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73" r:id="rId3"/>
    <p:sldId id="259" r:id="rId4"/>
    <p:sldId id="263" r:id="rId5"/>
    <p:sldId id="27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99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98F1B-3CF0-40B8-9F6B-0BFB890908EB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E5172-E47F-4316-B9A8-DEED48E52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5172-E47F-4316-B9A8-DEED48E5201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57167"/>
            <a:ext cx="763284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44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резентация на тему: «Биография М.Ю.Лермонтова»</a:t>
            </a:r>
            <a:endParaRPr lang="ru-RU" sz="44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500570"/>
            <a:ext cx="6786578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Ерёмина Н</a:t>
            </a:r>
            <a:r>
              <a:rPr lang="ru-RU" sz="4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b="1" i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93096"/>
            <a:ext cx="8229600" cy="2232248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latin typeface="+mn-lt"/>
              </a:rPr>
              <a:t>В феврале 1840 на балу у графини </a:t>
            </a:r>
            <a:r>
              <a:rPr lang="ru-RU" sz="1600" b="1" i="1" dirty="0" err="1" smtClean="0">
                <a:latin typeface="+mn-lt"/>
              </a:rPr>
              <a:t>Лаваль</a:t>
            </a:r>
            <a:r>
              <a:rPr lang="ru-RU" sz="1600" b="1" i="1" dirty="0" smtClean="0">
                <a:latin typeface="+mn-lt"/>
              </a:rPr>
              <a:t> у Лермонтова произошло столкновение с сыном французского посланника Э. </a:t>
            </a:r>
            <a:r>
              <a:rPr lang="ru-RU" sz="1600" b="1" i="1" dirty="0" err="1" smtClean="0">
                <a:latin typeface="+mn-lt"/>
              </a:rPr>
              <a:t>Барантом</a:t>
            </a:r>
            <a:r>
              <a:rPr lang="ru-RU" sz="1600" b="1" i="1" dirty="0" smtClean="0">
                <a:latin typeface="+mn-lt"/>
              </a:rPr>
              <a:t>; непосредственным поводом было светское соперничество - предпочтение, отданное Лермонтову кн. М. А. Щербатовой, которой был заинтересован </a:t>
            </a:r>
            <a:r>
              <a:rPr lang="ru-RU" sz="1600" b="1" i="1" dirty="0" err="1" smtClean="0">
                <a:latin typeface="+mn-lt"/>
              </a:rPr>
              <a:t>Барант</a:t>
            </a:r>
            <a:r>
              <a:rPr lang="ru-RU" sz="1600" b="1" i="1" dirty="0" smtClean="0">
                <a:latin typeface="+mn-lt"/>
              </a:rPr>
              <a:t>. 18 февраля состоялась дуэль, окончившаяся примирением. Лермонтов тем не менее был предан военному суду; под арестом его навещают друзья и литературные знакомые. Под арестом состоялось новое объяснение Лермонтов с </a:t>
            </a:r>
            <a:r>
              <a:rPr lang="ru-RU" sz="1600" b="1" i="1" dirty="0" err="1" smtClean="0">
                <a:latin typeface="+mn-lt"/>
              </a:rPr>
              <a:t>Барантом</a:t>
            </a:r>
            <a:r>
              <a:rPr lang="ru-RU" sz="1600" b="1" i="1" dirty="0" smtClean="0">
                <a:latin typeface="+mn-lt"/>
              </a:rPr>
              <a:t>, ухудшившее ход дела. В апреле 1840 был отдан приказ о переводе поэта в </a:t>
            </a:r>
            <a:r>
              <a:rPr lang="ru-RU" sz="1600" b="1" i="1" dirty="0" err="1" smtClean="0">
                <a:latin typeface="+mn-lt"/>
              </a:rPr>
              <a:t>Тенгинский</a:t>
            </a:r>
            <a:r>
              <a:rPr lang="ru-RU" sz="1600" b="1" i="1" dirty="0" smtClean="0">
                <a:latin typeface="+mn-lt"/>
              </a:rPr>
              <a:t> пехотный полк в действующую армию на Кавказ. </a:t>
            </a:r>
            <a:endParaRPr lang="ru-RU" sz="1600" b="1" i="1" dirty="0">
              <a:latin typeface="+mn-lt"/>
            </a:endParaRPr>
          </a:p>
        </p:txBody>
      </p:sp>
      <p:pic>
        <p:nvPicPr>
          <p:cNvPr id="3" name="Рисунок 2" descr="kaAo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9" y="692696"/>
            <a:ext cx="1944216" cy="2453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31409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Графиня </a:t>
            </a:r>
            <a:r>
              <a:rPr lang="ru-RU" b="1" i="1" dirty="0" err="1" smtClean="0"/>
              <a:t>Лаваль</a:t>
            </a:r>
            <a:endParaRPr lang="ru-RU" b="1" i="1" dirty="0"/>
          </a:p>
        </p:txBody>
      </p:sp>
      <p:pic>
        <p:nvPicPr>
          <p:cNvPr id="5" name="Рисунок 4" descr="hg3jzoX7X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692696"/>
            <a:ext cx="1787719" cy="250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588224" y="32129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Кн.М.А.Щербатова</a:t>
            </a:r>
            <a:endParaRPr lang="ru-RU" b="1" i="1" dirty="0"/>
          </a:p>
        </p:txBody>
      </p:sp>
      <p:pic>
        <p:nvPicPr>
          <p:cNvPr id="7" name="Рисунок 6" descr="71773793_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04664"/>
            <a:ext cx="3515852" cy="340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56992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 начале февраля 1841, получив двухмесячный отпуск, Лермонтов приезжает в Петербург. Поэт проводит в столице 3 месяца окруженный вниманием; он полон творческих планов, рассчитывая получить отставку и отдаться литературной деятельности. 14 апреля 1841, не получив отсрочки, Лермонтов возвращается на Кавказ. В мае он прибывает в Пятигорск и получает разрешение задержаться для лечения на минеральных водах. Здесь он пишет целый ряд стихотворений: "Сон", "Утес", "Они любили друг друга...", "Тамара", "Свиданье", "Листок", "Выхожу один я на дорогу...", "Морская царевна", "Пророк".</a:t>
            </a:r>
            <a:endParaRPr lang="ru-RU" b="1" i="1" dirty="0"/>
          </a:p>
        </p:txBody>
      </p:sp>
      <p:pic>
        <p:nvPicPr>
          <p:cNvPr id="4" name="Рисунок 3" descr="pDI1_qwDax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04664"/>
            <a:ext cx="280831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4575611"/>
            <a:ext cx="82089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 Пятигорске Лермонтов находит общество прежних знакомых, и в том числе своего товарища по Школе юнкеров Мартынова. На одном из вечеров в пятигорском семействе Верзилиных шутки Лермонтов задели Мартынова. Ссора повлекла за собой вызов; не придавая значения размолвке, Лермонтов принял его, не намереваясь стрелять в товарища, и был убит наповал.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40cGYs0RS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692696"/>
            <a:ext cx="2549563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Rrt-7iGtfw.jpg"/>
          <p:cNvPicPr>
            <a:picLocks noChangeAspect="1"/>
          </p:cNvPicPr>
          <p:nvPr/>
        </p:nvPicPr>
        <p:blipFill>
          <a:blip r:embed="rId3" cstate="print"/>
          <a:srcRect t="4736" r="3448" b="7655"/>
          <a:stretch>
            <a:fillRect/>
          </a:stretch>
        </p:blipFill>
        <p:spPr>
          <a:xfrm>
            <a:off x="899592" y="980728"/>
            <a:ext cx="403244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509120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Первоначально Лермонтов  был похоронен в Пятигорске.  Весной 1842 г. прах поэта был перевезен в Тарханы, где 23 апреля 1842 года Михаил </a:t>
            </a:r>
            <a:r>
              <a:rPr lang="ru-RU" sz="2000" b="1" i="1" dirty="0" err="1" smtClean="0"/>
              <a:t>ЮрьевичЛермонтов</a:t>
            </a:r>
            <a:r>
              <a:rPr lang="ru-RU" sz="2000" b="1" i="1" dirty="0" smtClean="0"/>
              <a:t> был похоронен в фамильном склепе Арсеньевых, а в 1899 в Пятигорске открыт памятник Лермонтову, воздвигнутый по всероссийской подписке.</a:t>
            </a:r>
            <a:endParaRPr lang="ru-RU" sz="2000" b="1" i="1" dirty="0"/>
          </a:p>
        </p:txBody>
      </p:sp>
      <p:pic>
        <p:nvPicPr>
          <p:cNvPr id="7" name="Рисунок 6" descr="pyatigorsk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240000" cy="243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5756" y="836712"/>
            <a:ext cx="306070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Y6z2SskVOQ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412776"/>
            <a:ext cx="3076182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6674411_1289933674_lermonto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3810000" cy="572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qwtKX7a2X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44824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92696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Лермонтов Михаил Юрьевич </a:t>
            </a:r>
            <a:br>
              <a:rPr lang="ru-RU" sz="3200" b="1" i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1814-1841</a:t>
            </a:r>
            <a:br>
              <a:rPr lang="ru-RU" sz="3200" b="1" i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великий русский поэт.</a:t>
            </a:r>
          </a:p>
        </p:txBody>
      </p:sp>
      <p:pic>
        <p:nvPicPr>
          <p:cNvPr id="3" name="Рисунок 2" descr="JWvcGFpAn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348880"/>
            <a:ext cx="4406409" cy="3355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39552" y="4491697"/>
            <a:ext cx="835292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Лермонтов Михаил Юрьевич родился в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октябре 1814 года.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Родился в Москве в семье армейского капитана Юрия Петровича и Марии Михайловны Лермонтовой, урожденной Арсеньевой, единственной дочери и наследницы пензенской помещицы Е. А. Арсеньевой. Брак, заключенный против воли Арсеньевой, был неравным и несчастливым; мальчик рос в обстановке семейных несогласий. После ранней смерти матери Лермонтова бабушка сама занялась его воспитанием, полностью отстранив отца.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KXng0PVp3l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764704"/>
            <a:ext cx="2351608" cy="301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7a9ad0fdf39f095d4b114881a30db97aca2fc8f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548680"/>
            <a:ext cx="2520000" cy="3241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419872" y="38610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Бабушка-Е.А.Арсеньева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386104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Мама-М.М.Арсеньева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Ю.П._Лермонтов,_отец_М.Ю._Лермонтова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764704"/>
            <a:ext cx="211797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043608" y="378904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Папа-Ю.П.Лермонтов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77072"/>
            <a:ext cx="8208912" cy="2088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Детство Лермонтова прошло в имении Арсеньевой "Тарханы" Пензенской губернии. Мальчик получил столичное домашнее образование, с детства свободно владел французским и немецким языками. Летом 1825 бабушка повезла Лермонтова на воды на Кавказ; детские впечатления от кавказской природы и быта горских народов остались в его раннем творчеств. Уже в Тарханах определился острый интерес Лермонтова к литературе и поэтическому творчеству.</a:t>
            </a:r>
            <a:endParaRPr lang="ru-RU" b="1" i="1" dirty="0"/>
          </a:p>
        </p:txBody>
      </p:sp>
      <p:pic>
        <p:nvPicPr>
          <p:cNvPr id="3" name="Рисунок 2" descr="Y1uxXx6J9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4381934" cy="29523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36096" y="764704"/>
            <a:ext cx="3240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8000"/>
                </a:solidFill>
              </a:rPr>
              <a:t>…И вижу я себя </a:t>
            </a:r>
          </a:p>
          <a:p>
            <a:pPr algn="ctr"/>
            <a:r>
              <a:rPr lang="ru-RU" b="1" i="1" dirty="0" smtClean="0">
                <a:solidFill>
                  <a:srgbClr val="008000"/>
                </a:solidFill>
              </a:rPr>
              <a:t>       ребенком, </a:t>
            </a:r>
            <a:br>
              <a:rPr lang="ru-RU" b="1" i="1" dirty="0" smtClean="0">
                <a:solidFill>
                  <a:srgbClr val="008000"/>
                </a:solidFill>
              </a:rPr>
            </a:br>
            <a:r>
              <a:rPr lang="ru-RU" b="1" i="1" dirty="0" smtClean="0">
                <a:solidFill>
                  <a:srgbClr val="008000"/>
                </a:solidFill>
              </a:rPr>
              <a:t> и кругом родные всё </a:t>
            </a:r>
            <a:br>
              <a:rPr lang="ru-RU" b="1" i="1" dirty="0" smtClean="0">
                <a:solidFill>
                  <a:srgbClr val="008000"/>
                </a:solidFill>
              </a:rPr>
            </a:br>
            <a:r>
              <a:rPr lang="ru-RU" b="1" i="1" dirty="0" smtClean="0">
                <a:solidFill>
                  <a:srgbClr val="008000"/>
                </a:solidFill>
              </a:rPr>
              <a:t>       места;</a:t>
            </a:r>
            <a:br>
              <a:rPr lang="ru-RU" b="1" i="1" dirty="0" smtClean="0">
                <a:solidFill>
                  <a:srgbClr val="008000"/>
                </a:solidFill>
              </a:rPr>
            </a:br>
            <a:r>
              <a:rPr lang="ru-RU" b="1" i="1" dirty="0" smtClean="0">
                <a:solidFill>
                  <a:srgbClr val="008000"/>
                </a:solidFill>
              </a:rPr>
              <a:t>Высокий барский  дом</a:t>
            </a:r>
            <a:br>
              <a:rPr lang="ru-RU" b="1" i="1" dirty="0" smtClean="0">
                <a:solidFill>
                  <a:srgbClr val="008000"/>
                </a:solidFill>
              </a:rPr>
            </a:br>
            <a:r>
              <a:rPr lang="ru-RU" b="1" i="1" dirty="0" smtClean="0">
                <a:solidFill>
                  <a:srgbClr val="008000"/>
                </a:solidFill>
              </a:rPr>
              <a:t>И сад с разрушенной</a:t>
            </a:r>
            <a:br>
              <a:rPr lang="ru-RU" b="1" i="1" dirty="0" smtClean="0">
                <a:solidFill>
                  <a:srgbClr val="008000"/>
                </a:solidFill>
              </a:rPr>
            </a:br>
            <a:r>
              <a:rPr lang="ru-RU" b="1" i="1" dirty="0" smtClean="0">
                <a:solidFill>
                  <a:srgbClr val="008000"/>
                </a:solidFill>
              </a:rPr>
              <a:t>       теплицей…</a:t>
            </a:r>
            <a:br>
              <a:rPr lang="ru-RU" b="1" i="1" dirty="0" smtClean="0">
                <a:solidFill>
                  <a:srgbClr val="008000"/>
                </a:solidFill>
              </a:rPr>
            </a:br>
            <a:r>
              <a:rPr lang="ru-RU" b="1" i="1" dirty="0" smtClean="0">
                <a:solidFill>
                  <a:srgbClr val="008000"/>
                </a:solidFill>
              </a:rPr>
              <a:t/>
            </a:r>
            <a:br>
              <a:rPr lang="ru-RU" b="1" i="1" dirty="0" smtClean="0">
                <a:solidFill>
                  <a:srgbClr val="008000"/>
                </a:solidFill>
              </a:rPr>
            </a:br>
            <a:r>
              <a:rPr lang="ru-RU" b="1" i="1" dirty="0" smtClean="0">
                <a:solidFill>
                  <a:srgbClr val="008000"/>
                </a:solidFill>
              </a:rPr>
              <a:t>   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М.Ю.Лермонтов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                        «Как часто   пёстрою толпою окружен»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X9PtfCEV7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348880"/>
            <a:ext cx="914400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005064"/>
            <a:ext cx="81369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В 1828 Лермонтов зачисляется полупансионером в 4-й класс Московского университетского благородного пансиона, где получает гуманитарное образование. В 1830 Лермонтов увольняется "по прошению" и проводит лето в подмосковной усадьбе Столыпиных Середниково.</a:t>
            </a:r>
          </a:p>
          <a:p>
            <a:endParaRPr lang="ru-RU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908720"/>
            <a:ext cx="3855308" cy="254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587734"/>
            <a:ext cx="2592288" cy="329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6056" y="548680"/>
            <a:ext cx="3726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 том же году после сдачи экзаменов зачислен на нравственно-политическое отделение Московского университета. К этому времени относится первое сильное юношеское увлечение Лермонтова Е. А. Сушковой (1812-1868)</a:t>
            </a:r>
            <a:endParaRPr lang="ru-RU" dirty="0"/>
          </a:p>
        </p:txBody>
      </p:sp>
      <p:pic>
        <p:nvPicPr>
          <p:cNvPr id="1026" name="Picture 2" descr="C:\Users\Ольга\Desktop\лер\3HgO6R6crXE.jpg"/>
          <p:cNvPicPr>
            <a:picLocks noChangeAspect="1" noChangeArrowheads="1"/>
          </p:cNvPicPr>
          <p:nvPr/>
        </p:nvPicPr>
        <p:blipFill>
          <a:blip r:embed="rId2" cstate="print"/>
          <a:srcRect l="22366" t="12201" r="22366" b="15350"/>
          <a:stretch>
            <a:fillRect/>
          </a:stretch>
        </p:blipFill>
        <p:spPr bwMode="auto">
          <a:xfrm>
            <a:off x="1115616" y="836712"/>
            <a:ext cx="3068167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RKVpHW-mx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12976"/>
            <a:ext cx="3312368" cy="2790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0072" y="1628800"/>
            <a:ext cx="3456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По-видимому, несколько позднее Лермонтов переживает еще более сильное, хотя и кратковременное чувство </a:t>
            </a:r>
            <a:br>
              <a:rPr lang="ru-RU" sz="2400" b="1" i="1" dirty="0" smtClean="0"/>
            </a:br>
            <a:r>
              <a:rPr lang="ru-RU" sz="2400" b="1" i="1" dirty="0" smtClean="0"/>
              <a:t>к Н. Ф. Ивановой </a:t>
            </a:r>
            <a:br>
              <a:rPr lang="ru-RU" sz="2400" b="1" i="1" dirty="0" smtClean="0"/>
            </a:br>
            <a:r>
              <a:rPr lang="ru-RU" sz="2400" b="1" i="1" dirty="0" smtClean="0"/>
              <a:t>(1813-1875)</a:t>
            </a:r>
            <a:endParaRPr lang="ru-RU" sz="2400" b="1" i="1" dirty="0"/>
          </a:p>
        </p:txBody>
      </p:sp>
      <p:pic>
        <p:nvPicPr>
          <p:cNvPr id="5" name="Рисунок 4" descr="0008-004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4247989" cy="508518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764704"/>
            <a:ext cx="32403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Адресатом лирических стихов Лермонтова в этот период была В. А. Лопухина (1815-1851), в замужестве </a:t>
            </a:r>
            <a:r>
              <a:rPr lang="ru-RU" sz="2400" b="1" i="1" dirty="0" err="1" smtClean="0"/>
              <a:t>Бахметева</a:t>
            </a:r>
            <a:r>
              <a:rPr lang="ru-RU" sz="2400" b="1" i="1" dirty="0" smtClean="0"/>
              <a:t>, сестра товарища по университету Лермонтова. Чувство к ней Лермонтова оказалось самым сильным и продолжительным.</a:t>
            </a:r>
            <a:endParaRPr lang="ru-RU" sz="2400" b="1" i="1" dirty="0"/>
          </a:p>
        </p:txBody>
      </p:sp>
      <p:pic>
        <p:nvPicPr>
          <p:cNvPr id="4" name="Рисунок 3" descr="1mhGYzWb72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404664"/>
            <a:ext cx="4651995" cy="4465915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86104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 феврале 1837 был отдан высочайший приказ о переводе Лермонтова прапорщиком в Нижегородский драгунский полк на Кавказ. Простудившись в дороге, был оставлен для лечения. Во время ссылки и позднее особенно раскрылось художественное дарование Лермонтова, с детства увлекавшегося живописью.</a:t>
            </a:r>
            <a:endParaRPr lang="ru-RU" sz="2400" b="1" i="1" dirty="0"/>
          </a:p>
        </p:txBody>
      </p:sp>
      <p:pic>
        <p:nvPicPr>
          <p:cNvPr id="4" name="Рисунок 3" descr="qY9tPFIYXk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692696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6AA6A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589</Words>
  <Application>Microsoft Office PowerPoint</Application>
  <PresentationFormat>Экран (4:3)</PresentationFormat>
  <Paragraphs>24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 феврале 1840 на балу у графини Лаваль у Лермонтова произошло столкновение с сыном французского посланника Э. Барантом; непосредственным поводом было светское соперничество - предпочтение, отданное Лермонтову кн. М. А. Щербатовой, которой был заинтересован Барант. 18 февраля состоялась дуэль, окончившаяся примирением. Лермонтов тем не менее был предан военному суду; под арестом его навещают друзья и литературные знакомые. Под арестом состоялось новое объяснение Лермонтов с Барантом, ухудшившее ход дела. В апреле 1840 был отдан приказ о переводе поэта в Тенгинский пехотный полк в действующую армию на Кавказ. 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Василий</cp:lastModifiedBy>
  <cp:revision>41</cp:revision>
  <dcterms:created xsi:type="dcterms:W3CDTF">2013-07-29T17:42:42Z</dcterms:created>
  <dcterms:modified xsi:type="dcterms:W3CDTF">2019-12-02T07:09:46Z</dcterms:modified>
</cp:coreProperties>
</file>