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charts/chart1.xml" ContentType="application/vnd.openxmlformats-officedocument.drawingml.chart+xml"/>
  <Override PartName="/ppt/charts/chart10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embeddings/oleObject1" ContentType="application/vnd.openxmlformats-officedocument.spreadsheetml.sheet"/>
  <Override PartName="/ppt/embeddings/oleObject10" ContentType="application/vnd.openxmlformats-officedocument.spreadsheetml.sheet"/>
  <Override PartName="/ppt/embeddings/oleObject2" ContentType="application/vnd.openxmlformats-officedocument.spreadsheetml.sheet"/>
  <Override PartName="/ppt/embeddings/oleObject3" ContentType="application/vnd.openxmlformats-officedocument.spreadsheetml.sheet"/>
  <Override PartName="/ppt/embeddings/oleObject4" ContentType="application/vnd.openxmlformats-officedocument.spreadsheetml.sheet"/>
  <Override PartName="/ppt/embeddings/oleObject5" ContentType="application/vnd.openxmlformats-officedocument.spreadsheetml.sheet"/>
  <Override PartName="/ppt/embeddings/oleObject6" ContentType="application/vnd.openxmlformats-officedocument.spreadsheetml.sheet"/>
  <Override PartName="/ppt/embeddings/oleObject7" ContentType="application/vnd.openxmlformats-officedocument.spreadsheetml.sheet"/>
  <Override PartName="/ppt/embeddings/oleObject8" ContentType="application/vnd.openxmlformats-officedocument.spreadsheetml.sheet"/>
  <Override PartName="/ppt/embeddings/oleObject9" ContentType="application/vnd.openxmlformats-officedocument.spreadsheetml.sheet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aveSubsetFonts="1">
  <p:sldMasterIdLst>
    <p:sldMasterId id="2147484041" r:id="rId1"/>
  </p:sldMasterIdLst>
  <p:notesMasterIdLst>
    <p:notesMasterId r:id="rId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/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def="{5C22544A-7EE6-4342-B048-85BDC9FD1C3A}"/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normalViewPr>
    <p:restoredLeft sz="15565"/>
    <p:restoredTop sz="94412"/>
  </p:normalViewPr>
  <p:slideViewPr>
    <p:cSldViewPr snapToGrid="0" snapToObjects="1">
      <p:cViewPr varScale="1">
        <p:scale>
          <a:sx n="70" d="100"/>
          <a:sy n="70" d="100"/>
        </p:scale>
        <p:origin x="516" y="72"/>
      </p:cViewPr>
      <p:guideLst>
        <p:guide orient="horz" pos="2159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868100" cy="36868100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slide" Target="slides/slide8.xml"  /><Relationship Id="rId11" Type="http://schemas.openxmlformats.org/officeDocument/2006/relationships/slide" Target="slides/slide9.xml"  /><Relationship Id="rId12" Type="http://schemas.openxmlformats.org/officeDocument/2006/relationships/slide" Target="slides/slide10.xml"  /><Relationship Id="rId13" Type="http://schemas.openxmlformats.org/officeDocument/2006/relationships/slide" Target="slides/slide11.xml"  /><Relationship Id="rId14" Type="http://schemas.openxmlformats.org/officeDocument/2006/relationships/slide" Target="slides/slide12.xml"  /><Relationship Id="rId15" Type="http://schemas.openxmlformats.org/officeDocument/2006/relationships/slide" Target="slides/slide13.xml"  /><Relationship Id="rId16" Type="http://schemas.openxmlformats.org/officeDocument/2006/relationships/slide" Target="slides/slide14.xml"  /><Relationship Id="rId17" Type="http://schemas.openxmlformats.org/officeDocument/2006/relationships/slide" Target="slides/slide15.xml"  /><Relationship Id="rId18" Type="http://schemas.openxmlformats.org/officeDocument/2006/relationships/slide" Target="slides/slide16.xml"  /><Relationship Id="rId19" Type="http://schemas.openxmlformats.org/officeDocument/2006/relationships/slide" Target="slides/slide17.xml"  /><Relationship Id="rId2" Type="http://schemas.openxmlformats.org/officeDocument/2006/relationships/notesMaster" Target="notesMasters/notesMaster1.xml"  /><Relationship Id="rId20" Type="http://schemas.openxmlformats.org/officeDocument/2006/relationships/slide" Target="slides/slide18.xml"  /><Relationship Id="rId21" Type="http://schemas.openxmlformats.org/officeDocument/2006/relationships/slide" Target="slides/slide19.xml"  /><Relationship Id="rId22" Type="http://schemas.openxmlformats.org/officeDocument/2006/relationships/slide" Target="slides/slide20.xml"  /><Relationship Id="rId23" Type="http://schemas.openxmlformats.org/officeDocument/2006/relationships/slide" Target="slides/slide21.xml"  /><Relationship Id="rId24" Type="http://schemas.openxmlformats.org/officeDocument/2006/relationships/slide" Target="slides/slide22.xml"  /><Relationship Id="rId25" Type="http://schemas.openxmlformats.org/officeDocument/2006/relationships/slide" Target="slides/slide23.xml"  /><Relationship Id="rId26" Type="http://schemas.openxmlformats.org/officeDocument/2006/relationships/presProps" Target="presProps.xml"  /><Relationship Id="rId27" Type="http://schemas.openxmlformats.org/officeDocument/2006/relationships/viewProps" Target="viewProps.xml"  /><Relationship Id="rId28" Type="http://schemas.openxmlformats.org/officeDocument/2006/relationships/theme" Target="theme/theme1.xml"  /><Relationship Id="rId29" Type="http://schemas.openxmlformats.org/officeDocument/2006/relationships/tableStyles" Target="tableStyles.xml"  /><Relationship Id="rId3" Type="http://schemas.openxmlformats.org/officeDocument/2006/relationships/slide" Target="slides/slide1.xml"  /><Relationship Id="rId4" Type="http://schemas.openxmlformats.org/officeDocument/2006/relationships/slide" Target="slides/slide2.xml"  /><Relationship Id="rId5" Type="http://schemas.openxmlformats.org/officeDocument/2006/relationships/slide" Target="slides/slide3.xml"  /><Relationship Id="rId6" Type="http://schemas.openxmlformats.org/officeDocument/2006/relationships/slide" Target="slides/slide4.xml"  /><Relationship Id="rId7" Type="http://schemas.openxmlformats.org/officeDocument/2006/relationships/slide" Target="slides/slide5.xml"  /><Relationship Id="rId8" Type="http://schemas.openxmlformats.org/officeDocument/2006/relationships/slide" Target="slides/slide6.xml"  /><Relationship Id="rId9" Type="http://schemas.openxmlformats.org/officeDocument/2006/relationships/slide" Target="slides/slide7.xml"  /></Relationships>
</file>

<file path=ppt/charts/_rels/chart1.xml.rels><?xml version="1.0" encoding="UTF-8" standalone="yes" ?><Relationships xmlns="http://schemas.openxmlformats.org/package/2006/relationships"><Relationship Id="rId1" Type="http://schemas.openxmlformats.org/officeDocument/2006/relationships/package" Target="../embeddings/oleObject1"  /></Relationships>
</file>

<file path=ppt/charts/_rels/chart10.xml.rels><?xml version="1.0" encoding="UTF-8" standalone="yes" ?><Relationships xmlns="http://schemas.openxmlformats.org/package/2006/relationships"><Relationship Id="rId1" Type="http://schemas.openxmlformats.org/officeDocument/2006/relationships/package" Target="../embeddings/oleObject10"  /></Relationships>
</file>

<file path=ppt/charts/_rels/chart2.xml.rels><?xml version="1.0" encoding="UTF-8" standalone="yes" ?><Relationships xmlns="http://schemas.openxmlformats.org/package/2006/relationships"><Relationship Id="rId1" Type="http://schemas.openxmlformats.org/officeDocument/2006/relationships/package" Target="../embeddings/oleObject2"  /></Relationships>
</file>

<file path=ppt/charts/_rels/chart3.xml.rels><?xml version="1.0" encoding="UTF-8" standalone="yes" ?><Relationships xmlns="http://schemas.openxmlformats.org/package/2006/relationships"><Relationship Id="rId1" Type="http://schemas.openxmlformats.org/officeDocument/2006/relationships/package" Target="../embeddings/oleObject3"  /></Relationships>
</file>

<file path=ppt/charts/_rels/chart4.xml.rels><?xml version="1.0" encoding="UTF-8" standalone="yes" ?><Relationships xmlns="http://schemas.openxmlformats.org/package/2006/relationships"><Relationship Id="rId1" Type="http://schemas.openxmlformats.org/officeDocument/2006/relationships/package" Target="../embeddings/oleObject4"  /></Relationships>
</file>

<file path=ppt/charts/_rels/chart5.xml.rels><?xml version="1.0" encoding="UTF-8" standalone="yes" ?><Relationships xmlns="http://schemas.openxmlformats.org/package/2006/relationships"><Relationship Id="rId1" Type="http://schemas.openxmlformats.org/officeDocument/2006/relationships/package" Target="../embeddings/oleObject5"  /></Relationships>
</file>

<file path=ppt/charts/_rels/chart6.xml.rels><?xml version="1.0" encoding="UTF-8" standalone="yes" ?><Relationships xmlns="http://schemas.openxmlformats.org/package/2006/relationships"><Relationship Id="rId1" Type="http://schemas.openxmlformats.org/officeDocument/2006/relationships/package" Target="../embeddings/oleObject6"  /></Relationships>
</file>

<file path=ppt/charts/_rels/chart7.xml.rels><?xml version="1.0" encoding="UTF-8" standalone="yes" ?><Relationships xmlns="http://schemas.openxmlformats.org/package/2006/relationships"><Relationship Id="rId1" Type="http://schemas.openxmlformats.org/officeDocument/2006/relationships/package" Target="../embeddings/oleObject7"  /></Relationships>
</file>

<file path=ppt/charts/_rels/chart8.xml.rels><?xml version="1.0" encoding="UTF-8" standalone="yes" ?><Relationships xmlns="http://schemas.openxmlformats.org/package/2006/relationships"><Relationship Id="rId1" Type="http://schemas.openxmlformats.org/officeDocument/2006/relationships/package" Target="../embeddings/oleObject8"  /></Relationships>
</file>

<file path=ppt/charts/_rels/chart9.xml.rels><?xml version="1.0" encoding="UTF-8" standalone="yes" ?><Relationships xmlns="http://schemas.openxmlformats.org/package/2006/relationships"><Relationship Id="rId1" Type="http://schemas.openxmlformats.org/officeDocument/2006/relationships/package" Target="../embeddings/oleObject9"  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8.7244121463681407E-2"/>
          <c:y val="6.1867125984252001E-2"/>
          <c:w val="0.62145212872578803"/>
          <c:h val="0.804046998031496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Да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9 класс</c:v>
                </c:pt>
                <c:pt idx="1">
                  <c:v>10 класс</c:v>
                </c:pt>
                <c:pt idx="2">
                  <c:v>11 класс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0.31</c:v>
                </c:pt>
                <c:pt idx="1">
                  <c:v>0.4</c:v>
                </c:pt>
                <c:pt idx="2">
                  <c:v>0.45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Нет 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9 класс</c:v>
                </c:pt>
                <c:pt idx="1">
                  <c:v>10 класс</c:v>
                </c:pt>
                <c:pt idx="2">
                  <c:v>11 класс</c:v>
                </c:pt>
              </c:strCache>
            </c:strRef>
          </c:cat>
          <c:val>
            <c:numRef>
              <c:f>Лист1!$C$2:$C$4</c:f>
              <c:numCache>
                <c:formatCode>0%</c:formatCode>
                <c:ptCount val="3"/>
                <c:pt idx="0">
                  <c:v>0.69</c:v>
                </c:pt>
                <c:pt idx="1">
                  <c:v>0.6</c:v>
                </c:pt>
                <c:pt idx="2">
                  <c:v>0.55000000000000004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30"/>
        <c:overlap val="-19"/>
        <c:axId val="174116664"/>
        <c:axId val="174117056"/>
      </c:barChart>
      <c:catAx>
        <c:axId val="1741166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74117056"/>
        <c:crosses val="autoZero"/>
        <c:auto val="1"/>
        <c:lblAlgn val="ctr"/>
        <c:lblOffset val="100"/>
        <c:noMultiLvlLbl val="0"/>
      </c:catAx>
      <c:valAx>
        <c:axId val="17411705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7411666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Да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Взрослые</c:v>
                </c:pt>
                <c:pt idx="1">
                  <c:v>11 класс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0.11</c:v>
                </c:pt>
                <c:pt idx="1">
                  <c:v>0.56000000000000005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Нет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Взрослые</c:v>
                </c:pt>
                <c:pt idx="1">
                  <c:v>11 класс</c:v>
                </c:pt>
              </c:strCache>
            </c:strRef>
          </c:cat>
          <c:val>
            <c:numRef>
              <c:f>Лист1!$C$2:$C$3</c:f>
              <c:numCache>
                <c:formatCode>0%</c:formatCode>
                <c:ptCount val="2"/>
                <c:pt idx="0">
                  <c:v>0.89</c:v>
                </c:pt>
                <c:pt idx="1">
                  <c:v>0.44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5648336"/>
        <c:axId val="175649904"/>
      </c:barChart>
      <c:catAx>
        <c:axId val="1756483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75649904"/>
        <c:crosses val="autoZero"/>
        <c:auto val="1"/>
        <c:lblAlgn val="ctr"/>
        <c:lblOffset val="100"/>
        <c:noMultiLvlLbl val="0"/>
      </c:catAx>
      <c:valAx>
        <c:axId val="175649904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7564833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Каждый день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9 класс</c:v>
                </c:pt>
                <c:pt idx="1">
                  <c:v>10 класс</c:v>
                </c:pt>
                <c:pt idx="2">
                  <c:v>11 класс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0.05</c:v>
                </c:pt>
                <c:pt idx="1">
                  <c:v>0.12</c:v>
                </c:pt>
                <c:pt idx="2">
                  <c:v>0.18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От случая к случаю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9 класс</c:v>
                </c:pt>
                <c:pt idx="1">
                  <c:v>10 класс</c:v>
                </c:pt>
                <c:pt idx="2">
                  <c:v>11 класс</c:v>
                </c:pt>
              </c:strCache>
            </c:strRef>
          </c:cat>
          <c:val>
            <c:numRef>
              <c:f>Лист1!$C$2:$C$4</c:f>
              <c:numCache>
                <c:formatCode>0%</c:formatCode>
                <c:ptCount val="3"/>
                <c:pt idx="0">
                  <c:v>0.42</c:v>
                </c:pt>
                <c:pt idx="1">
                  <c:v>0.54</c:v>
                </c:pt>
                <c:pt idx="2">
                  <c:v>0.09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Очень редко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9 класс</c:v>
                </c:pt>
                <c:pt idx="1">
                  <c:v>10 класс</c:v>
                </c:pt>
                <c:pt idx="2">
                  <c:v>11 класс</c:v>
                </c:pt>
              </c:strCache>
            </c:strRef>
          </c:cat>
          <c:val>
            <c:numRef>
              <c:f>Лист1!$D$2:$D$4</c:f>
              <c:numCache>
                <c:formatCode>0%</c:formatCode>
                <c:ptCount val="3"/>
                <c:pt idx="0">
                  <c:v>0.27</c:v>
                </c:pt>
                <c:pt idx="1">
                  <c:v>0.12</c:v>
                </c:pt>
                <c:pt idx="2">
                  <c:v>0.18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Что-то другое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9 класс</c:v>
                </c:pt>
                <c:pt idx="1">
                  <c:v>10 класс</c:v>
                </c:pt>
                <c:pt idx="2">
                  <c:v>11 класс</c:v>
                </c:pt>
              </c:strCache>
            </c:strRef>
          </c:cat>
          <c:val>
            <c:numRef>
              <c:f>Лист1!$E$2:$E$4</c:f>
              <c:numCache>
                <c:formatCode>0%</c:formatCode>
                <c:ptCount val="3"/>
                <c:pt idx="0">
                  <c:v>0.26</c:v>
                </c:pt>
                <c:pt idx="1">
                  <c:v>0.22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30"/>
        <c:overlap val="-19"/>
        <c:axId val="174115880"/>
        <c:axId val="175264656"/>
      </c:barChart>
      <c:catAx>
        <c:axId val="1741158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75264656"/>
        <c:crosses val="autoZero"/>
        <c:auto val="1"/>
        <c:lblAlgn val="ctr"/>
        <c:lblOffset val="100"/>
        <c:noMultiLvlLbl val="0"/>
      </c:catAx>
      <c:valAx>
        <c:axId val="17526465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7411588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8.7244121463681407E-2"/>
          <c:y val="6.1867125984252001E-2"/>
          <c:w val="0.62145212872578803"/>
          <c:h val="0.804046998031496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Да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9 класс</c:v>
                </c:pt>
                <c:pt idx="1">
                  <c:v>10 класс</c:v>
                </c:pt>
                <c:pt idx="2">
                  <c:v>11 класс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0.31</c:v>
                </c:pt>
                <c:pt idx="1">
                  <c:v>0.4</c:v>
                </c:pt>
                <c:pt idx="2">
                  <c:v>0.45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Нет 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9 класс</c:v>
                </c:pt>
                <c:pt idx="1">
                  <c:v>10 класс</c:v>
                </c:pt>
                <c:pt idx="2">
                  <c:v>11 класс</c:v>
                </c:pt>
              </c:strCache>
            </c:strRef>
          </c:cat>
          <c:val>
            <c:numRef>
              <c:f>Лист1!$C$2:$C$4</c:f>
              <c:numCache>
                <c:formatCode>0%</c:formatCode>
                <c:ptCount val="3"/>
                <c:pt idx="0">
                  <c:v>0.69</c:v>
                </c:pt>
                <c:pt idx="1">
                  <c:v>0.6</c:v>
                </c:pt>
                <c:pt idx="2">
                  <c:v>0.55000000000000004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30"/>
        <c:overlap val="-19"/>
        <c:axId val="175267008"/>
        <c:axId val="175265832"/>
      </c:barChart>
      <c:catAx>
        <c:axId val="1752670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75265832"/>
        <c:crosses val="autoZero"/>
        <c:auto val="1"/>
        <c:lblAlgn val="ctr"/>
        <c:lblOffset val="100"/>
        <c:noMultiLvlLbl val="0"/>
      </c:catAx>
      <c:valAx>
        <c:axId val="175265832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7526700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8.7244121463681407E-2"/>
          <c:y val="6.1867125984252001E-2"/>
          <c:w val="0.62145212872578803"/>
          <c:h val="0.804046998031496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Да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0%</c:formatCode>
                <c:ptCount val="1"/>
                <c:pt idx="0">
                  <c:v>0.76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Нет 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0%</c:formatCode>
                <c:ptCount val="1"/>
                <c:pt idx="0">
                  <c:v>0.24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30"/>
        <c:overlap val="-19"/>
        <c:axId val="175266616"/>
        <c:axId val="175265440"/>
      </c:barChart>
      <c:catAx>
        <c:axId val="1752666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75265440"/>
        <c:crosses val="autoZero"/>
        <c:auto val="1"/>
        <c:lblAlgn val="ctr"/>
        <c:lblOffset val="100"/>
        <c:noMultiLvlLbl val="0"/>
      </c:catAx>
      <c:valAx>
        <c:axId val="17526544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7526661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8.7244121463681407E-2"/>
          <c:y val="6.1867125984252001E-2"/>
          <c:w val="0.62145212872578803"/>
          <c:h val="0.804046998031496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Да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0%</c:formatCode>
                <c:ptCount val="1"/>
                <c:pt idx="0">
                  <c:v>0.18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Нет 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0%</c:formatCode>
                <c:ptCount val="1"/>
                <c:pt idx="0">
                  <c:v>0.82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30"/>
        <c:overlap val="-19"/>
        <c:axId val="175264264"/>
        <c:axId val="136935640"/>
      </c:barChart>
      <c:catAx>
        <c:axId val="1752642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36935640"/>
        <c:crosses val="autoZero"/>
        <c:auto val="1"/>
        <c:lblAlgn val="ctr"/>
        <c:lblOffset val="100"/>
        <c:noMultiLvlLbl val="0"/>
      </c:catAx>
      <c:valAx>
        <c:axId val="13693564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7526426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Фэнтези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9 класс</c:v>
                </c:pt>
                <c:pt idx="1">
                  <c:v>10 класс</c:v>
                </c:pt>
                <c:pt idx="2">
                  <c:v>11 класс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0.47</c:v>
                </c:pt>
                <c:pt idx="1">
                  <c:v>0.62</c:v>
                </c:pt>
                <c:pt idx="2">
                  <c:v>0.36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Юмор, сатира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9 класс</c:v>
                </c:pt>
                <c:pt idx="1">
                  <c:v>10 класс</c:v>
                </c:pt>
                <c:pt idx="2">
                  <c:v>11 класс</c:v>
                </c:pt>
              </c:strCache>
            </c:strRef>
          </c:cat>
          <c:val>
            <c:numRef>
              <c:f>Лист1!$C$2:$C$4</c:f>
              <c:numCache>
                <c:formatCode>0%</c:formatCode>
                <c:ptCount val="3"/>
                <c:pt idx="0">
                  <c:v>0.22</c:v>
                </c:pt>
                <c:pt idx="1">
                  <c:v>0.2</c:v>
                </c:pt>
                <c:pt idx="2">
                  <c:v>0.18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Романтика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9 класс</c:v>
                </c:pt>
                <c:pt idx="1">
                  <c:v>10 класс</c:v>
                </c:pt>
                <c:pt idx="2">
                  <c:v>11 класс</c:v>
                </c:pt>
              </c:strCache>
            </c:strRef>
          </c:cat>
          <c:val>
            <c:numRef>
              <c:f>Лист1!$D$2:$D$4</c:f>
              <c:numCache>
                <c:formatCode>0%</c:formatCode>
                <c:ptCount val="3"/>
                <c:pt idx="0">
                  <c:v>0.19</c:v>
                </c:pt>
                <c:pt idx="1">
                  <c:v>0.12</c:v>
                </c:pt>
                <c:pt idx="2">
                  <c:v>0.39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Поэзия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9 класс</c:v>
                </c:pt>
                <c:pt idx="1">
                  <c:v>10 класс</c:v>
                </c:pt>
                <c:pt idx="2">
                  <c:v>11 класс</c:v>
                </c:pt>
              </c:strCache>
            </c:strRef>
          </c:cat>
          <c:val>
            <c:numRef>
              <c:f>Лист1!$E$2:$E$4</c:f>
              <c:numCache>
                <c:formatCode>0%</c:formatCode>
                <c:ptCount val="3"/>
                <c:pt idx="0">
                  <c:v>0</c:v>
                </c:pt>
                <c:pt idx="1">
                  <c:v>0.02</c:v>
                </c:pt>
                <c:pt idx="2">
                  <c:v>0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Фантастика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9 класс</c:v>
                </c:pt>
                <c:pt idx="1">
                  <c:v>10 класс</c:v>
                </c:pt>
                <c:pt idx="2">
                  <c:v>11 класс</c:v>
                </c:pt>
              </c:strCache>
            </c:strRef>
          </c:cat>
          <c:val>
            <c:numRef>
              <c:f>Лист1!$F$2:$F$4</c:f>
              <c:numCache>
                <c:formatCode>0%</c:formatCode>
                <c:ptCount val="3"/>
                <c:pt idx="0">
                  <c:v>0.05</c:v>
                </c:pt>
                <c:pt idx="1">
                  <c:v>0.1</c:v>
                </c:pt>
                <c:pt idx="2">
                  <c:v>0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Приключения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9 класс</c:v>
                </c:pt>
                <c:pt idx="1">
                  <c:v>10 класс</c:v>
                </c:pt>
                <c:pt idx="2">
                  <c:v>11 класс</c:v>
                </c:pt>
              </c:strCache>
            </c:strRef>
          </c:cat>
          <c:val>
            <c:numRef>
              <c:f>Лист1!$G$2:$G$4</c:f>
              <c:numCache>
                <c:formatCode>0%</c:formatCode>
                <c:ptCount val="3"/>
                <c:pt idx="0">
                  <c:v>7.0000000000000007E-2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Другое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9 класс</c:v>
                </c:pt>
                <c:pt idx="1">
                  <c:v>10 класс</c:v>
                </c:pt>
                <c:pt idx="2">
                  <c:v>11 класс</c:v>
                </c:pt>
              </c:strCache>
            </c:strRef>
          </c:cat>
          <c:val>
            <c:numRef>
              <c:f>Лист1!$H$2:$H$4</c:f>
              <c:numCache>
                <c:formatCode>0%</c:formatCode>
                <c:ptCount val="3"/>
                <c:pt idx="0">
                  <c:v>0</c:v>
                </c:pt>
                <c:pt idx="1">
                  <c:v>0</c:v>
                </c:pt>
                <c:pt idx="2">
                  <c:v>7.0000000000000007E-2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6385664"/>
        <c:axId val="136382136"/>
      </c:barChart>
      <c:catAx>
        <c:axId val="1363856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36382136"/>
        <c:crosses val="autoZero"/>
        <c:auto val="1"/>
        <c:lblAlgn val="ctr"/>
        <c:lblOffset val="100"/>
        <c:noMultiLvlLbl val="0"/>
      </c:catAx>
      <c:valAx>
        <c:axId val="13638213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3638566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Да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Взрослые</c:v>
                </c:pt>
                <c:pt idx="1">
                  <c:v>11 класс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0.78</c:v>
                </c:pt>
                <c:pt idx="1">
                  <c:v>0.56000000000000005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Нет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Взрослые</c:v>
                </c:pt>
                <c:pt idx="1">
                  <c:v>11 класс</c:v>
                </c:pt>
              </c:strCache>
            </c:strRef>
          </c:cat>
          <c:val>
            <c:numRef>
              <c:f>Лист1!$C$2:$C$3</c:f>
              <c:numCache>
                <c:formatCode>0%</c:formatCode>
                <c:ptCount val="2"/>
                <c:pt idx="0">
                  <c:v>0.22</c:v>
                </c:pt>
                <c:pt idx="1">
                  <c:v>0.44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6384096"/>
        <c:axId val="136382528"/>
      </c:barChart>
      <c:catAx>
        <c:axId val="1363840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36382528"/>
        <c:crosses val="autoZero"/>
        <c:auto val="1"/>
        <c:lblAlgn val="ctr"/>
        <c:lblOffset val="100"/>
        <c:noMultiLvlLbl val="0"/>
      </c:catAx>
      <c:valAx>
        <c:axId val="136382528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3638409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Бал Сатаны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Взрослые</c:v>
                </c:pt>
                <c:pt idx="1">
                  <c:v>11 класс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0.44</c:v>
                </c:pt>
                <c:pt idx="1">
                  <c:v>0.44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Разговор Понтия Пилата и Иешуа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Взрослые</c:v>
                </c:pt>
                <c:pt idx="1">
                  <c:v>11 класс</c:v>
                </c:pt>
              </c:strCache>
            </c:strRef>
          </c:cat>
          <c:val>
            <c:numRef>
              <c:f>Лист1!$C$2:$C$3</c:f>
              <c:numCache>
                <c:formatCode>0%</c:formatCode>
                <c:ptCount val="2"/>
                <c:pt idx="0">
                  <c:v>0.11</c:v>
                </c:pt>
                <c:pt idx="1">
                  <c:v>0.13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Смерть Берлиоза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Взрослые</c:v>
                </c:pt>
                <c:pt idx="1">
                  <c:v>11 класс</c:v>
                </c:pt>
              </c:strCache>
            </c:strRef>
          </c:cat>
          <c:val>
            <c:numRef>
              <c:f>Лист1!$D$2:$D$3</c:f>
              <c:numCache>
                <c:formatCode>0%</c:formatCode>
                <c:ptCount val="2"/>
                <c:pt idx="0">
                  <c:v>0</c:v>
                </c:pt>
                <c:pt idx="1">
                  <c:v>0.19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Сцена в Варьете 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Взрослые</c:v>
                </c:pt>
                <c:pt idx="1">
                  <c:v>11 класс</c:v>
                </c:pt>
              </c:strCache>
            </c:strRef>
          </c:cat>
          <c:val>
            <c:numRef>
              <c:f>Лист1!$E$2:$E$3</c:f>
              <c:numCache>
                <c:formatCode>0%</c:formatCode>
                <c:ptCount val="2"/>
                <c:pt idx="0">
                  <c:v>0.22</c:v>
                </c:pt>
                <c:pt idx="1">
                  <c:v>0.13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Воссоединение Мастера и Маргариты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Взрослые</c:v>
                </c:pt>
                <c:pt idx="1">
                  <c:v>11 класс</c:v>
                </c:pt>
              </c:strCache>
            </c:strRef>
          </c:cat>
          <c:val>
            <c:numRef>
              <c:f>Лист1!$F$2:$F$3</c:f>
              <c:numCache>
                <c:formatCode>0%</c:formatCode>
                <c:ptCount val="2"/>
                <c:pt idx="0">
                  <c:v>0.22</c:v>
                </c:pt>
                <c:pt idx="1">
                  <c:v>0.13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6384488"/>
        <c:axId val="136384880"/>
      </c:barChart>
      <c:catAx>
        <c:axId val="1363844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36384880"/>
        <c:crosses val="autoZero"/>
        <c:auto val="1"/>
        <c:lblAlgn val="ctr"/>
        <c:lblOffset val="100"/>
        <c:noMultiLvlLbl val="0"/>
      </c:catAx>
      <c:valAx>
        <c:axId val="13638488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3638448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Понтий Пилат и Иешуа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Взрослые</c:v>
                </c:pt>
                <c:pt idx="1">
                  <c:v>11 класс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0.44</c:v>
                </c:pt>
                <c:pt idx="1">
                  <c:v>0.06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Воланд и его свита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Взрослые</c:v>
                </c:pt>
                <c:pt idx="1">
                  <c:v>11 класс</c:v>
                </c:pt>
              </c:strCache>
            </c:strRef>
          </c:cat>
          <c:val>
            <c:numRef>
              <c:f>Лист1!$C$2:$C$3</c:f>
              <c:numCache>
                <c:formatCode>0%</c:formatCode>
                <c:ptCount val="2"/>
                <c:pt idx="0">
                  <c:v>0.11</c:v>
                </c:pt>
                <c:pt idx="1">
                  <c:v>0.31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Мастер и Маргарита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Взрослые</c:v>
                </c:pt>
                <c:pt idx="1">
                  <c:v>11 класс</c:v>
                </c:pt>
              </c:strCache>
            </c:strRef>
          </c:cat>
          <c:val>
            <c:numRef>
              <c:f>Лист1!$D$2:$D$3</c:f>
              <c:numCache>
                <c:formatCode>0%</c:formatCode>
                <c:ptCount val="2"/>
                <c:pt idx="0">
                  <c:v>0.22</c:v>
                </c:pt>
                <c:pt idx="1">
                  <c:v>0.31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Московские жители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Взрослые</c:v>
                </c:pt>
                <c:pt idx="1">
                  <c:v>11 класс</c:v>
                </c:pt>
              </c:strCache>
            </c:strRef>
          </c:cat>
          <c:val>
            <c:numRef>
              <c:f>Лист1!$E$2:$E$3</c:f>
              <c:numCache>
                <c:formatCode>0%</c:formatCode>
                <c:ptCount val="2"/>
                <c:pt idx="0">
                  <c:v>0.22</c:v>
                </c:pt>
                <c:pt idx="1">
                  <c:v>0.19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Не могу выбрать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Взрослые</c:v>
                </c:pt>
                <c:pt idx="1">
                  <c:v>11 класс</c:v>
                </c:pt>
              </c:strCache>
            </c:strRef>
          </c:cat>
          <c:val>
            <c:numRef>
              <c:f>Лист1!$F$2:$F$3</c:f>
              <c:numCache>
                <c:formatCode>0%</c:formatCode>
                <c:ptCount val="2"/>
                <c:pt idx="0">
                  <c:v>0</c:v>
                </c:pt>
                <c:pt idx="1">
                  <c:v>0.13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5649512"/>
        <c:axId val="175647160"/>
      </c:barChart>
      <c:catAx>
        <c:axId val="1756495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75647160"/>
        <c:crosses val="autoZero"/>
        <c:auto val="1"/>
        <c:lblAlgn val="ctr"/>
        <c:lblOffset val="100"/>
        <c:noMultiLvlLbl val="0"/>
      </c:catAx>
      <c:valAx>
        <c:axId val="17564716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7564951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 ?><Relationships xmlns="http://schemas.openxmlformats.org/package/2006/relationships"><Relationship Id="rId1" Type="http://schemas.openxmlformats.org/officeDocument/2006/relationships/theme" Target="../theme/theme2.xml"  /></Relationships>
</file>

<file path=ppt/notesMasters/notesMaster1.xml><?xml version="1.0" encoding="utf-8"?>
<p:notes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 idx="0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r>
              <a:rPr lang="ru-RU" altLang="en-US"/>
              <a:t/>
            </a:r>
            <a:endParaRPr lang="ru-RU" alt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DBC0B2C7-058C-814C-9E80-F0736A236EE9}" type="datetime1">
              <a:rPr lang="ru-RU"/>
              <a:pPr lvl="0">
                <a:defRPr/>
              </a:pPr>
              <a:t>02-05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/>
            </a:pPr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  <a:p>
            <a:pPr lvl="1">
              <a:defRPr/>
            </a:pPr>
            <a:r>
              <a:rPr lang="ru-RU"/>
              <a:t>Второй уровень</a:t>
            </a:r>
            <a:endParaRPr lang="ru-RU"/>
          </a:p>
          <a:p>
            <a:pPr lvl="2">
              <a:defRPr/>
            </a:pPr>
            <a:r>
              <a:rPr lang="ru-RU"/>
              <a:t>Третий уровень</a:t>
            </a:r>
            <a:endParaRPr lang="ru-RU"/>
          </a:p>
          <a:p>
            <a:pPr lvl="3">
              <a:defRPr/>
            </a:pPr>
            <a:r>
              <a:rPr lang="ru-RU"/>
              <a:t>Четвертый уровень</a:t>
            </a:r>
            <a:endParaRPr lang="ru-RU"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r>
              <a:rPr lang="ru-RU" altLang="en-US"/>
              <a:t/>
            </a:r>
            <a:endParaRPr lang="ru-RU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45C36665-7961-1847-98BA-BED083B69D46}" type="slidenum">
              <a:rPr lang="ru-RU"/>
              <a:pPr lvl="0"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15.xml" 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36665-7961-1847-98BA-BED083B69D46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982185"/>
      </p:ext>
    </p:extLst>
  </p:cSld>
  <p:clrMapOvr>
    <a:masterClrMapping/>
  </p:clrMapOvr>
</p:notes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Название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23A271A1-F6D6-438B-A432-4747EE7ECD40}" type="datetimeFigureOut">
              <a:rPr lang="en-US" smtClean="0"/>
              <a:pPr algn="ctr" eaLnBrk="1" latinLnBrk="0" hangingPunct="1"/>
              <a:t>4/4/2019</a:t>
            </a:fld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785C6-EBAF-49D5-AD4D-BABF4DFAAD59}" type="datetime1">
              <a:rPr lang="en-US" smtClean="0"/>
              <a:pPr/>
              <a:t>4/4/2019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. загол.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6A404122-9A3A-4FD8-98B8-22631F32846C}" type="datetime1">
              <a:rPr lang="en-US" smtClean="0"/>
              <a:pPr/>
              <a:t>4/4/2019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9A7B8-0EC4-44C9-AFEF-25E144F11C06}" type="datetime1">
              <a:rPr lang="en-US" smtClean="0"/>
              <a:pPr/>
              <a:t>4/4/2019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4/4/2019</a:t>
            </a:fld>
            <a:endParaRPr lang="en-US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400" dirty="0">
              <a:solidFill>
                <a:srgbClr val="FFFFFF"/>
              </a:solidFill>
            </a:endParaRPr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E72AE48-94E6-46E0-BE32-5F0716DE9115}" type="datetime1">
              <a:rPr lang="en-US" smtClean="0"/>
              <a:pPr/>
              <a:t>4/4/2019</a:t>
            </a:fld>
            <a:endParaRPr lang="en-US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0884C285-8BCE-48FC-97D9-E2837AF38351}" type="datetime1">
              <a:rPr lang="en-US" smtClean="0"/>
              <a:pPr/>
              <a:t>4/4/2019</a:t>
            </a:fld>
            <a:endParaRPr lang="en-US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0D3E6-EF16-4488-94A4-211508FE4682}" type="datetime1">
              <a:rPr lang="en-US" smtClean="0"/>
              <a:pPr/>
              <a:t>4/4/2019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7FB3B-20DA-4D0E-BF16-8262B7156612}" type="datetime1">
              <a:rPr lang="en-US" smtClean="0"/>
              <a:pPr/>
              <a:t>4/4/2019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73C2C-6BD0-40EC-8D8D-4D51F089C5EB}" type="datetime1">
              <a:rPr lang="en-US" smtClean="0"/>
              <a:pPr/>
              <a:t>4/4/2019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2D377F5C-EDA7-4864-9756-35769B0E62CF}" type="datetime1">
              <a:rPr lang="en-US" smtClean="0"/>
              <a:pPr/>
              <a:t>4/4/2019</a:t>
            </a:fld>
            <a:endParaRPr lang="en-US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Чтобы добавить рисунок, перетащите его на заполнитель или щелкните значок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slideLayout" Target="../slideLayouts/slideLayout11.xml"  /><Relationship Id="rId12" Type="http://schemas.openxmlformats.org/officeDocument/2006/relationships/theme" Target="../theme/theme1.xml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8B99C93-F56F-46AB-9EB8-53614A95B15F}" type="datetime1">
              <a:rPr lang="en-US" smtClean="0"/>
              <a:pPr/>
              <a:t>4/4/2019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0" r:id="rId1"/>
    <p:sldLayoutId id="2147484031" r:id="rId2"/>
    <p:sldLayoutId id="2147484032" r:id="rId3"/>
    <p:sldLayoutId id="2147484033" r:id="rId4"/>
    <p:sldLayoutId id="2147484034" r:id="rId5"/>
    <p:sldLayoutId id="2147484035" r:id="rId6"/>
    <p:sldLayoutId id="2147484036" r:id="rId7"/>
    <p:sldLayoutId id="2147484037" r:id="rId8"/>
    <p:sldLayoutId id="2147484038" r:id="rId9"/>
    <p:sldLayoutId id="2147484039" r:id="rId10"/>
    <p:sldLayoutId id="2147484040" r:id="rId11"/>
  </p:sldLayoutIdLst>
  <p:transition spd="slow">
    <p:wipe/>
  </p:transition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3.jpeg"  /></Relationships>
</file>

<file path=ppt/slides/_rels/slide1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6.xml"  /><Relationship Id="rId2" Type="http://schemas.openxmlformats.org/officeDocument/2006/relationships/chart" Target="../charts/chart3.xml"  /></Relationships>
</file>

<file path=ppt/slides/_rels/slide1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2.jpeg"  /><Relationship Id="rId3" Type="http://schemas.openxmlformats.org/officeDocument/2006/relationships/image" Target="../media/image13.jpeg"  /></Relationships>
</file>

<file path=ppt/slides/_rels/slide1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6.xml"  /><Relationship Id="rId2" Type="http://schemas.openxmlformats.org/officeDocument/2006/relationships/chart" Target="../charts/chart4.xml"  /></Relationships>
</file>

<file path=ppt/slides/_rels/slide1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6.xml"  /><Relationship Id="rId2" Type="http://schemas.openxmlformats.org/officeDocument/2006/relationships/chart" Target="../charts/chart5.xml"  /></Relationships>
</file>

<file path=ppt/slides/_rels/slide1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2.jpeg"  /><Relationship Id="rId3" Type="http://schemas.openxmlformats.org/officeDocument/2006/relationships/image" Target="../media/image13.jpeg"  /></Relationships>
</file>

<file path=ppt/slides/_rels/slide1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6.xml"  /><Relationship Id="rId2" Type="http://schemas.openxmlformats.org/officeDocument/2006/relationships/notesSlide" Target="../notesSlides/notesSlide1.xml"  /><Relationship Id="rId3" Type="http://schemas.openxmlformats.org/officeDocument/2006/relationships/chart" Target="../charts/chart6.xml"  /></Relationships>
</file>

<file path=ppt/slides/_rels/slide1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4.jpeg"  /></Relationships>
</file>

<file path=ppt/slides/_rels/slide1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6.xml"  /><Relationship Id="rId2" Type="http://schemas.openxmlformats.org/officeDocument/2006/relationships/chart" Target="../charts/chart7.xml"  /></Relationships>
</file>

<file path=ppt/slides/_rels/slide1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6.xml"  /><Relationship Id="rId2" Type="http://schemas.openxmlformats.org/officeDocument/2006/relationships/chart" Target="../charts/chart8.xml"  /></Relationships>
</file>

<file path=ppt/slides/_rels/slide1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6.xml"  /><Relationship Id="rId2" Type="http://schemas.openxmlformats.org/officeDocument/2006/relationships/chart" Target="../charts/chart9.xml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4.jpeg"  /></Relationships>
</file>

<file path=ppt/slides/_rels/slide2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6.xml"  /><Relationship Id="rId2" Type="http://schemas.openxmlformats.org/officeDocument/2006/relationships/chart" Target="../charts/chart10.xml"  /></Relationships>
</file>

<file path=ppt/slides/_rels/slide2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6.xml"  /><Relationship Id="rId2" Type="http://schemas.openxmlformats.org/officeDocument/2006/relationships/image" Target="../media/image15.jpeg"  /></Relationships>
</file>

<file path=ppt/slides/_rels/slide2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16.jpeg"  /></Relationships>
</file>

<file path=ppt/slides/_rels/slide2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17.jpeg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5.jpeg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6.jpeg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7.jpeg"  /><Relationship Id="rId3" Type="http://schemas.openxmlformats.org/officeDocument/2006/relationships/image" Target="../media/image8.jpeg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9.jpeg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6.xml"  /><Relationship Id="rId2" Type="http://schemas.openxmlformats.org/officeDocument/2006/relationships/image" Target="../media/image10.jpeg"  /><Relationship Id="rId3" Type="http://schemas.openxmlformats.org/officeDocument/2006/relationships/image" Target="../media/image11.jpeg"  /></Relationships>
</file>

<file path=ppt/slides/_rels/slide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6.xml"  /><Relationship Id="rId2" Type="http://schemas.openxmlformats.org/officeDocument/2006/relationships/chart" Target="../charts/chart1.xml"  /></Relationships>
</file>

<file path=ppt/slides/_rels/slide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6.xml"  /><Relationship Id="rId2" Type="http://schemas.openxmlformats.org/officeDocument/2006/relationships/chart" Target="../charts/chart2.xml"  /></Relationships>
</file>

<file path=ppt/slides/slide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wonderful-book-pages-wallpaper-43889-44973-hd-wallpapers.jpg"/>
          <p:cNvPicPr>
            <a:picLocks noChangeAspect="1"/>
          </p:cNvPicPr>
          <p:nvPr/>
        </p:nvPicPr>
        <p:blipFill rotWithShape="1">
          <a:blip r:embed="rId2">
            <a:alphaModFix amt="68000"/>
          </a:blip>
          <a:stretch>
            <a:fillRect/>
          </a:stretch>
        </p:blipFill>
        <p:spPr>
          <a:xfrm>
            <a:off x="0" y="8840"/>
            <a:ext cx="9373696" cy="5960160"/>
          </a:xfrm>
          <a:prstGeom prst="rect">
            <a:avLst/>
          </a:prstGeom>
        </p:spPr>
      </p:pic>
      <p:sp>
        <p:nvSpPr>
          <p:cNvPr id="3" name="Название 2"/>
          <p:cNvSpPr>
            <a:spLocks noGrp="1"/>
          </p:cNvSpPr>
          <p:nvPr>
            <p:ph type="ctrTitle" idx="0"/>
          </p:nvPr>
        </p:nvSpPr>
        <p:spPr>
          <a:xfrm>
            <a:off x="2362200" y="4140200"/>
            <a:ext cx="6477000" cy="18288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xmlns:mc="http://schemas.openxmlformats.org/markup-compatibility/2006" xmlns:hp="http://schemas.haansoft.com/office/presentation/8.0" lang="ru-RU" sz="4800" cap="none" mc:Ignorable="hp" hp:hslEmbossed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Как привить любовь к чтению молодого поколения </a:t>
            </a:r>
            <a:r>
              <a:rPr xmlns:mc="http://schemas.openxmlformats.org/markup-compatibility/2006" xmlns:hp="http://schemas.haansoft.com/office/presentation/8.0" lang="en-US" sz="4800" cap="none" mc:Ignorable="hp" hp:hslEmbossed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?</a:t>
            </a:r>
            <a:endParaRPr xmlns:mc="http://schemas.openxmlformats.org/markup-compatibility/2006" xmlns:hp="http://schemas.haansoft.com/office/presentation/8.0" lang="ru-RU" sz="4800" cap="none" mc:Ignorable="hp" hp:hslEmbossed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lvl="0">
              <a:defRPr/>
            </a:pPr>
            <a:r>
              <a:rPr lang="ru-RU" sz="1800">
                <a:latin typeface="Times New Roman"/>
                <a:cs typeface="Times New Roman"/>
              </a:rPr>
              <a:t>Работу выполнила ученица </a:t>
            </a:r>
            <a:r>
              <a:rPr lang="en-US" altLang="ru-RU" sz="1800">
                <a:latin typeface="Times New Roman"/>
                <a:cs typeface="Times New Roman"/>
              </a:rPr>
              <a:t>8</a:t>
            </a:r>
            <a:r>
              <a:rPr lang="ru-RU" sz="1800">
                <a:latin typeface="Times New Roman"/>
                <a:cs typeface="Times New Roman"/>
              </a:rPr>
              <a:t> «а» класса Ч</a:t>
            </a:r>
            <a:r>
              <a:rPr lang="ru-RU" altLang="en-US" sz="1800">
                <a:latin typeface="Times New Roman"/>
                <a:cs typeface="Times New Roman"/>
              </a:rPr>
              <a:t>истова </a:t>
            </a:r>
            <a:r>
              <a:rPr lang="ru-RU" sz="1800">
                <a:latin typeface="Times New Roman"/>
                <a:cs typeface="Times New Roman"/>
              </a:rPr>
              <a:t>Анастасия</a:t>
            </a:r>
            <a:endParaRPr lang="ru-RU" sz="1800"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>
        <p:wipe/>
      </p:transition>
    </mc:Choice>
    <mc:Fallback>
      <p:transition xmlns:mc="http://schemas.openxmlformats.org/markup-compatibility/2006" xmlns:hp="http://schemas.haansoft.com/office/presentation/8.0" spd="med" mc:Ignorable="hp" hp:hslDur="1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14020" y="1931279"/>
            <a:ext cx="4325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/>
                <a:cs typeface="Times New Roman"/>
              </a:rPr>
              <a:t>1 вопрос: «Читаете ли Вы книги?»</a:t>
            </a:r>
            <a:endParaRPr lang="ru-RU" dirty="0">
              <a:latin typeface="Times New Roman"/>
              <a:cs typeface="Times New Roman"/>
            </a:endParaRPr>
          </a:p>
        </p:txBody>
      </p:sp>
      <p:sp>
        <p:nvSpPr>
          <p:cNvPr id="7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/>
                <a:cs typeface="Times New Roman"/>
              </a:rPr>
              <a:t>Анкетирование учащихся МБОУ СШ № 16</a:t>
            </a:r>
            <a:endParaRPr lang="ru-RU" dirty="0">
              <a:latin typeface="Times New Roman"/>
              <a:cs typeface="Times New Roman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872662007"/>
              </p:ext>
            </p:extLst>
          </p:nvPr>
        </p:nvGraphicFramePr>
        <p:xfrm>
          <a:off x="1844040" y="2300611"/>
          <a:ext cx="6056671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466059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НАУЧНАЯ РАБОТА ЮЛИИ САПРЫКИНОЙ\Презентация\068c22d26eb845ef90cdabec00d7ee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5730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ВЦДОиТ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«Огонёк»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07534" y="1600200"/>
            <a:ext cx="4642257" cy="4495800"/>
          </a:xfrm>
          <a:solidFill>
            <a:schemeClr val="lt1">
              <a:alpha val="77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Санкт-Петербургское государственное бюджетное учреждение здравоохранения "Восстановительный центр детской ортопедии и травматологии "Огонёк" действует на основании Устава, утверждённого КУГИ г. Санкт-Петербурга (Распоряжение от 19.12.2011г. №3521-РЗ).</a:t>
            </a:r>
          </a:p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Учредителем Центра является город Санкт-Петербург в лице КУГИ Санкт-Петербурга и Комитета по здравоохранению (Дата государственной регистрации 30.12.2011 г - внесение в ЕГРЮЛ последней редакции Устава)</a:t>
            </a:r>
          </a:p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Учреждение рассчитано на 236 круглогодовых коек, в том числе 10 платных, для детей в возрасте от 4 до 17 лет с заболеваниями и последствиями травм опорно-двигательного аппарата.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F:\НАУЧНАЯ РАБОТА ЮЛИИ САПРЫКИНОЙ\Презентация\_750_465_90_1932231653-1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4905" y="2568677"/>
            <a:ext cx="3597870" cy="2396862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азвание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/>
                <a:cs typeface="Times New Roman"/>
              </a:rPr>
              <a:t>Анкетирование «детей замкнутого пространства»</a:t>
            </a:r>
            <a:endParaRPr lang="ru-RU" dirty="0">
              <a:latin typeface="Times New Roman"/>
              <a:cs typeface="Times New Roman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10533487"/>
              </p:ext>
            </p:extLst>
          </p:nvPr>
        </p:nvGraphicFramePr>
        <p:xfrm>
          <a:off x="1844040" y="2300611"/>
          <a:ext cx="6056671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69042" y="1678329"/>
            <a:ext cx="6412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 вопрос: «Кажется ли Вам, что Вы стали читать больше?»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5894" y="1979271"/>
            <a:ext cx="6041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вопрос: «Чувствуете ли Вы острую необходимость в Интернете после пребывания в санатории?»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10533487"/>
              </p:ext>
            </p:extLst>
          </p:nvPr>
        </p:nvGraphicFramePr>
        <p:xfrm>
          <a:off x="1844040" y="2625602"/>
          <a:ext cx="6056671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Название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/>
                <a:cs typeface="Times New Roman"/>
              </a:rPr>
              <a:t>Анкетирование «детей замкнутого пространства»</a:t>
            </a:r>
            <a:endParaRPr lang="ru-RU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НАУЧНАЯ РАБОТА ЮЛИИ САПРЫКИНОЙ\Презентация\068c22d26eb845ef90cdabec00d7ee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5730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ВЦДОиТ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«Огонёк»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07534" y="1600200"/>
            <a:ext cx="4642257" cy="4495800"/>
          </a:xfrm>
          <a:solidFill>
            <a:schemeClr val="lt1">
              <a:alpha val="77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Санкт-Петербургское государственное бюджетное учреждение здравоохранения "Восстановительный центр детской ортопедии и травматологии "Огонёк" действует на основании Устава, утверждённого КУГИ г. Санкт-Петербурга (Распоряжение от 19.12.2011г. №3521-РЗ).</a:t>
            </a:r>
          </a:p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Учредителем Центра является город Санкт-Петербург в лице КУГИ Санкт-Петербурга и Комитета по здравоохранению (Дата государственной регистрации 30.12.2011 г - внесение в ЕГРЮЛ последней редакции Устава)</a:t>
            </a:r>
          </a:p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Учреждение рассчитано на 236 круглогодовых коек, в том числе 10 платных, для детей в возрасте от 4 до 17 лет с заболеваниями и последствиями травм опорно-двигательного аппарата.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F:\НАУЧНАЯ РАБОТА ЮЛИИ САПРЫКИНОЙ\Презентация\_750_465_90_1932231653-1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4905" y="2568677"/>
            <a:ext cx="3597870" cy="2396862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23680403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/>
                <a:cs typeface="Times New Roman"/>
              </a:rPr>
              <a:t>Анкетирование учащихся МБОУ СШ № 16</a:t>
            </a:r>
            <a:endParaRPr lang="ru-RU" dirty="0">
              <a:latin typeface="Times New Roman"/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599" y="1624668"/>
            <a:ext cx="5710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В</a:t>
            </a:r>
            <a:r>
              <a:rPr lang="ru-RU" dirty="0" smtClean="0">
                <a:latin typeface="Times New Roman"/>
                <a:cs typeface="Times New Roman"/>
              </a:rPr>
              <a:t>опрос: «Книги какого жанра вы предпочитаете?»</a:t>
            </a:r>
            <a:endParaRPr lang="ru-RU" dirty="0">
              <a:latin typeface="Times New Roman"/>
              <a:cs typeface="Times New Roman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4166217861"/>
              </p:ext>
            </p:extLst>
          </p:nvPr>
        </p:nvGraphicFramePr>
        <p:xfrm>
          <a:off x="496530" y="2500923"/>
          <a:ext cx="8452086" cy="42518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8173942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НАУЧНАЯ РАБОТА ЮЛИИ САПРЫКИНОЙ\Презентация\harshak_mar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62943" y="0"/>
            <a:ext cx="10269884" cy="6858000"/>
          </a:xfrm>
          <a:prstGeom prst="rect">
            <a:avLst/>
          </a:prstGeom>
          <a:noFill/>
        </p:spPr>
      </p:pic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387956" y="415636"/>
            <a:ext cx="8153400" cy="990600"/>
          </a:xfrm>
          <a:solidFill>
            <a:schemeClr val="lt1">
              <a:alpha val="68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/>
                <a:cs typeface="Times New Roman"/>
              </a:rPr>
              <a:t>Загадка привлекательности </a:t>
            </a:r>
            <a:br>
              <a:rPr lang="ru-RU" dirty="0" smtClean="0">
                <a:latin typeface="Times New Roman"/>
                <a:cs typeface="Times New Roman"/>
              </a:rPr>
            </a:br>
            <a:r>
              <a:rPr lang="ru-RU" dirty="0" smtClean="0">
                <a:latin typeface="Times New Roman"/>
                <a:cs typeface="Times New Roman"/>
              </a:rPr>
              <a:t>романа «Мастер и Маргарита»</a:t>
            </a:r>
            <a:endParaRPr lang="ru-RU" dirty="0">
              <a:latin typeface="Times New Roman"/>
              <a:cs typeface="Times New Roman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87956" y="2186354"/>
            <a:ext cx="8153400" cy="2524191"/>
          </a:xfrm>
          <a:solidFill>
            <a:schemeClr val="lt1">
              <a:alpha val="69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800" dirty="0">
                <a:latin typeface="Times New Roman"/>
                <a:cs typeface="Times New Roman"/>
              </a:rPr>
              <a:t>Проанализировав литературу, изучаемую в школе, можно сделать вывод, что наиболее удачным будет выбрать произведение «Мастер и Маргарита» для привлечения внимания подростков к чтению классики. </a:t>
            </a:r>
          </a:p>
          <a:p>
            <a:pPr marL="0" indent="0" algn="just">
              <a:buNone/>
            </a:pPr>
            <a:r>
              <a:rPr lang="ru-RU" sz="1800" dirty="0">
                <a:latin typeface="Times New Roman"/>
                <a:cs typeface="Times New Roman"/>
              </a:rPr>
              <a:t>К современному читателю роман М. А. Булгакова пришел в 60 гг. XX века. И сразу же привлек к себе внимание необычностью сюжета, острой сатирой и глубоким философским смыслом.  </a:t>
            </a:r>
          </a:p>
          <a:p>
            <a:pPr marL="0" indent="0" algn="just">
              <a:buNone/>
            </a:pPr>
            <a:r>
              <a:rPr lang="ru-RU" sz="1800" dirty="0">
                <a:latin typeface="Times New Roman"/>
                <a:cs typeface="Times New Roman"/>
              </a:rPr>
              <a:t>Роман «Мастер и Маргарита» можно одновременно считать и фантастическим, и философским, и любовно-лирическим, и сатирическим. </a:t>
            </a:r>
          </a:p>
        </p:txBody>
      </p:sp>
    </p:spTree>
    <p:extLst>
      <p:ext uri="{BB962C8B-B14F-4D97-AF65-F5344CB8AC3E}">
        <p14:creationId xmlns:p14="http://schemas.microsoft.com/office/powerpoint/2010/main" val="27420980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/>
                <a:cs typeface="Times New Roman"/>
              </a:rPr>
              <a:t>Анкетирование</a:t>
            </a:r>
            <a:endParaRPr lang="ru-RU" dirty="0">
              <a:latin typeface="Times New Roman"/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6529" y="1947834"/>
            <a:ext cx="4325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/>
                <a:cs typeface="Times New Roman"/>
              </a:rPr>
              <a:t>2</a:t>
            </a:r>
            <a:r>
              <a:rPr lang="ru-RU" dirty="0" smtClean="0">
                <a:latin typeface="Times New Roman"/>
                <a:cs typeface="Times New Roman"/>
              </a:rPr>
              <a:t> вопрос: «Перечитывали ли вы роман?»</a:t>
            </a:r>
            <a:endParaRPr lang="ru-RU" dirty="0">
              <a:latin typeface="Times New Roman"/>
              <a:cs typeface="Times New Roman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693610202"/>
              </p:ext>
            </p:extLst>
          </p:nvPr>
        </p:nvGraphicFramePr>
        <p:xfrm>
          <a:off x="1690077" y="2461846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4404817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/>
                <a:cs typeface="Times New Roman"/>
              </a:rPr>
              <a:t>Анкетирование</a:t>
            </a:r>
            <a:endParaRPr lang="ru-RU" dirty="0">
              <a:latin typeface="Times New Roman"/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6529" y="1947834"/>
            <a:ext cx="43255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/>
                <a:cs typeface="Times New Roman"/>
              </a:rPr>
              <a:t>3</a:t>
            </a:r>
            <a:r>
              <a:rPr lang="ru-RU" dirty="0" smtClean="0">
                <a:latin typeface="Times New Roman"/>
                <a:cs typeface="Times New Roman"/>
              </a:rPr>
              <a:t> вопрос: «Какая сцена запомнилась вам?»</a:t>
            </a:r>
            <a:endParaRPr lang="ru-RU" dirty="0">
              <a:latin typeface="Times New Roman"/>
              <a:cs typeface="Times New Roman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333259803"/>
              </p:ext>
            </p:extLst>
          </p:nvPr>
        </p:nvGraphicFramePr>
        <p:xfrm>
          <a:off x="1774055" y="2510692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4404817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/>
                <a:cs typeface="Times New Roman"/>
              </a:rPr>
              <a:t>Анкетирование</a:t>
            </a:r>
            <a:endParaRPr lang="ru-RU" dirty="0">
              <a:latin typeface="Times New Roman"/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6529" y="1947834"/>
            <a:ext cx="43255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/>
                <a:cs typeface="Times New Roman"/>
              </a:rPr>
              <a:t>4</a:t>
            </a:r>
            <a:r>
              <a:rPr lang="ru-RU" dirty="0" smtClean="0">
                <a:latin typeface="Times New Roman"/>
                <a:cs typeface="Times New Roman"/>
              </a:rPr>
              <a:t> вопрос: «Какая сюжетная линия понравилась вам больше всего?»</a:t>
            </a:r>
            <a:endParaRPr lang="ru-RU" dirty="0">
              <a:latin typeface="Times New Roman"/>
              <a:cs typeface="Times New Roman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483642531"/>
              </p:ext>
            </p:extLst>
          </p:nvPr>
        </p:nvGraphicFramePr>
        <p:xfrm>
          <a:off x="925975" y="2594165"/>
          <a:ext cx="7546693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4404817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4" descr="luxfon.com_1226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972800" cy="6858000"/>
          </a:xfrm>
          <a:prstGeom prst="rect">
            <a:avLst/>
          </a:prstGeom>
        </p:spPr>
      </p:pic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Введение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43197" y="1600200"/>
            <a:ext cx="8153400" cy="3677856"/>
          </a:xfrm>
          <a:solidFill>
            <a:schemeClr val="lt1">
              <a:alpha val="81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 typeface="Wingdings" charset="2"/>
              <a:buChar char="v"/>
            </a:pPr>
            <a:r>
              <a:rPr lang="ru-RU" sz="1800" u="sng" dirty="0" smtClean="0">
                <a:latin typeface="Times New Roman"/>
                <a:cs typeface="Times New Roman"/>
              </a:rPr>
              <a:t>Актуальность</a:t>
            </a:r>
          </a:p>
          <a:p>
            <a:endParaRPr lang="ru-RU" sz="1800" u="sng" dirty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ru-RU" sz="1800" dirty="0">
                <a:latin typeface="Times New Roman"/>
                <a:cs typeface="Times New Roman"/>
              </a:rPr>
              <a:t> В жизни каждого человека особое место занимает литература. Она воспитывает и формирует личность, помогает адаптироваться в обществе, дает жизненные уроки. С малых лет мы знакомы с этим видом искусства:  это и чтение сказок на ночь, и школьные учебники, и взрослая жизнь. </a:t>
            </a:r>
            <a:endParaRPr lang="ru-RU" sz="1800" dirty="0" smtClean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ru-RU" sz="1800" dirty="0" smtClean="0">
                <a:latin typeface="Times New Roman"/>
                <a:cs typeface="Times New Roman"/>
              </a:rPr>
              <a:t>Особое </a:t>
            </a:r>
            <a:r>
              <a:rPr lang="ru-RU" sz="1800" dirty="0">
                <a:latin typeface="Times New Roman"/>
                <a:cs typeface="Times New Roman"/>
              </a:rPr>
              <a:t>внимание должно уделяться школьнику. Подрастающее поколение, которое не умеет себя развлекать без компьютера, постепенно становится тем потерянным существом, с которым невозможно выйти на контакт. Подростку нужно общение, нужны советы и поддержка. </a:t>
            </a:r>
            <a:endParaRPr lang="ru-RU" sz="1800" u="sng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193965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/>
                <a:cs typeface="Times New Roman"/>
              </a:rPr>
              <a:t>Анкетирование</a:t>
            </a:r>
            <a:endParaRPr lang="ru-RU" dirty="0">
              <a:latin typeface="Times New Roman"/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6529" y="1947834"/>
            <a:ext cx="43255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/>
                <a:cs typeface="Times New Roman"/>
              </a:rPr>
              <a:t>5</a:t>
            </a:r>
            <a:r>
              <a:rPr lang="ru-RU" dirty="0" smtClean="0">
                <a:latin typeface="Times New Roman"/>
                <a:cs typeface="Times New Roman"/>
              </a:rPr>
              <a:t> вопрос: «Изменилось ли ваше отношение к сатане после прочтения романа?»</a:t>
            </a:r>
            <a:endParaRPr lang="ru-RU" dirty="0">
              <a:latin typeface="Times New Roman"/>
              <a:cs typeface="Times New Roman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694633172"/>
              </p:ext>
            </p:extLst>
          </p:nvPr>
        </p:nvGraphicFramePr>
        <p:xfrm>
          <a:off x="1660770" y="2715846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4404817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НАУЧНАЯ РАБОТА ЮЛИИ САПРЫКИНОЙ\Презентация\open_book_macro-wallpaper-1920x10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41243" y="0"/>
            <a:ext cx="12191999" cy="6858000"/>
          </a:xfrm>
          <a:prstGeom prst="rect">
            <a:avLst/>
          </a:prstGeom>
          <a:noFill/>
        </p:spPr>
      </p:pic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/>
                <a:cs typeface="Times New Roman"/>
              </a:rPr>
              <a:t>Заключение</a:t>
            </a:r>
            <a:endParaRPr lang="ru-RU" dirty="0">
              <a:latin typeface="Times New Roman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09600" y="1218758"/>
            <a:ext cx="6126480" cy="3693319"/>
          </a:xfrm>
          <a:prstGeom prst="rect">
            <a:avLst/>
          </a:prstGeom>
          <a:solidFill>
            <a:schemeClr val="lt1">
              <a:alpha val="58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процессе исследования стало ясно, что наша гипотеза подтвердилась. Основными причинами, повлиявшими на снижение интереса молодежи к чтению, являются бездумное и постоянное использование Интернета. Учитывая подростковый возраст, дефицит духовности и общей культуры в современном обществе, изменение приоритетов, экранизации модных бестселлеров, а не классической литературы, отсутствие традиции чтения в семье, привело к тому, что подросток не может сориентироваться и понять, что именно книга станет настоящим другом и помощником в украшении духовной жизни и поисках решения каких-либо проблем. </a:t>
            </a:r>
          </a:p>
          <a:p>
            <a:pPr algn="just"/>
            <a:endParaRPr lang="ru-RU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454868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 descr="Lilac_flowers_good_book-3_wallpaper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4848" y="0"/>
            <a:ext cx="11167872" cy="6979920"/>
          </a:xfrm>
          <a:prstGeom prst="rect">
            <a:avLst/>
          </a:prstGeom>
        </p:spPr>
      </p:pic>
      <p:sp>
        <p:nvSpPr>
          <p:cNvPr id="4" name="Название 1"/>
          <p:cNvSpPr txBox="1">
            <a:spLocks/>
          </p:cNvSpPr>
          <p:nvPr/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cs typeface="Times New Roman"/>
              </a:rPr>
              <a:t>Рекомендации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09600" y="1218758"/>
            <a:ext cx="4673600" cy="2308324"/>
          </a:xfrm>
          <a:prstGeom prst="rect">
            <a:avLst/>
          </a:prstGeom>
          <a:solidFill>
            <a:schemeClr val="lt1">
              <a:alpha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algn="just">
              <a:buFont typeface="Wingdings" charset="2"/>
              <a:buChar char="v"/>
            </a:pPr>
            <a:r>
              <a:rPr lang="ru-RU" dirty="0">
                <a:latin typeface="Times New Roman"/>
                <a:cs typeface="Times New Roman"/>
              </a:rPr>
              <a:t>Возрождение в семье традицию чтения. </a:t>
            </a:r>
            <a:endParaRPr lang="ru-RU" dirty="0" smtClean="0">
              <a:latin typeface="Times New Roman"/>
              <a:cs typeface="Times New Roman"/>
            </a:endParaRPr>
          </a:p>
          <a:p>
            <a:pPr marL="285750" indent="-285750" algn="just">
              <a:buFont typeface="Wingdings" charset="2"/>
              <a:buChar char="v"/>
            </a:pPr>
            <a:r>
              <a:rPr lang="ru-RU" dirty="0" smtClean="0">
                <a:latin typeface="Times New Roman"/>
                <a:cs typeface="Times New Roman"/>
              </a:rPr>
              <a:t>Больше </a:t>
            </a:r>
            <a:r>
              <a:rPr lang="ru-RU" dirty="0">
                <a:latin typeface="Times New Roman"/>
                <a:cs typeface="Times New Roman"/>
              </a:rPr>
              <a:t>времени в школе для литературы. </a:t>
            </a:r>
            <a:endParaRPr lang="ru-RU" dirty="0" smtClean="0">
              <a:latin typeface="Times New Roman"/>
              <a:cs typeface="Times New Roman"/>
            </a:endParaRPr>
          </a:p>
          <a:p>
            <a:pPr marL="285750" indent="-285750" algn="just">
              <a:buFont typeface="Wingdings" charset="2"/>
              <a:buChar char="v"/>
            </a:pPr>
            <a:r>
              <a:rPr lang="ru-RU" dirty="0" smtClean="0">
                <a:latin typeface="Times New Roman"/>
                <a:cs typeface="Times New Roman"/>
              </a:rPr>
              <a:t>Вернуть </a:t>
            </a:r>
            <a:r>
              <a:rPr lang="ru-RU" dirty="0">
                <a:latin typeface="Times New Roman"/>
                <a:cs typeface="Times New Roman"/>
              </a:rPr>
              <a:t>внеклассное </a:t>
            </a:r>
            <a:r>
              <a:rPr lang="ru-RU" dirty="0" smtClean="0">
                <a:latin typeface="Times New Roman"/>
                <a:cs typeface="Times New Roman"/>
              </a:rPr>
              <a:t>чтение. </a:t>
            </a:r>
          </a:p>
          <a:p>
            <a:pPr marL="285750" indent="-285750" algn="just">
              <a:buFont typeface="Wingdings" charset="2"/>
              <a:buChar char="v"/>
            </a:pPr>
            <a:r>
              <a:rPr lang="ru-RU" dirty="0" smtClean="0">
                <a:latin typeface="Times New Roman"/>
                <a:cs typeface="Times New Roman"/>
              </a:rPr>
              <a:t>Популярный </a:t>
            </a:r>
            <a:r>
              <a:rPr lang="ru-RU" dirty="0" err="1">
                <a:latin typeface="Times New Roman"/>
                <a:cs typeface="Times New Roman"/>
              </a:rPr>
              <a:t>флипбук</a:t>
            </a:r>
            <a:r>
              <a:rPr lang="ru-RU" dirty="0">
                <a:latin typeface="Times New Roman"/>
                <a:cs typeface="Times New Roman"/>
              </a:rPr>
              <a:t> — </a:t>
            </a:r>
            <a:r>
              <a:rPr lang="ru-RU" dirty="0" smtClean="0">
                <a:latin typeface="Times New Roman"/>
                <a:cs typeface="Times New Roman"/>
              </a:rPr>
              <a:t>маленькая книжечка, </a:t>
            </a:r>
            <a:r>
              <a:rPr lang="ru-RU" dirty="0">
                <a:latin typeface="Times New Roman"/>
                <a:cs typeface="Times New Roman"/>
              </a:rPr>
              <a:t>которая даже меньше телефона, всегда можно взять с собой. </a:t>
            </a:r>
            <a:endParaRPr lang="ru-RU" dirty="0" smtClean="0">
              <a:latin typeface="Times New Roman"/>
              <a:cs typeface="Times New Roman"/>
            </a:endParaRPr>
          </a:p>
          <a:p>
            <a:pPr marL="285750" indent="-285750" algn="just">
              <a:buFont typeface="Wingdings" charset="2"/>
              <a:buChar char="v"/>
            </a:pPr>
            <a:r>
              <a:rPr lang="ru-RU" dirty="0" smtClean="0">
                <a:latin typeface="Times New Roman"/>
                <a:cs typeface="Times New Roman"/>
              </a:rPr>
              <a:t>Анализируя </a:t>
            </a:r>
            <a:r>
              <a:rPr lang="ru-RU" dirty="0">
                <a:latin typeface="Times New Roman"/>
                <a:cs typeface="Times New Roman"/>
              </a:rPr>
              <a:t>произведения проводить параллель с повседневной жизнью. </a:t>
            </a:r>
          </a:p>
        </p:txBody>
      </p:sp>
    </p:spTree>
    <p:extLst>
      <p:ext uri="{BB962C8B-B14F-4D97-AF65-F5344CB8AC3E}">
        <p14:creationId xmlns:p14="http://schemas.microsoft.com/office/powerpoint/2010/main" val="8048929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wonderful-book-pages-wallpaper-43889-44973-hd-wallpapers.jpg"/>
          <p:cNvPicPr>
            <a:picLocks noChangeAspect="1"/>
          </p:cNvPicPr>
          <p:nvPr/>
        </p:nvPicPr>
        <p:blipFill>
          <a:blip r:embed="rId2" cstate="email">
            <a:alphaModFix amt="6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0771849" cy="6849160"/>
          </a:xfrm>
          <a:prstGeom prst="rect">
            <a:avLst/>
          </a:prstGeom>
        </p:spPr>
      </p:pic>
      <p:sp>
        <p:nvSpPr>
          <p:cNvPr id="3" name="Название 2"/>
          <p:cNvSpPr txBox="1">
            <a:spLocks/>
          </p:cNvSpPr>
          <p:nvPr/>
        </p:nvSpPr>
        <p:spPr>
          <a:xfrm>
            <a:off x="1432560" y="2159000"/>
            <a:ext cx="6477000" cy="1828800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Спасибо за внимание!</a:t>
            </a:r>
            <a:endParaRPr lang="ru-RU" sz="7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558470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Изображение 5" descr="book_old_pen_table_vase_rose_red_76972_2048x115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7" y="942511"/>
            <a:ext cx="7810795" cy="5153490"/>
          </a:xfrm>
          <a:solidFill>
            <a:schemeClr val="lt1">
              <a:alpha val="76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ru-RU" sz="1800" b="1" dirty="0">
                <a:latin typeface="Times New Roman"/>
                <a:cs typeface="Times New Roman"/>
              </a:rPr>
              <a:t>Объект исследования </a:t>
            </a:r>
            <a:endParaRPr lang="ru-RU" sz="1800" dirty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ru-RU" sz="1800" dirty="0" smtClean="0">
                <a:latin typeface="Times New Roman"/>
                <a:cs typeface="Times New Roman"/>
              </a:rPr>
              <a:t> Учащиеся </a:t>
            </a:r>
            <a:r>
              <a:rPr lang="ru-RU" sz="1800" dirty="0">
                <a:latin typeface="Times New Roman"/>
                <a:cs typeface="Times New Roman"/>
              </a:rPr>
              <a:t>и сотрудники МБОУ СШ № </a:t>
            </a:r>
            <a:r>
              <a:rPr lang="ru-RU" sz="1800" dirty="0" smtClean="0">
                <a:latin typeface="Times New Roman"/>
                <a:cs typeface="Times New Roman"/>
              </a:rPr>
              <a:t>16, пациенты </a:t>
            </a:r>
            <a:r>
              <a:rPr lang="ru-RU" sz="1800" dirty="0" err="1" smtClean="0">
                <a:latin typeface="Times New Roman"/>
                <a:cs typeface="Times New Roman"/>
              </a:rPr>
              <a:t>ВЦДОиТ</a:t>
            </a:r>
            <a:r>
              <a:rPr lang="ru-RU" sz="1800" dirty="0" smtClean="0">
                <a:latin typeface="Times New Roman"/>
                <a:cs typeface="Times New Roman"/>
              </a:rPr>
              <a:t> «Огонёк»</a:t>
            </a:r>
            <a:endParaRPr lang="ru-RU" sz="1800" dirty="0">
              <a:latin typeface="Times New Roman"/>
              <a:cs typeface="Times New Roman"/>
            </a:endParaRPr>
          </a:p>
          <a:p>
            <a:r>
              <a:rPr lang="ru-RU" sz="1800" b="1" dirty="0">
                <a:latin typeface="Times New Roman"/>
                <a:cs typeface="Times New Roman"/>
              </a:rPr>
              <a:t>Предмет исследования</a:t>
            </a:r>
            <a:endParaRPr lang="ru-RU" sz="1800" dirty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ru-RU" sz="1800" dirty="0">
                <a:latin typeface="Times New Roman"/>
                <a:cs typeface="Times New Roman"/>
              </a:rPr>
              <a:t>Модель читательского портрета современного школьника.</a:t>
            </a:r>
          </a:p>
          <a:p>
            <a:r>
              <a:rPr lang="ru-RU" sz="1800" b="1" dirty="0">
                <a:latin typeface="Times New Roman"/>
                <a:cs typeface="Times New Roman"/>
              </a:rPr>
              <a:t>Цель работы: </a:t>
            </a:r>
            <a:endParaRPr lang="ru-RU" sz="1800" dirty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ru-RU" sz="1800" dirty="0">
                <a:latin typeface="Times New Roman"/>
                <a:cs typeface="Times New Roman"/>
              </a:rPr>
              <a:t>Пути повышения читательской активности.  </a:t>
            </a:r>
            <a:endParaRPr lang="ru-RU" sz="1800" dirty="0" smtClean="0">
              <a:latin typeface="Times New Roman"/>
              <a:cs typeface="Times New Roman"/>
            </a:endParaRPr>
          </a:p>
          <a:p>
            <a:r>
              <a:rPr lang="ru-RU" sz="1800" b="1" dirty="0">
                <a:latin typeface="Times New Roman"/>
                <a:cs typeface="Times New Roman"/>
              </a:rPr>
              <a:t>Задачи: </a:t>
            </a:r>
            <a:endParaRPr lang="ru-RU" sz="1800" dirty="0">
              <a:latin typeface="Times New Roman"/>
              <a:cs typeface="Times New Roman"/>
            </a:endParaRPr>
          </a:p>
          <a:p>
            <a:pPr marL="320040" lvl="1" indent="0">
              <a:buNone/>
            </a:pPr>
            <a:r>
              <a:rPr lang="ru-RU" sz="1500" dirty="0">
                <a:latin typeface="Times New Roman"/>
                <a:cs typeface="Times New Roman"/>
              </a:rPr>
              <a:t>1. Выявить место литературы в современном обществе; </a:t>
            </a:r>
          </a:p>
          <a:p>
            <a:pPr marL="320040" lvl="1" indent="0">
              <a:buNone/>
            </a:pPr>
            <a:r>
              <a:rPr lang="ru-RU" sz="1500" dirty="0">
                <a:latin typeface="Times New Roman"/>
                <a:cs typeface="Times New Roman"/>
              </a:rPr>
              <a:t>2. Проанализировать основные проблемы подросткового чтения; </a:t>
            </a:r>
          </a:p>
          <a:p>
            <a:pPr marL="320040" lvl="1" indent="0">
              <a:buNone/>
            </a:pPr>
            <a:r>
              <a:rPr lang="ru-RU" sz="1500" dirty="0">
                <a:latin typeface="Times New Roman"/>
                <a:cs typeface="Times New Roman"/>
              </a:rPr>
              <a:t>3. Провести эксперимент среди школьников, оказавшихся изолированными от гаджетов; </a:t>
            </a:r>
          </a:p>
          <a:p>
            <a:pPr marL="320040" lvl="1" indent="0">
              <a:buNone/>
            </a:pPr>
            <a:r>
              <a:rPr lang="ru-RU" sz="1500" dirty="0">
                <a:latin typeface="Times New Roman"/>
                <a:cs typeface="Times New Roman"/>
              </a:rPr>
              <a:t>4. Найти оптимальный вариант для привлечения внимания школьников к чтению через роман Булгакова «Мастер и Маргарита».</a:t>
            </a:r>
          </a:p>
          <a:p>
            <a:r>
              <a:rPr lang="ru-RU" sz="1800" b="1" dirty="0">
                <a:latin typeface="Times New Roman"/>
                <a:cs typeface="Times New Roman"/>
              </a:rPr>
              <a:t>Методы исследования: </a:t>
            </a:r>
            <a:endParaRPr lang="ru-RU" sz="1800" dirty="0">
              <a:latin typeface="Times New Roman"/>
              <a:cs typeface="Times New Roman"/>
            </a:endParaRPr>
          </a:p>
          <a:p>
            <a:pPr marL="320040" lvl="1" indent="0">
              <a:buNone/>
            </a:pPr>
            <a:r>
              <a:rPr lang="ru-RU" sz="1500" dirty="0">
                <a:latin typeface="Times New Roman"/>
                <a:cs typeface="Times New Roman"/>
              </a:rPr>
              <a:t>1. Анализ литературных источников; </a:t>
            </a:r>
          </a:p>
          <a:p>
            <a:pPr marL="320040" lvl="1" indent="0">
              <a:buNone/>
            </a:pPr>
            <a:r>
              <a:rPr lang="ru-RU" sz="1500" dirty="0">
                <a:latin typeface="Times New Roman"/>
                <a:cs typeface="Times New Roman"/>
              </a:rPr>
              <a:t>2. Эксперимент;</a:t>
            </a:r>
          </a:p>
          <a:p>
            <a:pPr marL="320040" lvl="1" indent="0">
              <a:buNone/>
            </a:pPr>
            <a:r>
              <a:rPr lang="ru-RU" sz="1500" dirty="0">
                <a:latin typeface="Times New Roman"/>
                <a:cs typeface="Times New Roman"/>
              </a:rPr>
              <a:t>3. Анкетирование;</a:t>
            </a:r>
          </a:p>
          <a:p>
            <a:pPr marL="320040" lvl="1" indent="0">
              <a:buNone/>
            </a:pPr>
            <a:r>
              <a:rPr lang="ru-RU" sz="1500" dirty="0">
                <a:latin typeface="Times New Roman"/>
                <a:cs typeface="Times New Roman"/>
              </a:rPr>
              <a:t>4. Статистическая обработка результатов исследования.</a:t>
            </a:r>
          </a:p>
          <a:p>
            <a:pPr marL="0" indent="0">
              <a:buNone/>
            </a:pPr>
            <a:endParaRPr lang="ru-RU" sz="1800" dirty="0">
              <a:latin typeface="Times New Roman"/>
              <a:cs typeface="Times New Roman"/>
            </a:endParaRPr>
          </a:p>
          <a:p>
            <a:pPr>
              <a:buFont typeface="Wingdings" charset="2"/>
              <a:buChar char="v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41112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650782.jpg"/>
          <p:cNvPicPr>
            <a:picLocks noGrp="1" noChangeAspect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6" b="986"/>
          <a:stretch>
            <a:fillRect/>
          </a:stretch>
        </p:blipFill>
        <p:spPr>
          <a:xfrm>
            <a:off x="-2602649" y="-172720"/>
            <a:ext cx="12990163" cy="7162800"/>
          </a:xfrm>
        </p:spPr>
      </p:pic>
      <p:sp>
        <p:nvSpPr>
          <p:cNvPr id="5" name="TextBox 4"/>
          <p:cNvSpPr txBox="1"/>
          <p:nvPr/>
        </p:nvSpPr>
        <p:spPr>
          <a:xfrm>
            <a:off x="948906" y="983411"/>
            <a:ext cx="7108166" cy="4401205"/>
          </a:xfrm>
          <a:prstGeom prst="rect">
            <a:avLst/>
          </a:prstGeom>
          <a:solidFill>
            <a:schemeClr val="lt1">
              <a:alpha val="69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Научная новизна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: поиск решения проблемы низкого уровня молодежного чтения через роман «Мастер и Маргарита» и наблюдения за процессом учебы школьников в условиях замкнутого пространства.</a:t>
            </a:r>
          </a:p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Гипотеза: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уменьшение чрезмерной зависимости от Интернета благотворно влияет на повышение читательской активности молодежи (на примере пациентов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ВЦДОиТ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«Огонёк».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4" descr="3b4e03606d3a4a24c90e1ee1dd4f234f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612923" cy="7209692"/>
          </a:xfrm>
          <a:prstGeom prst="rect">
            <a:avLst/>
          </a:prstGeom>
        </p:spPr>
      </p:pic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/>
                <a:cs typeface="Times New Roman"/>
              </a:rPr>
              <a:t>Литература в нашей жизни</a:t>
            </a:r>
            <a:endParaRPr lang="ru-RU" dirty="0">
              <a:latin typeface="Times New Roman"/>
              <a:cs typeface="Times New Roman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7614" y="1790445"/>
            <a:ext cx="4894772" cy="3533786"/>
          </a:xfrm>
          <a:solidFill>
            <a:schemeClr val="lt1">
              <a:alpha val="81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800" dirty="0">
                <a:latin typeface="Times New Roman"/>
                <a:cs typeface="Times New Roman"/>
              </a:rPr>
              <a:t>Статистическое измерение катастрофы — это 9 минут в день, затрачиваемых россиянином на чтение книг. </a:t>
            </a:r>
            <a:endParaRPr lang="ru-RU" sz="1800" dirty="0" smtClean="0">
              <a:latin typeface="Times New Roman"/>
              <a:cs typeface="Times New Roman"/>
            </a:endParaRPr>
          </a:p>
          <a:p>
            <a:pPr marL="0" indent="0" algn="just">
              <a:buNone/>
            </a:pPr>
            <a:r>
              <a:rPr lang="ru-RU" sz="1800" dirty="0">
                <a:latin typeface="Times New Roman"/>
                <a:cs typeface="Times New Roman"/>
              </a:rPr>
              <a:t>Для повышения интереса населения к литературе и чтению 2015 год был объявлен Годом литературы. </a:t>
            </a:r>
            <a:endParaRPr lang="ru-RU" sz="1800" dirty="0" smtClean="0">
              <a:latin typeface="Times New Roman"/>
              <a:cs typeface="Times New Roman"/>
            </a:endParaRPr>
          </a:p>
          <a:p>
            <a:pPr marL="0" indent="0" algn="just">
              <a:buNone/>
            </a:pPr>
            <a:r>
              <a:rPr lang="ru-RU" sz="1800" dirty="0">
                <a:latin typeface="Times New Roman"/>
                <a:cs typeface="Times New Roman"/>
              </a:rPr>
              <a:t>Введение в школы итогового сочинения по литературе с зимы 2014-2015 учебного года поспособствовало тому, что теперь школьнику волей-неволей все же приходится вливаться в чтение школьной литературы. </a:t>
            </a:r>
          </a:p>
        </p:txBody>
      </p:sp>
      <p:pic>
        <p:nvPicPr>
          <p:cNvPr id="6" name="Изображение 5" descr="Vladimir_Putin_1202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846" y="1790445"/>
            <a:ext cx="2662442" cy="35337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F574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259188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FotO-1.jpg"/>
          <p:cNvPicPr>
            <a:picLocks noChangeAspect="1"/>
          </p:cNvPicPr>
          <p:nvPr/>
        </p:nvPicPr>
        <p:blipFill>
          <a:blip r:embed="rId2" cstate="email">
            <a:alphaModFix amt="7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73385" y="1905000"/>
            <a:ext cx="5265615" cy="3046988"/>
          </a:xfrm>
          <a:prstGeom prst="rect">
            <a:avLst/>
          </a:prstGeom>
          <a:solidFill>
            <a:schemeClr val="lt1">
              <a:alpha val="7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latin typeface="Times New Roman"/>
                <a:cs typeface="Times New Roman"/>
              </a:rPr>
              <a:t>Читатель изменился, он перестал покупать хорошую литературу, он больше не понимает классику, а ТВ и Интернет разрушили традиции книжной жизни – семейного чтения и общения, внимательного отношению к художественному слову, вкусовой разборчивости на книжном рынке. </a:t>
            </a:r>
          </a:p>
        </p:txBody>
      </p:sp>
    </p:spTree>
    <p:extLst>
      <p:ext uri="{BB962C8B-B14F-4D97-AF65-F5344CB8AC3E}">
        <p14:creationId xmlns:p14="http://schemas.microsoft.com/office/powerpoint/2010/main" val="26851533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b0e97022238eebaa7dc05df0bbdd594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7100" y="-280376"/>
            <a:ext cx="11421401" cy="7138376"/>
          </a:xfrm>
          <a:prstGeom prst="rect">
            <a:avLst/>
          </a:prstGeom>
        </p:spPr>
      </p:pic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/>
                <a:cs typeface="Times New Roman"/>
              </a:rPr>
              <a:t>Чтение в семье</a:t>
            </a:r>
            <a:endParaRPr lang="ru-RU" dirty="0">
              <a:latin typeface="Times New Roman"/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8243" y="1219200"/>
            <a:ext cx="4357076" cy="4524316"/>
          </a:xfrm>
          <a:prstGeom prst="rect">
            <a:avLst/>
          </a:prstGeom>
          <a:solidFill>
            <a:schemeClr val="lt1">
              <a:alpha val="71000"/>
            </a:schemeClr>
          </a:solidFill>
          <a:ln>
            <a:solidFill>
              <a:srgbClr val="A23A28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Times New Roman"/>
                <a:cs typeface="Times New Roman"/>
              </a:rPr>
              <a:t>Все идет от семьи. И основная проблема снижения интереса к чтению среди подростков обусловлена тем, что родители не привлекают к чтению своих детей. Воспитание и обучение человека начинается в семье, продолжается в семье, закрепляется в семье</a:t>
            </a:r>
            <a:r>
              <a:rPr lang="ru-RU" dirty="0" smtClean="0">
                <a:latin typeface="Times New Roman"/>
                <a:cs typeface="Times New Roman"/>
              </a:rPr>
              <a:t>.</a:t>
            </a:r>
          </a:p>
          <a:p>
            <a:pPr algn="just"/>
            <a:r>
              <a:rPr lang="ru-RU" dirty="0" smtClean="0">
                <a:latin typeface="Times New Roman"/>
                <a:cs typeface="Times New Roman"/>
              </a:rPr>
              <a:t>Если </a:t>
            </a:r>
            <a:r>
              <a:rPr lang="ru-RU" dirty="0">
                <a:latin typeface="Times New Roman"/>
                <a:cs typeface="Times New Roman"/>
              </a:rPr>
              <a:t>родители читают своим детям книги, то дети, скорее всего, полюбят эти книги. Полюбят то время, когда папа или мама садятся с ними и читают. Для детей книга будет символом соединения семьи, символом отдыха, будет способом общения с родителями – ведь только во время совместного чтения можно по-настоящему обсуждать прочитанное. </a:t>
            </a:r>
            <a:r>
              <a:rPr lang="ru-RU" dirty="0" smtClean="0">
                <a:latin typeface="Times New Roman"/>
                <a:cs typeface="Times New Roman"/>
              </a:rPr>
              <a:t> </a:t>
            </a:r>
            <a:endParaRPr lang="ru-RU" dirty="0">
              <a:latin typeface="Times New Roman"/>
              <a:cs typeface="Times New Roman"/>
            </a:endParaRPr>
          </a:p>
        </p:txBody>
      </p:sp>
      <p:pic>
        <p:nvPicPr>
          <p:cNvPr id="5" name="Изображение 4" descr="Chtenije-v-semje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39" y="1607228"/>
            <a:ext cx="4226604" cy="3586576"/>
          </a:xfrm>
          <a:prstGeom prst="rect">
            <a:avLst/>
          </a:prstGeom>
          <a:ln>
            <a:solidFill>
              <a:srgbClr val="A23A28"/>
            </a:solidFill>
          </a:ln>
        </p:spPr>
      </p:pic>
    </p:spTree>
    <p:extLst>
      <p:ext uri="{BB962C8B-B14F-4D97-AF65-F5344CB8AC3E}">
        <p14:creationId xmlns:p14="http://schemas.microsoft.com/office/powerpoint/2010/main" val="25612978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14020" y="1931279"/>
            <a:ext cx="4325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/>
                <a:cs typeface="Times New Roman"/>
              </a:rPr>
              <a:t>1 вопрос: «Читаете ли Вы книги?»</a:t>
            </a:r>
            <a:endParaRPr lang="ru-RU" dirty="0">
              <a:latin typeface="Times New Roman"/>
              <a:cs typeface="Times New Roman"/>
            </a:endParaRPr>
          </a:p>
        </p:txBody>
      </p:sp>
      <p:sp>
        <p:nvSpPr>
          <p:cNvPr id="7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/>
                <a:cs typeface="Times New Roman"/>
              </a:rPr>
              <a:t>Анкетирование учащихся МБОУ СШ № 16</a:t>
            </a:r>
            <a:endParaRPr lang="ru-RU" dirty="0">
              <a:latin typeface="Times New Roman"/>
              <a:cs typeface="Times New Roman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10533487"/>
              </p:ext>
            </p:extLst>
          </p:nvPr>
        </p:nvGraphicFramePr>
        <p:xfrm>
          <a:off x="1844040" y="2300611"/>
          <a:ext cx="6056671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689974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/>
                <a:cs typeface="Times New Roman"/>
              </a:rPr>
              <a:t>Анкетирование учащихся МБОУ СШ № 16</a:t>
            </a:r>
            <a:endParaRPr lang="ru-RU" dirty="0">
              <a:latin typeface="Times New Roman"/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6529" y="1947834"/>
            <a:ext cx="4325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/>
                <a:cs typeface="Times New Roman"/>
              </a:rPr>
              <a:t>2</a:t>
            </a:r>
            <a:r>
              <a:rPr lang="ru-RU" dirty="0" smtClean="0">
                <a:latin typeface="Times New Roman"/>
                <a:cs typeface="Times New Roman"/>
              </a:rPr>
              <a:t> вопрос: «Как часто вы читаете?»</a:t>
            </a:r>
            <a:endParaRPr lang="ru-RU" dirty="0">
              <a:latin typeface="Times New Roman"/>
              <a:cs typeface="Times New Roman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10533487"/>
              </p:ext>
            </p:extLst>
          </p:nvPr>
        </p:nvGraphicFramePr>
        <p:xfrm>
          <a:off x="688819" y="2317166"/>
          <a:ext cx="8266471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817394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 ?><Relationships xmlns="http://schemas.openxmlformats.org/package/2006/relationships"><Relationship Id="rId1" Type="http://schemas.openxmlformats.org/officeDocument/2006/relationships/image" Target="../media/image1.jpeg"  /><Relationship Id="rId2" Type="http://schemas.openxmlformats.org/officeDocument/2006/relationships/image" Target="../media/image2.jpeg"  /></Relationships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name="Обычная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MS PGothic"/>
        <a:font script="Hang" typeface="HY얕은샘물M"/>
        <a:font script="Hans" typeface="华文仿宋"/>
        <a:font script="Hant" typeface="Microsoft JhengHei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MS PGothic"/>
        <a:font script="Hang" typeface="HY얕은샘물M"/>
        <a:font script="Hans" typeface="华文仿宋"/>
        <a:font script="Hant" typeface="Microsoft JhengHei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 rotWithShape="1">
          <a:blip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 rotWithShape="1">
          <a:blip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</a:theme>
</file>

<file path=ppt/theme/theme2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Gothic"/>
        <a:font script="Hang" typeface="Malgun Gothic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MS PGothic"/>
        <a:font script="Hang" typeface="Malgun Gothic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/>
  <ep:Words>1017</ep:Words>
  <ep:PresentationFormat>Экран (4:3)</ep:PresentationFormat>
  <ep:Paragraphs>75</ep:Paragraphs>
  <ep:Slides>23</ep:Slides>
  <ep:Notes>1</ep:Notes>
  <ep:TotalTime>0</ep:TotalTime>
  <ep:HiddenSlides>0</ep:HiddenSlides>
  <ep:MMClips>0</ep:MMClips>
  <ep:HeadingPairs>
    <vt:vector size="4" baseType="variant">
      <vt:variant>
        <vt:lpstr>Тема</vt:lpstr>
      </vt:variant>
      <vt:variant>
        <vt:i4>1</vt:i4>
      </vt:variant>
      <vt:variant>
        <vt:lpstr>Заголовок слайда</vt:lpstr>
      </vt:variant>
      <vt:variant>
        <vt:i4>23</vt:i4>
      </vt:variant>
    </vt:vector>
  </ep:HeadingPairs>
  <ep:TitlesOfParts>
    <vt:vector size="24" baseType="lpstr">
      <vt:lpstr>Обычная</vt:lpstr>
      <vt:lpstr>Как привить любовь к чтению молодого поколения ?</vt:lpstr>
      <vt:lpstr>Анкетирование</vt:lpstr>
      <vt:lpstr>Анкетирование</vt:lpstr>
      <vt:lpstr>Заключение</vt:lpstr>
      <vt:lpstr>Презентация PowerPoint</vt:lpstr>
      <vt:lpstr>Презентация PowerPoint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2016-03-15T04:52:39.000</dcterms:created>
  <dc:creator>Олег Сапрыкин</dc:creator>
  <cp:lastModifiedBy>marin</cp:lastModifiedBy>
  <dcterms:modified xsi:type="dcterms:W3CDTF">2020-05-02T19:50:03.429</dcterms:modified>
  <cp:revision>25</cp:revision>
  <dc:title>Читательский портрет моего сверстника</dc:title>
  <cp:version>0906.0100.01</cp:version>
</cp:coreProperties>
</file>