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2" d="100"/>
          <a:sy n="72" d="100"/>
        </p:scale>
        <p:origin x="-145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3BF5-10A4-482E-90FA-944DED54BD6E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74BED-E8A5-47FB-AC16-6682B0A54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74BED-E8A5-47FB-AC16-6682B0A540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4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340768"/>
            <a:ext cx="57369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/>
              <a:t>Обучение </a:t>
            </a:r>
            <a:r>
              <a:rPr lang="ru-RU" sz="4000" b="1" i="1" dirty="0" smtClean="0"/>
              <a:t>грамоте</a:t>
            </a:r>
          </a:p>
          <a:p>
            <a:r>
              <a:rPr lang="ru-RU" sz="4000" b="1" i="1" dirty="0" smtClean="0"/>
              <a:t> </a:t>
            </a:r>
            <a:r>
              <a:rPr lang="ru-RU" sz="4000" b="1" i="1" dirty="0"/>
              <a:t>как основа подготовки </a:t>
            </a:r>
            <a:endParaRPr lang="ru-RU" sz="4000" b="1" i="1" dirty="0" smtClean="0"/>
          </a:p>
          <a:p>
            <a:r>
              <a:rPr lang="ru-RU" sz="4000" b="1" i="1" dirty="0" smtClean="0"/>
              <a:t>детей к школе</a:t>
            </a:r>
          </a:p>
          <a:p>
            <a:endParaRPr lang="ru-RU" sz="4000" dirty="0"/>
          </a:p>
        </p:txBody>
      </p:sp>
      <p:pic>
        <p:nvPicPr>
          <p:cNvPr id="1026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44" y="3344798"/>
            <a:ext cx="4199112" cy="2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1139552"/>
            <a:ext cx="5832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3этап. Знакомство </a:t>
            </a:r>
            <a:r>
              <a:rPr lang="ru-RU" sz="2400" b="1" dirty="0"/>
              <a:t>с буквами.</a:t>
            </a:r>
            <a:endParaRPr lang="ru-RU" sz="2400" dirty="0"/>
          </a:p>
          <a:p>
            <a:r>
              <a:rPr lang="ru-RU" sz="2400" dirty="0"/>
              <a:t>На этом этапе начинаем знакомить детей с буквами. В своей работе мы букву называем как звук: «ш», а не «</a:t>
            </a:r>
            <a:r>
              <a:rPr lang="ru-RU" sz="2400" dirty="0" err="1"/>
              <a:t>ша</a:t>
            </a:r>
            <a:r>
              <a:rPr lang="ru-RU" sz="2400" dirty="0"/>
              <a:t>»; «л», а не «эль». Иначе ребёнку будет непонятно, как сливать слоги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Помогаем</a:t>
            </a:r>
          </a:p>
          <a:p>
            <a:r>
              <a:rPr lang="ru-RU" sz="2400" dirty="0" smtClean="0"/>
              <a:t>запомнить </a:t>
            </a:r>
          </a:p>
          <a:p>
            <a:r>
              <a:rPr lang="ru-RU" sz="2400" dirty="0" smtClean="0"/>
              <a:t>букву через</a:t>
            </a:r>
          </a:p>
          <a:p>
            <a:r>
              <a:rPr lang="ru-RU" sz="2400" dirty="0" smtClean="0"/>
              <a:t> ассоциации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ребёнка. 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146" name="Picture 2" descr="C:\Users\Ольга\Desktop\hello_html_244b0b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9898"/>
            <a:ext cx="4896544" cy="28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113955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Деление слова на слоги</a:t>
            </a:r>
          </a:p>
          <a:p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C:\Users\Ольга\Desktop\s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39716"/>
            <a:ext cx="6566865" cy="42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12199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Приёмы </a:t>
            </a:r>
            <a:r>
              <a:rPr lang="ru-RU" sz="2400" b="1" dirty="0" smtClean="0"/>
              <a:t>деления слова на слоги: </a:t>
            </a:r>
          </a:p>
          <a:p>
            <a:r>
              <a:rPr lang="ru-RU" sz="2400" dirty="0" smtClean="0"/>
              <a:t>- </a:t>
            </a:r>
            <a:r>
              <a:rPr lang="ru-RU" sz="2400" i="1" dirty="0" smtClean="0"/>
              <a:t>Отстукивание или </a:t>
            </a:r>
            <a:r>
              <a:rPr lang="ru-RU" sz="2400" i="1" dirty="0" err="1" smtClean="0"/>
              <a:t>отхлопывание</a:t>
            </a:r>
            <a:r>
              <a:rPr lang="ru-RU" sz="2400" i="1" dirty="0" smtClean="0"/>
              <a:t>  </a:t>
            </a:r>
            <a:r>
              <a:rPr lang="ru-RU" sz="2400" dirty="0" smtClean="0"/>
              <a:t>ритмической структуры слова при назывании </a:t>
            </a:r>
            <a:r>
              <a:rPr lang="ru-RU" sz="2400" dirty="0"/>
              <a:t>каждого гласного звука</a:t>
            </a:r>
            <a:br>
              <a:rPr lang="ru-RU" sz="2400" dirty="0"/>
            </a:br>
            <a:r>
              <a:rPr lang="ru-RU" sz="2400" dirty="0" smtClean="0"/>
              <a:t>- С </a:t>
            </a:r>
            <a:r>
              <a:rPr lang="ru-RU" sz="2400" dirty="0"/>
              <a:t>помощь руки (руку </a:t>
            </a:r>
            <a:r>
              <a:rPr lang="ru-RU" sz="2400" i="1" dirty="0"/>
              <a:t>подставляем под подбородок</a:t>
            </a:r>
            <a:r>
              <a:rPr lang="ru-RU" sz="2400" dirty="0"/>
              <a:t> и произносим слово</a:t>
            </a:r>
            <a:r>
              <a:rPr lang="ru-RU" sz="2400" dirty="0" smtClean="0"/>
              <a:t>).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назывании </a:t>
            </a:r>
            <a:r>
              <a:rPr lang="ru-RU" sz="2400" dirty="0" smtClean="0"/>
              <a:t>каждого гласного </a:t>
            </a:r>
            <a:r>
              <a:rPr lang="ru-RU" sz="2400" dirty="0"/>
              <a:t>звука </a:t>
            </a:r>
            <a:r>
              <a:rPr lang="ru-RU" sz="2400" dirty="0" smtClean="0"/>
              <a:t>дети</a:t>
            </a:r>
          </a:p>
          <a:p>
            <a:r>
              <a:rPr lang="ru-RU" sz="2400" i="1" dirty="0" smtClean="0"/>
              <a:t>сжимают </a:t>
            </a:r>
            <a:r>
              <a:rPr lang="ru-RU" sz="2400" i="1" dirty="0"/>
              <a:t>ладошки</a:t>
            </a:r>
            <a:r>
              <a:rPr lang="ru-RU" sz="2400" dirty="0"/>
              <a:t>, как будто лепят снежный комок. При таком сжатии ладоней в головной мозг поступает более </a:t>
            </a:r>
            <a:r>
              <a:rPr lang="ru-RU" sz="2400"/>
              <a:t>сильный </a:t>
            </a:r>
            <a:r>
              <a:rPr lang="ru-RU" sz="2400" smtClean="0"/>
              <a:t>импульс.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Определить </a:t>
            </a:r>
            <a:r>
              <a:rPr lang="ru-RU" sz="2400" i="1" dirty="0" smtClean="0"/>
              <a:t>сколько гласных звуков </a:t>
            </a:r>
            <a:r>
              <a:rPr lang="ru-RU" sz="2400" dirty="0" smtClean="0"/>
              <a:t>в слове –</a:t>
            </a:r>
            <a:r>
              <a:rPr lang="ru-RU" sz="2400" dirty="0" smtClean="0"/>
              <a:t>столько </a:t>
            </a:r>
            <a:r>
              <a:rPr lang="ru-RU" sz="2400" dirty="0" smtClean="0"/>
              <a:t>и слогов</a:t>
            </a:r>
            <a:r>
              <a:rPr lang="ru-RU" sz="2400" dirty="0" smtClean="0"/>
              <a:t>.</a:t>
            </a:r>
          </a:p>
          <a:p>
            <a:r>
              <a:rPr lang="ru-RU" sz="2400" u="sng" dirty="0" smtClean="0"/>
              <a:t>Схема деления слова на слоги: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Со-</a:t>
            </a:r>
            <a:r>
              <a:rPr lang="ru-RU" sz="2400" dirty="0" err="1" smtClean="0"/>
              <a:t>ва</a:t>
            </a:r>
            <a:r>
              <a:rPr lang="ru-RU" sz="2400" dirty="0" smtClean="0"/>
              <a:t> (2 слога)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Ольга\Desktop\23575707692bc727e703e0789aed4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74" y="5094485"/>
            <a:ext cx="791344" cy="10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12199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Определение места </a:t>
            </a:r>
            <a:r>
              <a:rPr lang="ru-RU" sz="2400" i="1" dirty="0" smtClean="0"/>
              <a:t>нужного</a:t>
            </a:r>
            <a:r>
              <a:rPr lang="ru-RU" sz="2400" b="1" i="1" dirty="0" smtClean="0"/>
              <a:t> звука в слове:</a:t>
            </a:r>
          </a:p>
          <a:p>
            <a:r>
              <a:rPr lang="ru-RU" sz="2400" dirty="0" smtClean="0"/>
              <a:t>-в начале (слово начинается с этого звука)</a:t>
            </a:r>
          </a:p>
          <a:p>
            <a:endParaRPr lang="ru-RU" sz="2400" dirty="0" smtClean="0"/>
          </a:p>
          <a:p>
            <a:r>
              <a:rPr lang="ru-RU" sz="2400" dirty="0" smtClean="0"/>
              <a:t>-в конце (слово заканчивается на этот звук)</a:t>
            </a:r>
          </a:p>
          <a:p>
            <a:endParaRPr lang="ru-RU" sz="2400" dirty="0" smtClean="0"/>
          </a:p>
          <a:p>
            <a:r>
              <a:rPr lang="ru-RU" sz="2400" dirty="0" smtClean="0"/>
              <a:t>-в середине (звук находится между первым и последним звуком)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u="sng" dirty="0" err="1" smtClean="0"/>
              <a:t>Н.р</a:t>
            </a:r>
            <a:r>
              <a:rPr lang="ru-RU" sz="2400" u="sng" dirty="0" smtClean="0"/>
              <a:t>. </a:t>
            </a:r>
            <a:r>
              <a:rPr lang="ru-RU" sz="2400" u="sng" dirty="0" smtClean="0"/>
              <a:t>схема    </a:t>
            </a:r>
            <a:r>
              <a:rPr lang="ru-RU" sz="2400" u="sng" dirty="0" smtClean="0"/>
              <a:t>Определение звука «А» в словах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7573"/>
            <a:ext cx="1465312" cy="49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1" y="2391848"/>
            <a:ext cx="1313294" cy="4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70" y="3496178"/>
            <a:ext cx="1729730" cy="48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72345"/>
            <a:ext cx="3753247" cy="14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912199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Звуковой</a:t>
            </a:r>
            <a:r>
              <a:rPr lang="ru-RU" sz="2400" i="1" dirty="0"/>
              <a:t> </a:t>
            </a:r>
            <a:r>
              <a:rPr lang="ru-RU" sz="2400" b="1" i="1" dirty="0"/>
              <a:t>анализ</a:t>
            </a:r>
            <a:r>
              <a:rPr lang="ru-RU" sz="2400" i="1" dirty="0"/>
              <a:t> </a:t>
            </a:r>
            <a:r>
              <a:rPr lang="ru-RU" sz="2400" b="1" i="1" dirty="0"/>
              <a:t>слова</a:t>
            </a:r>
            <a:r>
              <a:rPr lang="ru-RU" sz="2400" dirty="0"/>
              <a:t> – это определение звуков в слове по порядку и их характеристика (гласный </a:t>
            </a:r>
            <a:r>
              <a:rPr lang="ru-RU" sz="2400" dirty="0" smtClean="0"/>
              <a:t>или согласный</a:t>
            </a:r>
            <a:r>
              <a:rPr lang="ru-RU" sz="2400" dirty="0"/>
              <a:t>, </a:t>
            </a:r>
            <a:r>
              <a:rPr lang="ru-RU" sz="2400" dirty="0" smtClean="0"/>
              <a:t>звонкий или глухой, </a:t>
            </a:r>
            <a:r>
              <a:rPr lang="ru-RU" sz="2400" dirty="0"/>
              <a:t>мягкий </a:t>
            </a:r>
            <a:r>
              <a:rPr lang="ru-RU" sz="2400" dirty="0" smtClean="0"/>
              <a:t>или твердый).</a:t>
            </a:r>
          </a:p>
          <a:p>
            <a:r>
              <a:rPr lang="ru-RU" sz="2400" b="1" i="1" dirty="0" smtClean="0"/>
              <a:t>Звуковая схема слова </a:t>
            </a:r>
            <a:r>
              <a:rPr lang="ru-RU" sz="2400" dirty="0" smtClean="0"/>
              <a:t>– последовательность символов, выложенном в том порядке, что и звуки в слове.</a:t>
            </a:r>
          </a:p>
          <a:p>
            <a:r>
              <a:rPr lang="ru-RU" sz="2400" u="sng" dirty="0" err="1" smtClean="0"/>
              <a:t>Н.р</a:t>
            </a:r>
            <a:r>
              <a:rPr lang="ru-RU" sz="2400" u="sng" dirty="0" smtClean="0"/>
              <a:t> </a:t>
            </a:r>
            <a:r>
              <a:rPr lang="ru-RU" sz="2400" u="sng" dirty="0" smtClean="0"/>
              <a:t> Схема звукового анализа слова Лиса</a:t>
            </a:r>
            <a:r>
              <a:rPr lang="ru-RU" sz="2400" u="sng" dirty="0" smtClean="0"/>
              <a:t>: </a:t>
            </a:r>
            <a:endParaRPr lang="ru-RU" sz="2400" u="sng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1 звук Л –согласный, мягкий (зеленый)</a:t>
            </a:r>
          </a:p>
          <a:p>
            <a:r>
              <a:rPr lang="ru-RU" sz="2400" dirty="0" smtClean="0"/>
              <a:t> 2 звук И – гласный (красный)</a:t>
            </a:r>
          </a:p>
          <a:p>
            <a:r>
              <a:rPr lang="ru-RU" sz="2400" dirty="0" smtClean="0"/>
              <a:t> 3 звук С – согласный, твердый (синий)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4 звук А -  гласный (красный)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68" y="3933056"/>
            <a:ext cx="1947437" cy="6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052736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cs typeface="Times New Roman" pitchFamily="18" charset="0"/>
              </a:rPr>
              <a:t>Обучение грамоте в детском саду </a:t>
            </a:r>
            <a:r>
              <a:rPr lang="ru-RU" sz="2400" b="1" dirty="0">
                <a:cs typeface="Times New Roman" pitchFamily="18" charset="0"/>
              </a:rPr>
              <a:t>- </a:t>
            </a:r>
            <a:r>
              <a:rPr lang="ru-RU" sz="2400" dirty="0">
                <a:cs typeface="Times New Roman" pitchFamily="18" charset="0"/>
              </a:rPr>
              <a:t>это целенаправленный, систематический процесс по подготовке к овладению письмом и чтением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>  Сложный </a:t>
            </a:r>
            <a:r>
              <a:rPr lang="ru-RU" sz="2400" dirty="0"/>
              <a:t>процесс освоения грамоты распадается на несколько этапов, большая часть из которых приходится на </a:t>
            </a:r>
            <a:r>
              <a:rPr lang="ru-RU" sz="2400" dirty="0" smtClean="0"/>
              <a:t>школу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Но </a:t>
            </a:r>
            <a:r>
              <a:rPr lang="ru-RU" sz="2400" dirty="0"/>
              <a:t>чтобы сделать обучение грамоте в школе более успешным, необходимо часть умений формировать в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38371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05273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Чтобы </a:t>
            </a:r>
            <a:r>
              <a:rPr lang="ru-RU" sz="2400" dirty="0">
                <a:cs typeface="Times New Roman" pitchFamily="18" charset="0"/>
              </a:rPr>
              <a:t>подготовить детей к обучению грамоте аналитико-синтетическим звуковым методом, очень </a:t>
            </a:r>
            <a:r>
              <a:rPr lang="ru-RU" sz="2400" b="1" i="1" dirty="0">
                <a:cs typeface="Times New Roman" pitchFamily="18" charset="0"/>
              </a:rPr>
              <a:t>важно научить их</a:t>
            </a:r>
            <a:r>
              <a:rPr lang="ru-RU" sz="2400" b="1" i="1" dirty="0" smtClean="0">
                <a:cs typeface="Times New Roman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выделять предложения, как речевые </a:t>
            </a:r>
            <a:r>
              <a:rPr lang="ru-RU" sz="2400" dirty="0" smtClean="0"/>
              <a:t>единицы;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научиться делить предложения на слова и составлять из двух-четырех слов  предложения; </a:t>
            </a:r>
            <a:endParaRPr lang="ru-RU" sz="2400" b="1" i="1" dirty="0"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различать между собой любые звуки речи, как гласные, так и согласные,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выделять любые звуки из состава слова;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членить слова на слоги, а слоги на звуки;</a:t>
            </a:r>
          </a:p>
          <a:p>
            <a:pPr lvl="0"/>
            <a:r>
              <a:rPr lang="ru-RU" sz="2400" dirty="0">
                <a:cs typeface="Times New Roman" pitchFamily="18" charset="0"/>
              </a:rPr>
              <a:t>объединять звуки и слоги в слова;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cs typeface="Times New Roman" pitchFamily="18" charset="0"/>
              </a:rPr>
              <a:t>определять последовательность звуков в </a:t>
            </a:r>
            <a:r>
              <a:rPr lang="ru-RU" sz="2400" dirty="0" smtClean="0">
                <a:cs typeface="Times New Roman" pitchFamily="18" charset="0"/>
              </a:rPr>
              <a:t>слове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3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05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864837"/>
            <a:ext cx="6912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cs typeface="Times New Roman" pitchFamily="18" charset="0"/>
              </a:rPr>
              <a:t>Для того, чтобы научиться читать и писать, ребенку нужно сделать два важных открытия: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- сначала </a:t>
            </a:r>
            <a:r>
              <a:rPr lang="ru-RU" sz="2400" dirty="0">
                <a:latin typeface="+mj-lt"/>
                <a:cs typeface="Times New Roman" pitchFamily="18" charset="0"/>
              </a:rPr>
              <a:t>обнаружить, что речь строится из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звуков;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+mj-lt"/>
                <a:cs typeface="Times New Roman" pitchFamily="18" charset="0"/>
              </a:rPr>
              <a:t>открыть </a:t>
            </a:r>
            <a:r>
              <a:rPr lang="ru-RU" sz="2400" dirty="0">
                <a:latin typeface="+mj-lt"/>
                <a:cs typeface="Times New Roman" pitchFamily="18" charset="0"/>
              </a:rPr>
              <a:t>отношения звука и буквы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ru-RU" sz="2400" b="1" i="1" dirty="0"/>
              <a:t>Звук</a:t>
            </a:r>
            <a:r>
              <a:rPr lang="ru-RU" sz="2400" dirty="0"/>
              <a:t> мы слышим и произносим.</a:t>
            </a:r>
            <a:r>
              <a:rPr lang="ru-RU" sz="2400" i="1" dirty="0"/>
              <a:t> </a:t>
            </a:r>
            <a:r>
              <a:rPr lang="ru-RU" sz="2400" b="1" i="1" dirty="0"/>
              <a:t>Буквы</a:t>
            </a:r>
            <a:r>
              <a:rPr lang="ru-RU" sz="2400" i="1" dirty="0"/>
              <a:t> </a:t>
            </a:r>
            <a:r>
              <a:rPr lang="ru-RU" sz="2400" dirty="0"/>
              <a:t>мы видим, пишем и читаем. </a:t>
            </a:r>
            <a:endParaRPr lang="ru-RU" sz="2400" dirty="0" smtClean="0"/>
          </a:p>
          <a:p>
            <a:r>
              <a:rPr lang="ru-RU" sz="2400" b="1" dirty="0" smtClean="0"/>
              <a:t>!!!!</a:t>
            </a:r>
            <a:r>
              <a:rPr lang="ru-RU" sz="2400" dirty="0" smtClean="0"/>
              <a:t> Буквы </a:t>
            </a:r>
            <a:r>
              <a:rPr lang="ru-RU" sz="2400" dirty="0"/>
              <a:t>являются графическим символом звуков. Часто мы сталкиваемся с тем, что детей учат побуквенному чтению, т. е. дети, видя букву, произносят ее название, а не звук: бэ, ре, </a:t>
            </a:r>
            <a:r>
              <a:rPr lang="ru-RU" sz="2400" dirty="0" err="1"/>
              <a:t>мэ</a:t>
            </a:r>
            <a:r>
              <a:rPr lang="ru-RU" sz="2400" dirty="0"/>
              <a:t>….В результате получается </a:t>
            </a:r>
            <a:r>
              <a:rPr lang="ru-RU" sz="2400" i="1" dirty="0"/>
              <a:t>«</a:t>
            </a:r>
            <a:r>
              <a:rPr lang="ru-RU" sz="2400" i="1" dirty="0" err="1"/>
              <a:t>кэотэ</a:t>
            </a:r>
            <a:r>
              <a:rPr lang="ru-RU" sz="2400" i="1" dirty="0"/>
              <a:t>»</a:t>
            </a:r>
            <a:r>
              <a:rPr lang="ru-RU" sz="2400" dirty="0"/>
              <a:t>, вместо </a:t>
            </a:r>
            <a:r>
              <a:rPr lang="ru-RU" sz="2400" i="1" dirty="0"/>
              <a:t>«кот»</a:t>
            </a:r>
            <a:r>
              <a:rPr lang="ru-RU" sz="2400" dirty="0"/>
              <a:t>. </a:t>
            </a:r>
            <a:r>
              <a:rPr lang="ru-RU" sz="2400" dirty="0" smtClean="0"/>
              <a:t>Это </a:t>
            </a:r>
            <a:r>
              <a:rPr lang="ru-RU" sz="2400" dirty="0"/>
              <a:t>создает дополнительные трудности в </a:t>
            </a:r>
            <a:r>
              <a:rPr lang="ru-RU" sz="2400" b="1" dirty="0"/>
              <a:t>обучении детей чтению</a:t>
            </a:r>
            <a:r>
              <a:rPr lang="ru-RU" sz="2400" dirty="0" smtClean="0"/>
              <a:t>. Поэтому при обучении детей грамоте называйте букву, как соответствующий звук.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endParaRPr lang="ru-RU" sz="24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864837"/>
            <a:ext cx="6264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cs typeface="Times New Roman" pitchFamily="18" charset="0"/>
              </a:rPr>
              <a:t>   Основополагающим </a:t>
            </a:r>
            <a:r>
              <a:rPr lang="ru-RU" sz="2400" dirty="0">
                <a:latin typeface="+mj-lt"/>
                <a:cs typeface="Times New Roman" pitchFamily="18" charset="0"/>
              </a:rPr>
              <a:t>приёмом работы на этапе обучения грамоте является </a:t>
            </a:r>
            <a:r>
              <a:rPr lang="ru-RU" sz="2400" b="1" dirty="0" err="1" smtClean="0">
                <a:latin typeface="+mj-lt"/>
                <a:cs typeface="Times New Roman" pitchFamily="18" charset="0"/>
              </a:rPr>
              <a:t>звуко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- буквенный анализ слова. </a:t>
            </a: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Он </a:t>
            </a:r>
            <a:r>
              <a:rPr lang="ru-RU" sz="2400" dirty="0">
                <a:latin typeface="+mj-lt"/>
                <a:cs typeface="Times New Roman" pitchFamily="18" charset="0"/>
              </a:rPr>
              <a:t>начинается с </a:t>
            </a:r>
            <a:r>
              <a:rPr lang="ru-RU" sz="2400" u="sng" dirty="0">
                <a:latin typeface="+mj-lt"/>
                <a:cs typeface="Times New Roman" pitchFamily="18" charset="0"/>
              </a:rPr>
              <a:t>выделения из слов отдельного звука</a:t>
            </a:r>
            <a:r>
              <a:rPr lang="ru-RU" sz="2400" u="sng" dirty="0" smtClean="0">
                <a:latin typeface="+mj-lt"/>
                <a:cs typeface="Times New Roman" pitchFamily="18" charset="0"/>
              </a:rPr>
              <a:t>.</a:t>
            </a:r>
            <a:endParaRPr lang="ru-RU" sz="2400" u="sng" dirty="0">
              <a:latin typeface="+mj-lt"/>
              <a:cs typeface="Times New Roman" pitchFamily="18" charset="0"/>
            </a:endParaRPr>
          </a:p>
          <a:p>
            <a:r>
              <a:rPr lang="ru-RU" sz="2400" dirty="0" smtClean="0">
                <a:latin typeface="+mj-lt"/>
                <a:cs typeface="Times New Roman" pitchFamily="18" charset="0"/>
              </a:rPr>
              <a:t>  Ребенок-дошкольник </a:t>
            </a:r>
            <a:r>
              <a:rPr lang="ru-RU" sz="2400" dirty="0">
                <a:latin typeface="+mj-lt"/>
                <a:cs typeface="Times New Roman" pitchFamily="18" charset="0"/>
              </a:rPr>
              <a:t>может освоить звуковой анализ слов только с помощью определенного способа действия со словом — </a:t>
            </a:r>
            <a:r>
              <a:rPr lang="ru-RU" sz="2400" u="sng" dirty="0">
                <a:latin typeface="+mj-lt"/>
                <a:cs typeface="Times New Roman" pitchFamily="18" charset="0"/>
              </a:rPr>
              <a:t>интонационного подчеркивания</a:t>
            </a:r>
            <a:r>
              <a:rPr lang="ru-RU" sz="2400" dirty="0">
                <a:latin typeface="+mj-lt"/>
                <a:cs typeface="Times New Roman" pitchFamily="18" charset="0"/>
              </a:rPr>
              <a:t>, последовательного протягивания звуков в произносимом слове (например, </a:t>
            </a:r>
            <a:r>
              <a:rPr lang="ru-RU" sz="2400" dirty="0" err="1">
                <a:latin typeface="+mj-lt"/>
                <a:cs typeface="Times New Roman" pitchFamily="18" charset="0"/>
              </a:rPr>
              <a:t>сссон</a:t>
            </a:r>
            <a:r>
              <a:rPr lang="ru-RU" sz="2400" dirty="0">
                <a:latin typeface="+mj-lt"/>
                <a:cs typeface="Times New Roman" pitchFamily="18" charset="0"/>
              </a:rPr>
              <a:t>, </a:t>
            </a:r>
            <a:r>
              <a:rPr lang="ru-RU" sz="2400" dirty="0" err="1">
                <a:latin typeface="+mj-lt"/>
                <a:cs typeface="Times New Roman" pitchFamily="18" charset="0"/>
              </a:rPr>
              <a:t>сооон</a:t>
            </a:r>
            <a:r>
              <a:rPr lang="ru-RU" sz="2400" dirty="0">
                <a:latin typeface="+mj-lt"/>
                <a:cs typeface="Times New Roman" pitchFamily="18" charset="0"/>
              </a:rPr>
              <a:t>, </a:t>
            </a:r>
            <a:r>
              <a:rPr lang="ru-RU" sz="2400" dirty="0" err="1">
                <a:latin typeface="+mj-lt"/>
                <a:cs typeface="Times New Roman" pitchFamily="18" charset="0"/>
              </a:rPr>
              <a:t>соннн</a:t>
            </a:r>
            <a:r>
              <a:rPr lang="ru-RU" sz="2400" dirty="0">
                <a:latin typeface="+mj-lt"/>
                <a:cs typeface="Times New Roman" pitchFamily="18" charset="0"/>
              </a:rPr>
              <a:t>).</a:t>
            </a:r>
            <a:br>
              <a:rPr lang="ru-RU" sz="2400" dirty="0">
                <a:latin typeface="+mj-lt"/>
                <a:cs typeface="Times New Roman" pitchFamily="18" charset="0"/>
              </a:rPr>
            </a:b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72722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9" y="1052736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+mj-lt"/>
                <a:cs typeface="Times New Roman" pitchFamily="18" charset="0"/>
              </a:rPr>
              <a:t>I этап</a:t>
            </a:r>
            <a:r>
              <a:rPr lang="ru-RU" sz="2400" i="1" dirty="0">
                <a:latin typeface="+mj-lt"/>
                <a:cs typeface="Times New Roman" pitchFamily="18" charset="0"/>
              </a:rPr>
              <a:t>. </a:t>
            </a:r>
            <a:r>
              <a:rPr lang="ru-RU" sz="2400" b="1" i="1" dirty="0">
                <a:latin typeface="+mj-lt"/>
                <a:cs typeface="Times New Roman" pitchFamily="18" charset="0"/>
              </a:rPr>
              <a:t>Знакомство с гласными </a:t>
            </a:r>
            <a:r>
              <a:rPr lang="ru-RU" sz="2400" b="1" i="1" dirty="0" smtClean="0">
                <a:latin typeface="+mj-lt"/>
                <a:cs typeface="Times New Roman" pitchFamily="18" charset="0"/>
              </a:rPr>
              <a:t>звуками</a:t>
            </a:r>
          </a:p>
          <a:p>
            <a:r>
              <a:rPr lang="ru-RU" sz="2400" u="sng" dirty="0"/>
              <a:t>О</a:t>
            </a:r>
            <a:r>
              <a:rPr lang="ru-RU" sz="2400" u="sng" dirty="0" smtClean="0"/>
              <a:t>сновные </a:t>
            </a:r>
            <a:r>
              <a:rPr lang="ru-RU" sz="2400" u="sng" dirty="0"/>
              <a:t>признаки </a:t>
            </a:r>
            <a:r>
              <a:rPr lang="ru-RU" sz="2400" b="1" u="sng" dirty="0"/>
              <a:t>гласных</a:t>
            </a:r>
            <a:r>
              <a:rPr lang="ru-RU" sz="2400" b="1" dirty="0"/>
              <a:t> </a:t>
            </a:r>
            <a:r>
              <a:rPr lang="ru-RU" sz="2400" dirty="0"/>
              <a:t>- они произносятся голосом, без помехи, их можно тянуть, </a:t>
            </a:r>
            <a:r>
              <a:rPr lang="ru-RU" sz="2400" dirty="0" smtClean="0"/>
              <a:t>петь. Символ гласного звука обозначается </a:t>
            </a:r>
            <a:r>
              <a:rPr lang="ru-RU" sz="2400" b="1" dirty="0" smtClean="0">
                <a:solidFill>
                  <a:srgbClr val="FF0000"/>
                </a:solidFill>
              </a:rPr>
              <a:t>красным цветом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1728"/>
            <a:ext cx="5417584" cy="31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256076" y="2599897"/>
            <a:ext cx="360040" cy="3548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II этап. Знакомство с согласными </a:t>
            </a:r>
            <a:r>
              <a:rPr lang="ru-RU" sz="2400" b="1" dirty="0" smtClean="0"/>
              <a:t>звуками</a:t>
            </a:r>
          </a:p>
          <a:p>
            <a:r>
              <a:rPr lang="ru-RU" sz="2400" dirty="0" smtClean="0"/>
              <a:t> </a:t>
            </a:r>
            <a:r>
              <a:rPr lang="ru-RU" sz="2400" u="sng" dirty="0" smtClean="0"/>
              <a:t>Признаки </a:t>
            </a:r>
            <a:r>
              <a:rPr lang="ru-RU" sz="2400" b="1" u="sng" dirty="0" smtClean="0"/>
              <a:t>согласных </a:t>
            </a:r>
            <a:r>
              <a:rPr lang="ru-RU" sz="2400" b="1" u="sng" dirty="0"/>
              <a:t>звуков</a:t>
            </a:r>
            <a:r>
              <a:rPr lang="ru-RU" sz="2400" u="sng" dirty="0"/>
              <a:t>- </a:t>
            </a:r>
            <a:r>
              <a:rPr lang="ru-RU" sz="2400" u="sng" dirty="0" smtClean="0"/>
              <a:t>при </a:t>
            </a:r>
            <a:r>
              <a:rPr lang="ru-RU" sz="2400" dirty="0" smtClean="0"/>
              <a:t>произношении звука воздух встречает преграды (губы, зубы , язык…)</a:t>
            </a:r>
            <a:endParaRPr lang="ru-RU" sz="2400" dirty="0"/>
          </a:p>
          <a:p>
            <a:r>
              <a:rPr lang="ru-RU" sz="2400" dirty="0" smtClean="0"/>
              <a:t>Учим детей дифференцировать согласные звуки на:</a:t>
            </a:r>
          </a:p>
          <a:p>
            <a:r>
              <a:rPr lang="ru-RU" sz="2400" dirty="0" smtClean="0"/>
              <a:t>1.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87" y="3428999"/>
            <a:ext cx="5600025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77135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Чтобы </a:t>
            </a:r>
            <a:r>
              <a:rPr lang="ru-RU" sz="2400" b="1" dirty="0"/>
              <a:t>определить </a:t>
            </a:r>
            <a:r>
              <a:rPr lang="ru-RU" sz="2400" b="1" i="1" dirty="0"/>
              <a:t>звонкость и глухость </a:t>
            </a:r>
            <a:r>
              <a:rPr lang="ru-RU" sz="2400" dirty="0"/>
              <a:t>согласного, используем </a:t>
            </a:r>
            <a:r>
              <a:rPr lang="ru-RU" sz="2400" b="1" dirty="0" smtClean="0"/>
              <a:t>приемы: </a:t>
            </a:r>
            <a:endParaRPr lang="ru-RU" sz="2400" dirty="0" smtClean="0"/>
          </a:p>
          <a:p>
            <a:r>
              <a:rPr lang="ru-RU" sz="2400" dirty="0" smtClean="0"/>
              <a:t>- горлышком – прикладываем ладонь к горлу, если </a:t>
            </a:r>
            <a:r>
              <a:rPr lang="ru-RU" sz="2400" dirty="0"/>
              <a:t>горлышко "звенит", значит, звук звонкий, если нет - глухой.</a:t>
            </a:r>
          </a:p>
          <a:p>
            <a:r>
              <a:rPr lang="ru-RU" sz="2400" i="1" dirty="0"/>
              <a:t>Если горлышко звенит,</a:t>
            </a:r>
            <a:endParaRPr lang="ru-RU" sz="2400" dirty="0"/>
          </a:p>
          <a:p>
            <a:r>
              <a:rPr lang="ru-RU" sz="2400" i="1" dirty="0"/>
              <a:t>Значит звонкий звук бежит</a:t>
            </a:r>
            <a:r>
              <a:rPr lang="ru-RU" sz="2400" i="1" dirty="0" smtClean="0"/>
              <a:t>.</a:t>
            </a:r>
          </a:p>
          <a:p>
            <a:endParaRPr lang="ru-RU" sz="2400" i="1" dirty="0" smtClean="0"/>
          </a:p>
          <a:p>
            <a:r>
              <a:rPr lang="ru-RU" sz="2400" dirty="0" smtClean="0"/>
              <a:t> - Закрой </a:t>
            </a:r>
            <a:r>
              <a:rPr lang="ru-RU" sz="2400" dirty="0"/>
              <a:t>пальцами уши и произнеси звук. Звенит он в голове? Значит звонкий. Слышишь только шёпот- глухой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65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9" y="1055106"/>
            <a:ext cx="604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sz="2400" b="1" u="sng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5122" name="Picture 2" descr="C:\Users\Ольга\Desktop\D5EwSunWwAEyG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24" y="1324218"/>
            <a:ext cx="4988308" cy="47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13955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9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379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22</cp:revision>
  <dcterms:created xsi:type="dcterms:W3CDTF">2020-04-29T07:47:03Z</dcterms:created>
  <dcterms:modified xsi:type="dcterms:W3CDTF">2020-04-29T16:19:14Z</dcterms:modified>
</cp:coreProperties>
</file>