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9" r:id="rId4"/>
    <p:sldId id="268" r:id="rId5"/>
    <p:sldId id="284" r:id="rId6"/>
    <p:sldId id="263" r:id="rId7"/>
    <p:sldId id="261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6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76256"/>
            <a:chOff x="0" y="0"/>
            <a:chExt cx="9144000" cy="6876256"/>
          </a:xfrm>
        </p:grpSpPr>
        <p:pic>
          <p:nvPicPr>
            <p:cNvPr id="8" name="Рисунок 7" descr="fon_ec75ac5a6551186785b525a037b4528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7625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koga1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600" y="116632"/>
              <a:ext cx="8064896" cy="6624736"/>
            </a:xfrm>
            <a:prstGeom prst="rect">
              <a:avLst/>
            </a:prstGeom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0_7db61_9ac05e7d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1600" y="2996952"/>
              <a:ext cx="8028384" cy="3664696"/>
            </a:xfrm>
            <a:prstGeom prst="rect">
              <a:avLst/>
            </a:prstGeom>
          </p:spPr>
        </p:pic>
        <p:pic>
          <p:nvPicPr>
            <p:cNvPr id="11" name="Рисунок 10" descr="0_a9136_206f9133_X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67944" y="5013176"/>
              <a:ext cx="1728192" cy="115212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76256"/>
            <a:chOff x="0" y="0"/>
            <a:chExt cx="9144000" cy="6876256"/>
          </a:xfrm>
        </p:grpSpPr>
        <p:pic>
          <p:nvPicPr>
            <p:cNvPr id="8" name="Рисунок 7" descr="fon_ec75ac5a6551186785b525a037b4528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7625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9" name="Прямоугольник 8"/>
            <p:cNvSpPr/>
            <p:nvPr/>
          </p:nvSpPr>
          <p:spPr>
            <a:xfrm>
              <a:off x="107504" y="116632"/>
              <a:ext cx="8928992" cy="6624736"/>
            </a:xfrm>
            <a:prstGeom prst="rect">
              <a:avLst/>
            </a:prstGeom>
            <a:blipFill>
              <a:blip r:embed="rId3" cstate="print">
                <a:lum bright="16000"/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>
              <a:off x="179512" y="188640"/>
              <a:ext cx="662474" cy="648072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76256"/>
            <a:chOff x="0" y="0"/>
            <a:chExt cx="9144000" cy="6876256"/>
          </a:xfrm>
        </p:grpSpPr>
        <p:pic>
          <p:nvPicPr>
            <p:cNvPr id="8" name="Рисунок 7" descr="fon_ec75ac5a6551186785b525a037b4528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7625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9" name="Прямоугольник 8"/>
            <p:cNvSpPr/>
            <p:nvPr/>
          </p:nvSpPr>
          <p:spPr>
            <a:xfrm>
              <a:off x="107504" y="116632"/>
              <a:ext cx="8928992" cy="6624736"/>
            </a:xfrm>
            <a:prstGeom prst="rect">
              <a:avLst/>
            </a:prstGeom>
            <a:blipFill>
              <a:blip r:embed="rId3" cstate="print">
                <a:lum bright="16000"/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 rot="5163537">
              <a:off x="7884368" y="332656"/>
              <a:ext cx="662474" cy="648072"/>
            </a:xfrm>
            <a:prstGeom prst="rect">
              <a:avLst/>
            </a:prstGeom>
          </p:spPr>
        </p:pic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76256"/>
            <a:chOff x="0" y="0"/>
            <a:chExt cx="9144000" cy="6876256"/>
          </a:xfrm>
        </p:grpSpPr>
        <p:pic>
          <p:nvPicPr>
            <p:cNvPr id="8" name="Рисунок 7" descr="fon_ec75ac5a6551186785b525a037b4528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7625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9" name="Прямоугольник 8"/>
            <p:cNvSpPr/>
            <p:nvPr/>
          </p:nvSpPr>
          <p:spPr>
            <a:xfrm>
              <a:off x="107504" y="116632"/>
              <a:ext cx="8928992" cy="6624736"/>
            </a:xfrm>
            <a:prstGeom prst="rect">
              <a:avLst/>
            </a:prstGeom>
            <a:blipFill>
              <a:blip r:embed="rId3" cstate="print">
                <a:lum bright="16000"/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>
              <a:off x="179512" y="188640"/>
              <a:ext cx="662474" cy="648072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76256"/>
            <a:chOff x="0" y="0"/>
            <a:chExt cx="9144000" cy="6876256"/>
          </a:xfrm>
        </p:grpSpPr>
        <p:pic>
          <p:nvPicPr>
            <p:cNvPr id="8" name="Рисунок 7" descr="fon_ec75ac5a6551186785b525a037b4528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7625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9" name="Прямоугольник 8"/>
            <p:cNvSpPr/>
            <p:nvPr/>
          </p:nvSpPr>
          <p:spPr>
            <a:xfrm>
              <a:off x="107504" y="116632"/>
              <a:ext cx="8928992" cy="6624736"/>
            </a:xfrm>
            <a:prstGeom prst="rect">
              <a:avLst/>
            </a:prstGeom>
            <a:blipFill>
              <a:blip r:embed="rId3" cstate="print">
                <a:lum bright="16000"/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>
              <a:off x="179512" y="188640"/>
              <a:ext cx="662474" cy="648072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6876256"/>
            <a:chOff x="0" y="0"/>
            <a:chExt cx="9144000" cy="6876256"/>
          </a:xfrm>
        </p:grpSpPr>
        <p:pic>
          <p:nvPicPr>
            <p:cNvPr id="9" name="Рисунок 8" descr="fon_ec75ac5a6551186785b525a037b4528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7625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0" name="Прямоугольник 9"/>
            <p:cNvSpPr/>
            <p:nvPr/>
          </p:nvSpPr>
          <p:spPr>
            <a:xfrm>
              <a:off x="107504" y="116632"/>
              <a:ext cx="8928992" cy="6624736"/>
            </a:xfrm>
            <a:prstGeom prst="rect">
              <a:avLst/>
            </a:prstGeom>
            <a:blipFill>
              <a:blip r:embed="rId3" cstate="print">
                <a:lum bright="16000"/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>
              <a:off x="179512" y="188640"/>
              <a:ext cx="662474" cy="648072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0"/>
            <a:ext cx="9144000" cy="6876256"/>
            <a:chOff x="0" y="0"/>
            <a:chExt cx="9144000" cy="6876256"/>
          </a:xfrm>
        </p:grpSpPr>
        <p:pic>
          <p:nvPicPr>
            <p:cNvPr id="11" name="Рисунок 10" descr="fon_ec75ac5a6551186785b525a037b4528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7625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2" name="Прямоугольник 11"/>
            <p:cNvSpPr/>
            <p:nvPr/>
          </p:nvSpPr>
          <p:spPr>
            <a:xfrm>
              <a:off x="107504" y="116632"/>
              <a:ext cx="8928992" cy="6624736"/>
            </a:xfrm>
            <a:prstGeom prst="rect">
              <a:avLst/>
            </a:prstGeom>
            <a:blipFill>
              <a:blip r:embed="rId3" cstate="print">
                <a:lum bright="16000"/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>
              <a:off x="179512" y="188640"/>
              <a:ext cx="662474" cy="648072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0" y="0"/>
            <a:ext cx="9144000" cy="6876256"/>
            <a:chOff x="0" y="0"/>
            <a:chExt cx="9144000" cy="6876256"/>
          </a:xfrm>
        </p:grpSpPr>
        <p:pic>
          <p:nvPicPr>
            <p:cNvPr id="7" name="Рисунок 6" descr="fon_ec75ac5a6551186785b525a037b4528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7625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8" name="Прямоугольник 7"/>
            <p:cNvSpPr/>
            <p:nvPr/>
          </p:nvSpPr>
          <p:spPr>
            <a:xfrm>
              <a:off x="107504" y="116632"/>
              <a:ext cx="8928992" cy="6624736"/>
            </a:xfrm>
            <a:prstGeom prst="rect">
              <a:avLst/>
            </a:prstGeom>
            <a:blipFill>
              <a:blip r:embed="rId3" cstate="print">
                <a:lum bright="16000"/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>
              <a:off x="179512" y="188640"/>
              <a:ext cx="662474" cy="648072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0" y="0"/>
            <a:ext cx="9144000" cy="6876256"/>
            <a:chOff x="0" y="0"/>
            <a:chExt cx="9144000" cy="6876256"/>
          </a:xfrm>
        </p:grpSpPr>
        <p:pic>
          <p:nvPicPr>
            <p:cNvPr id="6" name="Рисунок 5" descr="fon_ec75ac5a6551186785b525a037b4528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7625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7" name="Прямоугольник 6"/>
            <p:cNvSpPr/>
            <p:nvPr/>
          </p:nvSpPr>
          <p:spPr>
            <a:xfrm>
              <a:off x="107504" y="116632"/>
              <a:ext cx="8928992" cy="6624736"/>
            </a:xfrm>
            <a:prstGeom prst="rect">
              <a:avLst/>
            </a:prstGeom>
            <a:blipFill>
              <a:blip r:embed="rId3" cstate="print">
                <a:lum bright="16000"/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>
              <a:off x="179512" y="188640"/>
              <a:ext cx="662474" cy="648072"/>
            </a:xfrm>
            <a:prstGeom prst="rect">
              <a:avLst/>
            </a:prstGeom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6876256"/>
            <a:chOff x="0" y="0"/>
            <a:chExt cx="9144000" cy="6876256"/>
          </a:xfrm>
        </p:grpSpPr>
        <p:pic>
          <p:nvPicPr>
            <p:cNvPr id="9" name="Рисунок 8" descr="fon_ec75ac5a6551186785b525a037b4528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7625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0" name="Прямоугольник 9"/>
            <p:cNvSpPr/>
            <p:nvPr/>
          </p:nvSpPr>
          <p:spPr>
            <a:xfrm>
              <a:off x="107504" y="116632"/>
              <a:ext cx="8928992" cy="6624736"/>
            </a:xfrm>
            <a:prstGeom prst="rect">
              <a:avLst/>
            </a:prstGeom>
            <a:blipFill>
              <a:blip r:embed="rId3" cstate="print">
                <a:lum bright="16000"/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>
              <a:off x="179512" y="188640"/>
              <a:ext cx="662474" cy="648072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6876256"/>
            <a:chOff x="0" y="0"/>
            <a:chExt cx="9144000" cy="6876256"/>
          </a:xfrm>
        </p:grpSpPr>
        <p:pic>
          <p:nvPicPr>
            <p:cNvPr id="9" name="Рисунок 8" descr="fon_ec75ac5a6551186785b525a037b4528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7625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0" name="Прямоугольник 9"/>
            <p:cNvSpPr/>
            <p:nvPr/>
          </p:nvSpPr>
          <p:spPr>
            <a:xfrm>
              <a:off x="107504" y="116632"/>
              <a:ext cx="8928992" cy="6624736"/>
            </a:xfrm>
            <a:prstGeom prst="rect">
              <a:avLst/>
            </a:prstGeom>
            <a:blipFill>
              <a:blip r:embed="rId3" cstate="print">
                <a:lum bright="16000"/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>
              <a:off x="179512" y="188640"/>
              <a:ext cx="662474" cy="648072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412776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проект</a:t>
            </a:r>
            <a:r>
              <a:rPr lang="en-US" dirty="0">
                <a:latin typeface="Monotype Corsiva" pitchFamily="66" charset="0"/>
              </a:rPr>
              <a:t/>
            </a:r>
            <a:br>
              <a:rPr lang="en-US" dirty="0"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«ЗАЩИТНИКИ </a:t>
            </a:r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>ОТЕЧЕСТВА»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755" y="4365104"/>
            <a:ext cx="4651651" cy="4938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96752"/>
            <a:ext cx="763284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FF0000"/>
                </a:solidFill>
              </a:rPr>
              <a:t>Патриотизм </a:t>
            </a:r>
            <a:r>
              <a:rPr lang="ru-RU" sz="2400" b="1" i="1" dirty="0">
                <a:solidFill>
                  <a:srgbClr val="FF0000"/>
                </a:solidFill>
              </a:rPr>
              <a:t>– это не значит только любовь к родине. Это гораздо больше. Это – сознание своей неотъемлемости от родины, неотъемлемое переживание вместе с ней ее счастливых и ее несчастных дней», - писал А. Н. Толстой.</a:t>
            </a:r>
          </a:p>
          <a:p>
            <a:endParaRPr lang="ru-RU" sz="1600" b="1" i="1" dirty="0">
              <a:solidFill>
                <a:srgbClr val="FF0000"/>
              </a:solidFill>
            </a:endParaRPr>
          </a:p>
          <a:p>
            <a:pPr algn="just"/>
            <a:r>
              <a:rPr lang="ru-RU" sz="2000" b="1" i="1" dirty="0">
                <a:solidFill>
                  <a:srgbClr val="FF0000"/>
                </a:solidFill>
              </a:rPr>
              <a:t>Дошкольникам, особенно детям старшего возраста, доступно чувство любви к своей семье, родному городу, к родной природе, к своей Родине. Именно это и является началом патриотизма, который рождается в познании, а формируется в процессе целенаправленного воспитания. Начинать работу по патриотическому воспитанию нужно с создания для детей тёплой и уютной атмосферы. </a:t>
            </a:r>
          </a:p>
        </p:txBody>
      </p:sp>
    </p:spTree>
    <p:extLst>
      <p:ext uri="{BB962C8B-B14F-4D97-AF65-F5344CB8AC3E}">
        <p14:creationId xmlns:p14="http://schemas.microsoft.com/office/powerpoint/2010/main" val="220637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404664"/>
            <a:ext cx="8388424" cy="571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3200" b="1" kern="0" dirty="0" smtClean="0">
                <a:solidFill>
                  <a:srgbClr val="D60093"/>
                </a:solidFill>
                <a:latin typeface="Comic Sans MS"/>
              </a:rPr>
              <a:t>Цель</a:t>
            </a:r>
            <a:r>
              <a:rPr lang="ru-RU" altLang="ru-RU" sz="3200" kern="0" dirty="0" smtClean="0">
                <a:solidFill>
                  <a:srgbClr val="000000"/>
                </a:solidFill>
                <a:latin typeface="Comic Sans MS"/>
              </a:rPr>
              <a:t>: </a:t>
            </a:r>
            <a:r>
              <a:rPr lang="ru-RU" altLang="ru-RU" sz="2200" b="1" kern="0" dirty="0">
                <a:solidFill>
                  <a:srgbClr val="703DFF"/>
                </a:solidFill>
                <a:latin typeface="Comic Sans MS"/>
              </a:rPr>
              <a:t>Развитие у дошкольников гражданской позиции, патриотических чувств, любви к Родине на основе расширения представлений детей о Российской Армии, о защитниках Отечества </a:t>
            </a:r>
            <a:endParaRPr lang="ru-RU" altLang="ru-RU" sz="2200" b="1" kern="0" dirty="0" smtClean="0">
              <a:solidFill>
                <a:srgbClr val="703DFF"/>
              </a:solidFill>
              <a:latin typeface="Comic Sans MS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1" kern="0" dirty="0" smtClean="0">
                <a:solidFill>
                  <a:srgbClr val="D60093"/>
                </a:solidFill>
                <a:latin typeface="Comic Sans MS"/>
              </a:rPr>
              <a:t>Задачи</a:t>
            </a:r>
            <a:r>
              <a:rPr lang="ru-RU" altLang="ru-RU" sz="2800" kern="0" dirty="0" smtClean="0">
                <a:solidFill>
                  <a:srgbClr val="000000"/>
                </a:solidFill>
                <a:latin typeface="Comic Sans MS"/>
              </a:rPr>
              <a:t>:</a:t>
            </a:r>
          </a:p>
          <a:p>
            <a:pPr marL="342900" lvl="0" indent="-342900" fontAlgn="base">
              <a:spcAft>
                <a:spcPct val="0"/>
              </a:spcAft>
              <a:buFontTx/>
              <a:buChar char="-"/>
            </a:pPr>
            <a:r>
              <a:rPr lang="ru-RU" altLang="ru-RU" b="1" kern="0" dirty="0">
                <a:solidFill>
                  <a:srgbClr val="703DFF"/>
                </a:solidFill>
                <a:latin typeface="Comic Sans MS"/>
              </a:rPr>
              <a:t>формирование у детей представления о Российской Армии, о защитниках </a:t>
            </a:r>
            <a:r>
              <a:rPr lang="ru-RU" altLang="ru-RU" b="1" kern="0" dirty="0" smtClean="0">
                <a:solidFill>
                  <a:srgbClr val="703DFF"/>
                </a:solidFill>
                <a:latin typeface="Comic Sans MS"/>
              </a:rPr>
              <a:t>Отечества;</a:t>
            </a:r>
          </a:p>
          <a:p>
            <a:pPr marL="342900" lvl="0" indent="-342900" fontAlgn="base">
              <a:spcAft>
                <a:spcPct val="0"/>
              </a:spcAft>
              <a:buFontTx/>
              <a:buChar char="-"/>
            </a:pPr>
            <a:r>
              <a:rPr lang="ru-RU" altLang="ru-RU" b="1" kern="0" dirty="0" smtClean="0">
                <a:solidFill>
                  <a:srgbClr val="703DFF"/>
                </a:solidFill>
                <a:latin typeface="Comic Sans MS"/>
              </a:rPr>
              <a:t>формировать  у детей положительные качества  личности: честность, смелость, дружбу, взаимопомощь;</a:t>
            </a:r>
          </a:p>
          <a:p>
            <a:pPr marL="342900" lvl="0" indent="-342900" fontAlgn="base">
              <a:spcAft>
                <a:spcPct val="0"/>
              </a:spcAft>
              <a:buFontTx/>
              <a:buChar char="-"/>
            </a:pPr>
            <a:r>
              <a:rPr lang="ru-RU" altLang="ru-RU" b="1" kern="0" dirty="0" smtClean="0">
                <a:solidFill>
                  <a:srgbClr val="703DFF"/>
                </a:solidFill>
                <a:latin typeface="Comic Sans MS"/>
              </a:rPr>
              <a:t>познакомить детей с разными родами войск (сухопутными, морскими, воздушными), военной техникой и профессиями военнослужащих;</a:t>
            </a:r>
            <a:endParaRPr lang="ru-RU" altLang="ru-RU" b="1" kern="0" dirty="0">
              <a:solidFill>
                <a:srgbClr val="703DFF"/>
              </a:solidFill>
              <a:latin typeface="Comic Sans MS"/>
            </a:endParaRPr>
          </a:p>
          <a:p>
            <a:pPr marL="342900" lvl="0" indent="-342900" fontAlgn="base">
              <a:spcAft>
                <a:spcPct val="0"/>
              </a:spcAft>
              <a:buFontTx/>
              <a:buChar char="-"/>
            </a:pPr>
            <a:r>
              <a:rPr lang="ru-RU" altLang="ru-RU" b="1" kern="0" dirty="0" smtClean="0">
                <a:solidFill>
                  <a:srgbClr val="703DFF"/>
                </a:solidFill>
                <a:latin typeface="Comic Sans MS"/>
              </a:rPr>
              <a:t>закрепить </a:t>
            </a:r>
            <a:r>
              <a:rPr lang="ru-RU" altLang="ru-RU" b="1" kern="0" dirty="0">
                <a:solidFill>
                  <a:srgbClr val="703DFF"/>
                </a:solidFill>
                <a:latin typeface="Comic Sans MS"/>
              </a:rPr>
              <a:t>представления</a:t>
            </a:r>
            <a:r>
              <a:rPr lang="ru-RU" altLang="ru-RU" b="1" kern="0" dirty="0" smtClean="0">
                <a:solidFill>
                  <a:srgbClr val="703DFF"/>
                </a:solidFill>
                <a:latin typeface="Comic Sans MS"/>
              </a:rPr>
              <a:t> о празднике Дня защитника Отечества;</a:t>
            </a:r>
          </a:p>
          <a:p>
            <a:pPr marL="342900" indent="-342900" fontAlgn="base">
              <a:spcAft>
                <a:spcPct val="0"/>
              </a:spcAft>
              <a:buFontTx/>
              <a:buChar char="-"/>
            </a:pPr>
            <a:r>
              <a:rPr lang="ru-RU" altLang="ru-RU" b="1" kern="0" dirty="0">
                <a:solidFill>
                  <a:srgbClr val="703DFF"/>
                </a:solidFill>
                <a:latin typeface="Comic Sans MS"/>
              </a:rPr>
              <a:t>развивать  познавательные процессы и мыслительные операции  посредством игр, упражнений, бесед и НОД;</a:t>
            </a:r>
          </a:p>
          <a:p>
            <a:pPr marL="342900" lvl="0" indent="-342900" fontAlgn="base">
              <a:spcAft>
                <a:spcPct val="0"/>
              </a:spcAft>
              <a:buFontTx/>
              <a:buChar char="-"/>
            </a:pPr>
            <a:r>
              <a:rPr lang="ru-RU" altLang="ru-RU" b="1" kern="0" dirty="0" smtClean="0">
                <a:solidFill>
                  <a:srgbClr val="703DFF"/>
                </a:solidFill>
                <a:latin typeface="Comic Sans MS"/>
              </a:rPr>
              <a:t>воспитывать </a:t>
            </a:r>
            <a:r>
              <a:rPr lang="ru-RU" altLang="ru-RU" b="1" kern="0" dirty="0">
                <a:solidFill>
                  <a:srgbClr val="703DFF"/>
                </a:solidFill>
                <a:latin typeface="Comic Sans MS"/>
              </a:rPr>
              <a:t>чувство гордости за свою </a:t>
            </a:r>
            <a:r>
              <a:rPr lang="ru-RU" altLang="ru-RU" b="1" kern="0" dirty="0" smtClean="0">
                <a:solidFill>
                  <a:srgbClr val="703DFF"/>
                </a:solidFill>
                <a:latin typeface="Comic Sans MS"/>
              </a:rPr>
              <a:t>Армию, Родину, вызвать желание быть похожими на сильных </a:t>
            </a:r>
            <a:r>
              <a:rPr lang="ru-RU" altLang="ru-RU" b="1" kern="0" dirty="0">
                <a:solidFill>
                  <a:srgbClr val="703DFF"/>
                </a:solidFill>
                <a:latin typeface="Comic Sans MS"/>
              </a:rPr>
              <a:t>российских </a:t>
            </a:r>
            <a:r>
              <a:rPr lang="ru-RU" altLang="ru-RU" b="1" kern="0" dirty="0" smtClean="0">
                <a:solidFill>
                  <a:srgbClr val="703DFF"/>
                </a:solidFill>
                <a:latin typeface="Comic Sans MS"/>
              </a:rPr>
              <a:t>воинов</a:t>
            </a:r>
          </a:p>
          <a:p>
            <a:pPr marL="342900" lvl="0" indent="-342900" fontAlgn="base">
              <a:spcAft>
                <a:spcPct val="0"/>
              </a:spcAft>
              <a:buFontTx/>
              <a:buChar char="-"/>
            </a:pPr>
            <a:r>
              <a:rPr lang="ru-RU" altLang="ru-RU" b="1" kern="0" dirty="0" smtClean="0">
                <a:solidFill>
                  <a:srgbClr val="703DFF"/>
                </a:solidFill>
                <a:latin typeface="Comic Sans MS"/>
              </a:rPr>
              <a:t>знакомство </a:t>
            </a:r>
            <a:r>
              <a:rPr lang="ru-RU" altLang="ru-RU" b="1" kern="0" dirty="0">
                <a:solidFill>
                  <a:srgbClr val="703DFF"/>
                </a:solidFill>
                <a:latin typeface="Comic Sans MS"/>
              </a:rPr>
              <a:t>родителей с темой </a:t>
            </a:r>
            <a:r>
              <a:rPr lang="ru-RU" altLang="ru-RU" b="1" kern="0" dirty="0" smtClean="0">
                <a:solidFill>
                  <a:srgbClr val="703DFF"/>
                </a:solidFill>
                <a:latin typeface="Comic Sans MS"/>
              </a:rPr>
              <a:t>проекта и их участие </a:t>
            </a:r>
            <a:r>
              <a:rPr lang="ru-RU" altLang="ru-RU" b="1" kern="0" dirty="0">
                <a:solidFill>
                  <a:srgbClr val="703DFF"/>
                </a:solidFill>
                <a:latin typeface="Comic Sans MS"/>
              </a:rPr>
              <a:t>в </a:t>
            </a:r>
            <a:r>
              <a:rPr lang="ru-RU" altLang="ru-RU" b="1" kern="0" dirty="0" smtClean="0">
                <a:solidFill>
                  <a:srgbClr val="703DFF"/>
                </a:solidFill>
                <a:latin typeface="Comic Sans MS"/>
              </a:rPr>
              <a:t>проекте</a:t>
            </a:r>
            <a:endParaRPr lang="ru-RU" altLang="ru-RU" sz="2400" b="1" kern="0" dirty="0">
              <a:solidFill>
                <a:srgbClr val="703D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452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32849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Проект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«ЗАЩИТНИКИ </a:t>
            </a:r>
            <a:r>
              <a:rPr lang="ru-RU" b="1" i="1" dirty="0">
                <a:solidFill>
                  <a:srgbClr val="FF0000"/>
                </a:solidFill>
              </a:rPr>
              <a:t>ОТЕЧЕСТВА» краткосрочный c </a:t>
            </a:r>
            <a:r>
              <a:rPr lang="ru-RU" b="1" i="1" dirty="0" smtClean="0">
                <a:solidFill>
                  <a:srgbClr val="FF0000"/>
                </a:solidFill>
              </a:rPr>
              <a:t>1.02.20г. </a:t>
            </a:r>
            <a:r>
              <a:rPr lang="ru-RU" b="1" i="1" dirty="0">
                <a:solidFill>
                  <a:srgbClr val="FF0000"/>
                </a:solidFill>
              </a:rPr>
              <a:t>по </a:t>
            </a:r>
            <a:r>
              <a:rPr lang="ru-RU" b="1" i="1" dirty="0" smtClean="0">
                <a:solidFill>
                  <a:srgbClr val="FF0000"/>
                </a:solidFill>
              </a:rPr>
              <a:t>28.02.20г., творческий</a:t>
            </a:r>
            <a:r>
              <a:rPr lang="ru-RU" b="1" i="1" dirty="0">
                <a:solidFill>
                  <a:srgbClr val="FF0000"/>
                </a:solidFill>
              </a:rPr>
              <a:t>, познавательный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В </a:t>
            </a:r>
            <a:r>
              <a:rPr lang="ru-RU" b="1" i="1" dirty="0">
                <a:solidFill>
                  <a:srgbClr val="FF0000"/>
                </a:solidFill>
              </a:rPr>
              <a:t>проекте </a:t>
            </a:r>
            <a:r>
              <a:rPr lang="ru-RU" b="1" i="1" dirty="0" smtClean="0">
                <a:solidFill>
                  <a:srgbClr val="FF0000"/>
                </a:solidFill>
              </a:rPr>
              <a:t>участвуют  </a:t>
            </a:r>
            <a:r>
              <a:rPr lang="ru-RU" b="1" i="1" dirty="0">
                <a:solidFill>
                  <a:srgbClr val="FF0000"/>
                </a:solidFill>
              </a:rPr>
              <a:t>дети </a:t>
            </a:r>
            <a:r>
              <a:rPr lang="ru-RU" b="1" i="1" dirty="0" smtClean="0">
                <a:solidFill>
                  <a:srgbClr val="FF0000"/>
                </a:solidFill>
              </a:rPr>
              <a:t>группы </a:t>
            </a:r>
            <a:r>
              <a:rPr lang="ru-RU" b="1" i="1" dirty="0">
                <a:solidFill>
                  <a:srgbClr val="FF0000"/>
                </a:solidFill>
              </a:rPr>
              <a:t>ОРН </a:t>
            </a:r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5 </a:t>
            </a:r>
            <a:r>
              <a:rPr lang="ru-RU" b="1" i="1" dirty="0" smtClean="0">
                <a:solidFill>
                  <a:srgbClr val="FF0000"/>
                </a:solidFill>
              </a:rPr>
              <a:t>- 6 </a:t>
            </a:r>
            <a:r>
              <a:rPr lang="ru-RU" b="1" i="1" dirty="0">
                <a:solidFill>
                  <a:srgbClr val="FF0000"/>
                </a:solidFill>
              </a:rPr>
              <a:t>лет №</a:t>
            </a:r>
            <a:r>
              <a:rPr lang="ru-RU" b="1" i="1" dirty="0" smtClean="0">
                <a:solidFill>
                  <a:srgbClr val="FF0000"/>
                </a:solidFill>
              </a:rPr>
              <a:t>2 (25 детей)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868" y="2542843"/>
            <a:ext cx="2835949" cy="1868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093" y="260648"/>
            <a:ext cx="2803724" cy="196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4581128"/>
            <a:ext cx="1952660" cy="1952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1973" t="2647" r="4725" b="4056"/>
          <a:stretch/>
        </p:blipFill>
        <p:spPr>
          <a:xfrm>
            <a:off x="5220072" y="570433"/>
            <a:ext cx="3009056" cy="2004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190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8488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Ожидаемый </a:t>
            </a:r>
            <a:r>
              <a:rPr lang="ru-RU" sz="2400" b="1" i="1" dirty="0">
                <a:solidFill>
                  <a:srgbClr val="FF0000"/>
                </a:solidFill>
              </a:rPr>
              <a:t>результат: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FF0000"/>
                </a:solidFill>
              </a:rPr>
              <a:t>имеет </a:t>
            </a:r>
            <a:r>
              <a:rPr lang="ru-RU" sz="2000" b="1" i="1" dirty="0">
                <a:solidFill>
                  <a:srgbClr val="FF0000"/>
                </a:solidFill>
              </a:rPr>
              <a:t>представление о Российской армии, о её роли в защите Родины, знает рода войск, военную технику, некоторые военные профессии; (повышение уровня представление о Российской армии, о её роли в защите Родины, родах войск, военной технике, военных профессий у детей среднего дошкольного возраста на 35 %.)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FF0000"/>
                </a:solidFill>
              </a:rPr>
              <a:t>проявляет </a:t>
            </a:r>
            <a:r>
              <a:rPr lang="ru-RU" sz="2000" b="1" i="1" dirty="0">
                <a:solidFill>
                  <a:srgbClr val="FF0000"/>
                </a:solidFill>
              </a:rPr>
              <a:t>интерес к информации, которую получает в процессе общения, инициативу в выборе роли, сюжета игры;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FF0000"/>
                </a:solidFill>
              </a:rPr>
              <a:t>проявляет </a:t>
            </a:r>
            <a:r>
              <a:rPr lang="ru-RU" sz="2000" b="1" i="1" dirty="0">
                <a:solidFill>
                  <a:srgbClr val="FF0000"/>
                </a:solidFill>
              </a:rPr>
              <a:t>интерес к армии, уважение к защитникам Отечества;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FF0000"/>
                </a:solidFill>
              </a:rPr>
              <a:t>стремление </a:t>
            </a:r>
            <a:r>
              <a:rPr lang="ru-RU" sz="2000" b="1" i="1" dirty="0">
                <a:solidFill>
                  <a:srgbClr val="FF0000"/>
                </a:solidFill>
              </a:rPr>
              <a:t>детей к совершенствованию физических качеств, к укреплению здоровья;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FF0000"/>
                </a:solidFill>
              </a:rPr>
              <a:t>стремятся </a:t>
            </a:r>
            <a:r>
              <a:rPr lang="ru-RU" sz="2000" b="1" i="1" dirty="0">
                <a:solidFill>
                  <a:srgbClr val="FF0000"/>
                </a:solidFill>
              </a:rPr>
              <a:t>отразить свои знания, впечатления, мысли и чувства в играх, в исполнении песен, в чтении стихов.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FF0000"/>
                </a:solidFill>
              </a:rPr>
              <a:t>активизация </a:t>
            </a:r>
            <a:r>
              <a:rPr lang="ru-RU" sz="2000" b="1" i="1" dirty="0">
                <a:solidFill>
                  <a:srgbClr val="FF0000"/>
                </a:solidFill>
              </a:rPr>
              <a:t>интереса родителей к проекту, примут активное участие в проекте – 85-90 % (родители вместе с детьми участвуют в спортивном празднике)</a:t>
            </a:r>
          </a:p>
          <a:p>
            <a:endParaRPr lang="ru-RU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05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11560" y="1196752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kern="0" dirty="0" smtClean="0">
                <a:solidFill>
                  <a:srgbClr val="C00000"/>
                </a:solidFill>
                <a:latin typeface="Comic Sans MS"/>
              </a:rPr>
              <a:t>Этапы </a:t>
            </a:r>
            <a: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  <a:t>реализации проекта:</a:t>
            </a:r>
          </a:p>
          <a:p>
            <a: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  <a:t>Подготовительный этап: (1 по 5 февраля)</a:t>
            </a:r>
          </a:p>
          <a:p>
            <a: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  <a:t>- формулирование целей и задач проекта, изучение литературы по теме проекта, изучение Интернет-ресурсов по теме проекта;</a:t>
            </a:r>
          </a:p>
          <a:p>
            <a: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  <a:t>- составление перспективного плана работы по проведению проекта;</a:t>
            </a:r>
          </a:p>
          <a:p>
            <a:pPr marL="265113" indent="-265113">
              <a:buFontTx/>
              <a:buChar char="-"/>
            </a:pPr>
            <a:r>
              <a:rPr lang="ru-RU" altLang="ru-RU" sz="2000" b="1" kern="0" dirty="0" smtClean="0">
                <a:solidFill>
                  <a:srgbClr val="C00000"/>
                </a:solidFill>
                <a:latin typeface="Comic Sans MS"/>
              </a:rPr>
              <a:t>подбор </a:t>
            </a:r>
            <a: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  <a:t>детской литературы, фотографий, иллюстраций, стихотворений, рассказов, загадок</a:t>
            </a:r>
            <a:r>
              <a:rPr lang="ru-RU" altLang="ru-RU" sz="2000" b="1" kern="0" dirty="0" smtClean="0">
                <a:solidFill>
                  <a:srgbClr val="C00000"/>
                </a:solidFill>
                <a:latin typeface="Comic Sans MS"/>
              </a:rPr>
              <a:t>;</a:t>
            </a:r>
          </a:p>
          <a:p>
            <a:pPr marL="342900" indent="-342900">
              <a:buFontTx/>
              <a:buChar char="-"/>
            </a:pPr>
            <a:endParaRPr lang="ru-RU" altLang="ru-RU" sz="2000" b="1" kern="0" dirty="0" smtClean="0">
              <a:solidFill>
                <a:srgbClr val="C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9170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32656"/>
            <a:ext cx="792088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kern="0" dirty="0" smtClean="0">
                <a:solidFill>
                  <a:srgbClr val="C00000"/>
                </a:solidFill>
                <a:latin typeface="Comic Sans MS"/>
              </a:rPr>
              <a:t>Основной </a:t>
            </a:r>
            <a: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  <a:t>этап: (5 по 25 февраля)</a:t>
            </a:r>
          </a:p>
          <a:p>
            <a: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  <a:t>- проведение НОД, бесед с детьми о Российской армии, о защитниках Отечества</a:t>
            </a:r>
          </a:p>
          <a:p>
            <a: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  <a:t>- проведение подвижных, дидактических, сюжетно-ролевых игр</a:t>
            </a:r>
          </a:p>
          <a:p>
            <a: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  <a:t>- чтение художественной литературы детям, заучивание стихотворений к конкурсу, пальчиковых гимнастик</a:t>
            </a:r>
          </a:p>
          <a:p>
            <a: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  <a:t>- рассматривание книг, картин, иллюстраций, плакатов</a:t>
            </a:r>
          </a:p>
          <a:p>
            <a: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  <a:t>- рисование, лепка, аппликация, (военной техники) </a:t>
            </a:r>
          </a:p>
          <a:p>
            <a: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  <a:t>- составление презентации «Защитники Отечества»</a:t>
            </a:r>
          </a:p>
          <a:p>
            <a: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  <a:t>- создание в группе соответствующей предметно- развивающей среды;</a:t>
            </a:r>
          </a:p>
          <a:p>
            <a: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  <a:t>- посещение городской библиотеки;</a:t>
            </a:r>
          </a:p>
          <a:p>
            <a:pPr marL="342900" indent="-342900">
              <a:buFontTx/>
              <a:buChar char="-"/>
            </a:pPr>
            <a:r>
              <a:rPr lang="ru-RU" altLang="ru-RU" sz="2000" b="1" kern="0" dirty="0" smtClean="0">
                <a:solidFill>
                  <a:srgbClr val="C00000"/>
                </a:solidFill>
                <a:latin typeface="Comic Sans MS"/>
              </a:rPr>
              <a:t>привлечение </a:t>
            </a:r>
            <a: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  <a:t>родителей для участия в проекте (участие в спортивном празднике, посвященный 23 февраля; в изготовлении поделок на выставку «Панорама Победы</a:t>
            </a:r>
            <a:r>
              <a:rPr lang="ru-RU" altLang="ru-RU" sz="2000" b="1" kern="0" dirty="0" smtClean="0">
                <a:solidFill>
                  <a:srgbClr val="C00000"/>
                </a:solidFill>
                <a:latin typeface="Comic Sans MS"/>
              </a:rPr>
              <a:t>»;</a:t>
            </a:r>
          </a:p>
          <a:p>
            <a:pPr marL="342900" indent="-342900">
              <a:buFontTx/>
              <a:buChar char="-"/>
            </a:pPr>
            <a: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  <a:t>Заключительный этап (25 по 28 февраля)</a:t>
            </a:r>
            <a:b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</a:br>
            <a: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  <a:t>- результаты работы над проектом</a:t>
            </a:r>
            <a:b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</a:br>
            <a: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  <a:t>- презентация проекта «ЗАЩИТНИКИ ОТЕЧЕСТВА».</a:t>
            </a:r>
            <a:b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</a:br>
            <a: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  <a:t/>
            </a:r>
            <a:b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</a:br>
            <a:endParaRPr lang="ru-RU" altLang="ru-RU" sz="2000" b="1" kern="0" dirty="0" smtClean="0">
              <a:solidFill>
                <a:srgbClr val="C00000"/>
              </a:solidFill>
              <a:latin typeface="Comic Sans MS"/>
            </a:endParaRPr>
          </a:p>
          <a:p>
            <a:pPr algn="ctr"/>
            <a: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8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444761"/>
            <a:ext cx="849694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omic Sans MS"/>
              </a:rPr>
              <a:t>План </a:t>
            </a:r>
            <a:r>
              <a:rPr lang="ru-RU" altLang="ru-RU" sz="1600" b="1" kern="0" dirty="0">
                <a:solidFill>
                  <a:srgbClr val="C00000"/>
                </a:solidFill>
                <a:latin typeface="Comic Sans MS"/>
              </a:rPr>
              <a:t>реализации проекта: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omic Sans MS"/>
              </a:rPr>
              <a:t>НОД</a:t>
            </a:r>
            <a:r>
              <a:rPr lang="ru-RU" altLang="ru-RU" sz="1600" b="1" kern="0" dirty="0">
                <a:solidFill>
                  <a:srgbClr val="C00000"/>
                </a:solidFill>
                <a:latin typeface="Comic Sans MS"/>
              </a:rPr>
              <a:t>: «Мой папа – военный» Г. </a:t>
            </a:r>
            <a:r>
              <a:rPr lang="ru-RU" altLang="ru-RU" sz="1600" b="1" kern="0" dirty="0" err="1">
                <a:solidFill>
                  <a:srgbClr val="C00000"/>
                </a:solidFill>
                <a:latin typeface="Comic Sans MS"/>
              </a:rPr>
              <a:t>Лагздынь</a:t>
            </a:r>
            <a:r>
              <a:rPr lang="ru-RU" altLang="ru-RU" sz="1600" b="1" kern="0" dirty="0">
                <a:solidFill>
                  <a:srgbClr val="C00000"/>
                </a:solidFill>
                <a:latin typeface="Comic Sans MS"/>
              </a:rPr>
              <a:t>, «День защитника Отечества», «Профессии на транспорте»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omic Sans MS"/>
              </a:rPr>
              <a:t>Беседы </a:t>
            </a:r>
            <a:r>
              <a:rPr lang="ru-RU" altLang="ru-RU" sz="1600" b="1" kern="0" dirty="0">
                <a:solidFill>
                  <a:srgbClr val="C00000"/>
                </a:solidFill>
                <a:latin typeface="Comic Sans MS"/>
              </a:rPr>
              <a:t>на темы: «Защитники Отечества», «Наша Армия - сильна!», «Армия в наши дни», «Что за праздник 23 февраля»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omic Sans MS"/>
              </a:rPr>
              <a:t>Чтение </a:t>
            </a:r>
            <a:r>
              <a:rPr lang="ru-RU" altLang="ru-RU" sz="1600" b="1" kern="0" dirty="0">
                <a:solidFill>
                  <a:srgbClr val="C00000"/>
                </a:solidFill>
                <a:latin typeface="Comic Sans MS"/>
              </a:rPr>
              <a:t>художественной литературы: </a:t>
            </a:r>
            <a:r>
              <a:rPr lang="ru-RU" altLang="ru-RU" sz="1600" b="1" kern="0" dirty="0" err="1">
                <a:solidFill>
                  <a:srgbClr val="C00000"/>
                </a:solidFill>
                <a:latin typeface="Comic Sans MS"/>
              </a:rPr>
              <a:t>А.Митяев</a:t>
            </a:r>
            <a:r>
              <a:rPr lang="ru-RU" altLang="ru-RU" sz="1600" b="1" kern="0" dirty="0">
                <a:solidFill>
                  <a:srgbClr val="C00000"/>
                </a:solidFill>
                <a:latin typeface="Comic Sans MS"/>
              </a:rPr>
              <a:t> «Почему армия родная», Г. </a:t>
            </a:r>
            <a:r>
              <a:rPr lang="ru-RU" altLang="ru-RU" sz="1600" b="1" kern="0" dirty="0" err="1">
                <a:solidFill>
                  <a:srgbClr val="C00000"/>
                </a:solidFill>
                <a:latin typeface="Comic Sans MS"/>
              </a:rPr>
              <a:t>Ладонщиков</a:t>
            </a:r>
            <a:r>
              <a:rPr lang="ru-RU" altLang="ru-RU" sz="1600" b="1" kern="0" dirty="0">
                <a:solidFill>
                  <a:srgbClr val="C00000"/>
                </a:solidFill>
                <a:latin typeface="Comic Sans MS"/>
              </a:rPr>
              <a:t> «Пограничник», С. Михалков «Сила воли»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omic Sans MS"/>
              </a:rPr>
              <a:t>Заучивание </a:t>
            </a:r>
            <a:r>
              <a:rPr lang="ru-RU" altLang="ru-RU" sz="1600" b="1" kern="0" dirty="0">
                <a:solidFill>
                  <a:srgbClr val="C00000"/>
                </a:solidFill>
                <a:latin typeface="Comic Sans MS"/>
              </a:rPr>
              <a:t>стихотворения «Слава Армии Российской» О. </a:t>
            </a:r>
            <a:r>
              <a:rPr lang="ru-RU" altLang="ru-RU" sz="1600" b="1" kern="0" dirty="0" err="1">
                <a:solidFill>
                  <a:srgbClr val="C00000"/>
                </a:solidFill>
                <a:latin typeface="Comic Sans MS"/>
              </a:rPr>
              <a:t>Высотская</a:t>
            </a:r>
            <a:r>
              <a:rPr lang="ru-RU" altLang="ru-RU" sz="1600" b="1" kern="0" dirty="0">
                <a:solidFill>
                  <a:srgbClr val="C00000"/>
                </a:solidFill>
                <a:latin typeface="Comic Sans MS"/>
              </a:rPr>
              <a:t>, а также заучивание стихотворений индивидуально для конкурса чтецов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omic Sans MS"/>
              </a:rPr>
              <a:t>Пальчиковые </a:t>
            </a:r>
            <a:r>
              <a:rPr lang="ru-RU" altLang="ru-RU" sz="1600" b="1" kern="0" dirty="0">
                <a:solidFill>
                  <a:srgbClr val="C00000"/>
                </a:solidFill>
                <a:latin typeface="Comic Sans MS"/>
              </a:rPr>
              <a:t>гимнастики «Пограничник», «Сегодня праздник всех отцов», загадывание загадок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omic Sans MS"/>
              </a:rPr>
              <a:t>Дидактические </a:t>
            </a:r>
            <a:r>
              <a:rPr lang="ru-RU" altLang="ru-RU" sz="1600" b="1" kern="0" dirty="0">
                <a:solidFill>
                  <a:srgbClr val="C00000"/>
                </a:solidFill>
                <a:latin typeface="Comic Sans MS"/>
              </a:rPr>
              <a:t>игры «Узнай род войск», «Военные профессии», «Соберём картинку», «Что нужно человеку военной профессии».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omic Sans MS"/>
              </a:rPr>
              <a:t>Рассматривание </a:t>
            </a:r>
            <a:r>
              <a:rPr lang="ru-RU" altLang="ru-RU" sz="1600" b="1" kern="0" dirty="0">
                <a:solidFill>
                  <a:srgbClr val="C00000"/>
                </a:solidFill>
                <a:latin typeface="Comic Sans MS"/>
              </a:rPr>
              <a:t>иллюстрации «Три богатыря»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omic Sans MS"/>
              </a:rPr>
              <a:t>Подвижные </a:t>
            </a:r>
            <a:r>
              <a:rPr lang="ru-RU" altLang="ru-RU" sz="1600" b="1" kern="0" dirty="0">
                <a:solidFill>
                  <a:srgbClr val="C00000"/>
                </a:solidFill>
                <a:latin typeface="Comic Sans MS"/>
              </a:rPr>
              <a:t>игры «Самолеты», «Меткие стрелки». «Разведчик», «Сапёр», «Салют»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omic Sans MS"/>
              </a:rPr>
              <a:t>Рисование</a:t>
            </a:r>
            <a:r>
              <a:rPr lang="ru-RU" altLang="ru-RU" sz="1600" b="1" kern="0" dirty="0">
                <a:solidFill>
                  <a:srgbClr val="C00000"/>
                </a:solidFill>
                <a:latin typeface="Comic Sans MS"/>
              </a:rPr>
              <a:t>, лепка «Военная техника», аппликация «Подарок для папы»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omic Sans MS"/>
              </a:rPr>
              <a:t>Оформление </a:t>
            </a:r>
            <a:r>
              <a:rPr lang="ru-RU" altLang="ru-RU" sz="1600" b="1" kern="0" dirty="0">
                <a:solidFill>
                  <a:srgbClr val="C00000"/>
                </a:solidFill>
                <a:latin typeface="Comic Sans MS"/>
              </a:rPr>
              <a:t>выставки «Военная техника», патриотического уголка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omic Sans MS"/>
              </a:rPr>
              <a:t>Создание </a:t>
            </a:r>
            <a:r>
              <a:rPr lang="ru-RU" altLang="ru-RU" sz="1600" b="1" kern="0" dirty="0">
                <a:solidFill>
                  <a:srgbClr val="C00000"/>
                </a:solidFill>
                <a:latin typeface="Comic Sans MS"/>
              </a:rPr>
              <a:t>коллажа «Военная техника», стенгазеты «Будущие защитники»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omic Sans MS"/>
              </a:rPr>
              <a:t>Изготовление </a:t>
            </a:r>
            <a:r>
              <a:rPr lang="ru-RU" altLang="ru-RU" sz="1600" b="1" kern="0" dirty="0">
                <a:solidFill>
                  <a:srgbClr val="C00000"/>
                </a:solidFill>
                <a:latin typeface="Comic Sans MS"/>
              </a:rPr>
              <a:t>подарков для пап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omic Sans MS"/>
              </a:rPr>
              <a:t>Принять </a:t>
            </a:r>
            <a:r>
              <a:rPr lang="ru-RU" altLang="ru-RU" sz="1600" b="1" kern="0" dirty="0">
                <a:solidFill>
                  <a:srgbClr val="C00000"/>
                </a:solidFill>
                <a:latin typeface="Comic Sans MS"/>
              </a:rPr>
              <a:t>участие в акциях «Письмо солдату», «Посылка солдату»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omic Sans MS"/>
              </a:rPr>
              <a:t>Просмотр </a:t>
            </a:r>
            <a:r>
              <a:rPr lang="ru-RU" altLang="ru-RU" sz="1600" b="1" kern="0" dirty="0">
                <a:solidFill>
                  <a:srgbClr val="C00000"/>
                </a:solidFill>
                <a:latin typeface="Comic Sans MS"/>
              </a:rPr>
              <a:t>презентаций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omic Sans MS"/>
              </a:rPr>
              <a:t>Консультации </a:t>
            </a:r>
            <a:r>
              <a:rPr lang="ru-RU" altLang="ru-RU" sz="1600" b="1" kern="0" dirty="0">
                <a:solidFill>
                  <a:srgbClr val="C00000"/>
                </a:solidFill>
                <a:latin typeface="Comic Sans MS"/>
              </a:rPr>
              <a:t>для родителей: «История праздника 23 февраля», «Семейные традиции», папка-передвижка.</a:t>
            </a:r>
          </a:p>
          <a:p>
            <a:endParaRPr lang="ru-RU" altLang="ru-RU" sz="1400" b="1" kern="0" dirty="0" smtClean="0">
              <a:solidFill>
                <a:srgbClr val="C00000"/>
              </a:solidFill>
              <a:latin typeface="Comic Sans MS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03417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000" b="1" kern="0" dirty="0" smtClean="0">
                <a:solidFill>
                  <a:srgbClr val="C00000"/>
                </a:solidFill>
                <a:latin typeface="Comic Sans MS"/>
              </a:rPr>
              <a:t>Заключение.</a:t>
            </a:r>
            <a:br>
              <a:rPr lang="ru-RU" altLang="ru-RU" sz="2000" b="1" kern="0" dirty="0" smtClean="0">
                <a:solidFill>
                  <a:srgbClr val="C00000"/>
                </a:solidFill>
                <a:latin typeface="Comic Sans MS"/>
              </a:rPr>
            </a:br>
            <a: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  <a:t/>
            </a:r>
            <a:b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</a:br>
            <a: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  <a:t>         Россия – великая, непобедимая страна. Ни одна война не смогла сломить россиян. Что говорит о мужестве, отваге, храбрости нашего народа, о наших защитниках. В Российской армии есть различные рода войск – такая армия сильная: она может защитить свою страну и на море, и на суше, и в воздухе. Защитником Отечества может стать любой из нас. Кто любит свою страну, народ, который в ней живёт, тот человек смело может называть себя защитником Отечества.</a:t>
            </a:r>
            <a:b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</a:br>
            <a: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  <a:t/>
            </a:r>
            <a:br>
              <a:rPr lang="ru-RU" altLang="ru-RU" sz="2000" b="1" kern="0" dirty="0">
                <a:solidFill>
                  <a:srgbClr val="C00000"/>
                </a:solidFill>
                <a:latin typeface="Comic Sans MS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7661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795</Words>
  <Application>Microsoft Office PowerPoint</Application>
  <PresentationFormat>Экран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Monotype Corsiva</vt:lpstr>
      <vt:lpstr>Wingdings</vt:lpstr>
      <vt:lpstr>Тема Office</vt:lpstr>
      <vt:lpstr>проект «ЗАЩИТНИКИ ОТЕЧЕСТВА»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Заключение.           Россия – великая, непобедимая страна. Ни одна война не смогла сломить россиян. Что говорит о мужестве, отваге, храбрости нашего народа, о наших защитниках. В Российской армии есть различные рода войск – такая армия сильная: она может защитить свою страну и на море, и на суше, и в воздухе. Защитником Отечества может стать любой из нас. Кто любит свою страну, народ, который в ней живёт, тот человек смело может называть себя защитником Отечества.  </vt:lpstr>
    </vt:vector>
  </TitlesOfParts>
  <Company>МБДОУ "ДС №8 "Теремок"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«С днем Защитника Отечества» -парадная</dc:title>
  <dc:subject>шаблоны презентаций</dc:subject>
  <dc:creator>Алейник Н.В.</dc:creator>
  <cp:lastModifiedBy>Тимур Мендаев</cp:lastModifiedBy>
  <cp:revision>68</cp:revision>
  <dcterms:created xsi:type="dcterms:W3CDTF">2015-02-08T17:09:53Z</dcterms:created>
  <dcterms:modified xsi:type="dcterms:W3CDTF">2020-04-26T11:01:43Z</dcterms:modified>
  <cp:category>презентация</cp:category>
</cp:coreProperties>
</file>