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1D634-285F-4B04-AE9A-4FE28D7C7F0E}" type="datetimeFigureOut">
              <a:rPr lang="ru-RU" smtClean="0"/>
              <a:t>06.04.2019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D7721-0C8A-473A-B6A4-FEF42BBF60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043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1D634-285F-4B04-AE9A-4FE28D7C7F0E}" type="datetimeFigureOut">
              <a:rPr lang="ru-RU" smtClean="0"/>
              <a:t>06.04.2019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D7721-0C8A-473A-B6A4-FEF42BBF60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6591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1D634-285F-4B04-AE9A-4FE28D7C7F0E}" type="datetimeFigureOut">
              <a:rPr lang="ru-RU" smtClean="0"/>
              <a:t>06.04.2019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D7721-0C8A-473A-B6A4-FEF42BBF60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9976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1D634-285F-4B04-AE9A-4FE28D7C7F0E}" type="datetimeFigureOut">
              <a:rPr lang="ru-RU" smtClean="0"/>
              <a:t>06.04.2019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D7721-0C8A-473A-B6A4-FEF42BBF60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9961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1D634-285F-4B04-AE9A-4FE28D7C7F0E}" type="datetimeFigureOut">
              <a:rPr lang="ru-RU" smtClean="0"/>
              <a:t>06.04.2019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D7721-0C8A-473A-B6A4-FEF42BBF60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4020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1D634-285F-4B04-AE9A-4FE28D7C7F0E}" type="datetimeFigureOut">
              <a:rPr lang="ru-RU" smtClean="0"/>
              <a:t>06.04.2019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D7721-0C8A-473A-B6A4-FEF42BBF60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813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1D634-285F-4B04-AE9A-4FE28D7C7F0E}" type="datetimeFigureOut">
              <a:rPr lang="ru-RU" smtClean="0"/>
              <a:t>06.04.2019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D7721-0C8A-473A-B6A4-FEF42BBF60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639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1D634-285F-4B04-AE9A-4FE28D7C7F0E}" type="datetimeFigureOut">
              <a:rPr lang="ru-RU" smtClean="0"/>
              <a:t>06.04.2019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D7721-0C8A-473A-B6A4-FEF42BBF60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688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1D634-285F-4B04-AE9A-4FE28D7C7F0E}" type="datetimeFigureOut">
              <a:rPr lang="ru-RU" smtClean="0"/>
              <a:t>06.04.2019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D7721-0C8A-473A-B6A4-FEF42BBF60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547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1D634-285F-4B04-AE9A-4FE28D7C7F0E}" type="datetimeFigureOut">
              <a:rPr lang="ru-RU" smtClean="0"/>
              <a:t>06.04.2019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D7721-0C8A-473A-B6A4-FEF42BBF60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664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1D634-285F-4B04-AE9A-4FE28D7C7F0E}" type="datetimeFigureOut">
              <a:rPr lang="ru-RU" smtClean="0"/>
              <a:t>06.04.2019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D7721-0C8A-473A-B6A4-FEF42BBF60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22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1D634-285F-4B04-AE9A-4FE28D7C7F0E}" type="datetimeFigureOut">
              <a:rPr lang="ru-RU" smtClean="0"/>
              <a:t>06.04.2019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D7721-0C8A-473A-B6A4-FEF42BBF60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9010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slide" Target="slide9.xml"/><Relationship Id="rId18" Type="http://schemas.openxmlformats.org/officeDocument/2006/relationships/slide" Target="slide3.xml"/><Relationship Id="rId3" Type="http://schemas.microsoft.com/office/2007/relationships/hdphoto" Target="../media/hdphoto1.wdp"/><Relationship Id="rId21" Type="http://schemas.openxmlformats.org/officeDocument/2006/relationships/slide" Target="slide13.xml"/><Relationship Id="rId7" Type="http://schemas.microsoft.com/office/2007/relationships/hdphoto" Target="../media/hdphoto3.wdp"/><Relationship Id="rId12" Type="http://schemas.openxmlformats.org/officeDocument/2006/relationships/slide" Target="slide4.xml"/><Relationship Id="rId17" Type="http://schemas.openxmlformats.org/officeDocument/2006/relationships/slide" Target="slide6.xml"/><Relationship Id="rId2" Type="http://schemas.openxmlformats.org/officeDocument/2006/relationships/image" Target="../media/image1.png"/><Relationship Id="rId16" Type="http://schemas.openxmlformats.org/officeDocument/2006/relationships/slide" Target="slide10.xml"/><Relationship Id="rId20" Type="http://schemas.openxmlformats.org/officeDocument/2006/relationships/slide" Target="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slide" Target="slide5.xml"/><Relationship Id="rId5" Type="http://schemas.microsoft.com/office/2007/relationships/hdphoto" Target="../media/hdphoto2.wdp"/><Relationship Id="rId15" Type="http://schemas.openxmlformats.org/officeDocument/2006/relationships/slide" Target="slide11.xml"/><Relationship Id="rId10" Type="http://schemas.openxmlformats.org/officeDocument/2006/relationships/slide" Target="slide12.xml"/><Relationship Id="rId19" Type="http://schemas.openxmlformats.org/officeDocument/2006/relationships/slide" Target="slide2.xml"/><Relationship Id="rId4" Type="http://schemas.openxmlformats.org/officeDocument/2006/relationships/image" Target="../media/image2.png"/><Relationship Id="rId9" Type="http://schemas.microsoft.com/office/2007/relationships/hdphoto" Target="../media/hdphoto4.wdp"/><Relationship Id="rId14" Type="http://schemas.openxmlformats.org/officeDocument/2006/relationships/slide" Target="slide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3" Type="http://schemas.openxmlformats.org/officeDocument/2006/relationships/image" Target="../media/image8.png"/><Relationship Id="rId7" Type="http://schemas.openxmlformats.org/officeDocument/2006/relationships/slide" Target="slide14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slide" Target="slide18.xml"/><Relationship Id="rId5" Type="http://schemas.openxmlformats.org/officeDocument/2006/relationships/image" Target="../media/image10.jpeg"/><Relationship Id="rId10" Type="http://schemas.openxmlformats.org/officeDocument/2006/relationships/slide" Target="slide17.xml"/><Relationship Id="rId4" Type="http://schemas.openxmlformats.org/officeDocument/2006/relationships/image" Target="../media/image9.png"/><Relationship Id="rId9" Type="http://schemas.openxmlformats.org/officeDocument/2006/relationships/slide" Target="slide1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3" Type="http://schemas.openxmlformats.org/officeDocument/2006/relationships/image" Target="../media/image8.png"/><Relationship Id="rId7" Type="http://schemas.openxmlformats.org/officeDocument/2006/relationships/slide" Target="slide14.xml"/><Relationship Id="rId12" Type="http://schemas.openxmlformats.org/officeDocument/2006/relationships/slide" Target="slide20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slide" Target="slide18.xml"/><Relationship Id="rId5" Type="http://schemas.openxmlformats.org/officeDocument/2006/relationships/image" Target="../media/image10.jpeg"/><Relationship Id="rId10" Type="http://schemas.openxmlformats.org/officeDocument/2006/relationships/slide" Target="slide17.xml"/><Relationship Id="rId4" Type="http://schemas.openxmlformats.org/officeDocument/2006/relationships/image" Target="../media/image9.png"/><Relationship Id="rId9" Type="http://schemas.openxmlformats.org/officeDocument/2006/relationships/slide" Target="slide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8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png.pngtree.com/element_origin_min_pic/16/10/30/6bd5d13ce486dc7f99a24cbcf595b77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34462" y1="47203" x2="34462" y2="47203"/>
                        <a14:foregroundMark x1="49077" y1="49301" x2="49077" y2="49301"/>
                        <a14:foregroundMark x1="60308" y1="49825" x2="60308" y2="49825"/>
                        <a14:foregroundMark x1="16462" y1="70979" x2="16462" y2="70979"/>
                        <a14:foregroundMark x1="11231" y1="82168" x2="11231" y2="82168"/>
                        <a14:foregroundMark x1="20923" y1="90385" x2="20923" y2="90385"/>
                        <a14:foregroundMark x1="13077" y1="84965" x2="13077" y2="84965"/>
                        <a14:foregroundMark x1="5231" y1="63462" x2="5231" y2="63462"/>
                        <a14:foregroundMark x1="3385" y1="63462" x2="3385" y2="63462"/>
                        <a14:foregroundMark x1="28154" y1="46853" x2="28154" y2="46853"/>
                        <a14:foregroundMark x1="25692" y1="54371" x2="25692" y2="54371"/>
                        <a14:foregroundMark x1="26769" y1="52098" x2="26769" y2="52098"/>
                        <a14:foregroundMark x1="27231" y1="49301" x2="27231" y2="4930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7449" y="1532639"/>
            <a:ext cx="695656" cy="612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8232733"/>
              </p:ext>
            </p:extLst>
          </p:nvPr>
        </p:nvGraphicFramePr>
        <p:xfrm>
          <a:off x="5" y="1124743"/>
          <a:ext cx="9143992" cy="57332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1272"/>
                <a:gridCol w="831272"/>
                <a:gridCol w="831272"/>
                <a:gridCol w="831272"/>
                <a:gridCol w="831272"/>
                <a:gridCol w="831272"/>
                <a:gridCol w="831272"/>
                <a:gridCol w="831272"/>
                <a:gridCol w="831272"/>
                <a:gridCol w="831272"/>
                <a:gridCol w="831272"/>
              </a:tblGrid>
              <a:tr h="54739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Ж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/>
                </a:tc>
              </a:tr>
              <a:tr h="518587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8587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8587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8587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8587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18587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8587"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8587"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8587"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8587"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979712" y="-12595"/>
            <a:ext cx="47484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Морской бой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8" name="Picture 4" descr="https://png.pngtree.com/element_origin_min_pic/16/10/30/6bd5d13ce486dc7f99a24cbcf595b77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34462" y1="47203" x2="34462" y2="47203"/>
                        <a14:foregroundMark x1="49077" y1="49301" x2="49077" y2="49301"/>
                        <a14:foregroundMark x1="60308" y1="49825" x2="60308" y2="49825"/>
                        <a14:foregroundMark x1="16462" y1="70979" x2="16462" y2="70979"/>
                        <a14:foregroundMark x1="11231" y1="82168" x2="11231" y2="82168"/>
                        <a14:foregroundMark x1="20923" y1="90385" x2="20923" y2="90385"/>
                        <a14:foregroundMark x1="13077" y1="84965" x2="13077" y2="84965"/>
                        <a14:foregroundMark x1="5231" y1="63462" x2="5231" y2="63462"/>
                        <a14:foregroundMark x1="3385" y1="63462" x2="3385" y2="63462"/>
                        <a14:foregroundMark x1="28154" y1="46853" x2="28154" y2="46853"/>
                        <a14:foregroundMark x1="25692" y1="54371" x2="25692" y2="54371"/>
                        <a14:foregroundMark x1="26769" y1="52098" x2="26769" y2="52098"/>
                        <a14:foregroundMark x1="27231" y1="49301" x2="27231" y2="4930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974" y="3077418"/>
            <a:ext cx="695656" cy="612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s://png.pngtree.com/element_origin_min_pic/16/10/30/6bd5d13ce486dc7f99a24cbcf595b77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34462" y1="47203" x2="34462" y2="47203"/>
                        <a14:foregroundMark x1="49077" y1="49301" x2="49077" y2="49301"/>
                        <a14:foregroundMark x1="60308" y1="49825" x2="60308" y2="49825"/>
                        <a14:foregroundMark x1="16462" y1="70979" x2="16462" y2="70979"/>
                        <a14:foregroundMark x1="11231" y1="82168" x2="11231" y2="82168"/>
                        <a14:foregroundMark x1="20923" y1="90385" x2="20923" y2="90385"/>
                        <a14:foregroundMark x1="13077" y1="84965" x2="13077" y2="84965"/>
                        <a14:foregroundMark x1="5231" y1="63462" x2="5231" y2="63462"/>
                        <a14:foregroundMark x1="3385" y1="63462" x2="3385" y2="63462"/>
                        <a14:foregroundMark x1="28154" y1="46853" x2="28154" y2="46853"/>
                        <a14:foregroundMark x1="25692" y1="54371" x2="25692" y2="54371"/>
                        <a14:foregroundMark x1="26769" y1="52098" x2="26769" y2="52098"/>
                        <a14:foregroundMark x1="27231" y1="49301" x2="27231" y2="4930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4653136"/>
            <a:ext cx="695656" cy="612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https://png.pngtree.com/element_origin_min_pic/16/10/30/6bd5d13ce486dc7f99a24cbcf595b77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34462" y1="47203" x2="34462" y2="47203"/>
                        <a14:foregroundMark x1="49077" y1="49301" x2="49077" y2="49301"/>
                        <a14:foregroundMark x1="60308" y1="49825" x2="60308" y2="49825"/>
                        <a14:foregroundMark x1="16462" y1="70979" x2="16462" y2="70979"/>
                        <a14:foregroundMark x1="11231" y1="82168" x2="11231" y2="82168"/>
                        <a14:foregroundMark x1="20923" y1="90385" x2="20923" y2="90385"/>
                        <a14:foregroundMark x1="13077" y1="84965" x2="13077" y2="84965"/>
                        <a14:foregroundMark x1="5231" y1="63462" x2="5231" y2="63462"/>
                        <a14:foregroundMark x1="3385" y1="63462" x2="3385" y2="63462"/>
                        <a14:foregroundMark x1="28154" y1="46853" x2="28154" y2="46853"/>
                        <a14:foregroundMark x1="25692" y1="54371" x2="25692" y2="54371"/>
                        <a14:foregroundMark x1="26769" y1="52098" x2="26769" y2="52098"/>
                        <a14:foregroundMark x1="27231" y1="49301" x2="27231" y2="4930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426" y="2003502"/>
            <a:ext cx="695656" cy="612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s://png.pngtree.com/element_origin_min_pic/16/10/30/6bd5d13ce486dc7f99a24cbcf595b77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>
                        <a14:foregroundMark x1="34462" y1="47203" x2="34462" y2="47203"/>
                        <a14:foregroundMark x1="49077" y1="49301" x2="49077" y2="49301"/>
                        <a14:foregroundMark x1="60308" y1="49825" x2="60308" y2="49825"/>
                        <a14:foregroundMark x1="16462" y1="70979" x2="16462" y2="70979"/>
                        <a14:foregroundMark x1="11231" y1="82168" x2="11231" y2="82168"/>
                        <a14:foregroundMark x1="20923" y1="90385" x2="20923" y2="90385"/>
                        <a14:foregroundMark x1="13077" y1="84965" x2="13077" y2="84965"/>
                        <a14:foregroundMark x1="5231" y1="63462" x2="5231" y2="63462"/>
                        <a14:foregroundMark x1="3385" y1="63462" x2="3385" y2="63462"/>
                        <a14:foregroundMark x1="28154" y1="46853" x2="28154" y2="46853"/>
                        <a14:foregroundMark x1="25692" y1="54371" x2="25692" y2="54371"/>
                        <a14:foregroundMark x1="26769" y1="52098" x2="26769" y2="52098"/>
                        <a14:foregroundMark x1="27231" y1="49301" x2="27231" y2="4930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149" y="125843"/>
            <a:ext cx="1728191" cy="646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>
                        <a14:foregroundMark x1="9375" y1="32099" x2="9375" y2="32099"/>
                        <a14:foregroundMark x1="19792" y1="49383" x2="19792" y2="49383"/>
                        <a14:foregroundMark x1="58333" y1="49383" x2="58333" y2="49383"/>
                        <a14:foregroundMark x1="65625" y1="53086" x2="65625" y2="53086"/>
                        <a14:foregroundMark x1="50000" y1="54321" x2="50000" y2="54321"/>
                        <a14:foregroundMark x1="62500" y1="17284" x2="62500" y2="17284"/>
                        <a14:foregroundMark x1="75000" y1="6173" x2="75000" y2="617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8191" y="3581482"/>
            <a:ext cx="9144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100000" l="0" r="100000">
                        <a14:foregroundMark x1="91111" y1="8163" x2="91111" y2="81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5086" y="3797423"/>
            <a:ext cx="85725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>
                        <a14:foregroundMark x1="9375" y1="32099" x2="9375" y2="32099"/>
                        <a14:foregroundMark x1="19792" y1="49383" x2="19792" y2="49383"/>
                        <a14:foregroundMark x1="58333" y1="49383" x2="58333" y2="49383"/>
                        <a14:foregroundMark x1="65625" y1="53086" x2="65625" y2="53086"/>
                        <a14:foregroundMark x1="50000" y1="54321" x2="50000" y2="54321"/>
                        <a14:foregroundMark x1="62500" y1="17284" x2="62500" y2="17284"/>
                        <a14:foregroundMark x1="75000" y1="6173" x2="75000" y2="617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2216" y="6108444"/>
            <a:ext cx="9144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100000" l="0" r="100000">
                        <a14:foregroundMark x1="91111" y1="8163" x2="91111" y2="81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9111" y="6324385"/>
            <a:ext cx="85725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>
                        <a14:foregroundMark x1="9375" y1="32099" x2="9375" y2="32099"/>
                        <a14:foregroundMark x1="19792" y1="49383" x2="19792" y2="49383"/>
                        <a14:foregroundMark x1="58333" y1="49383" x2="58333" y2="49383"/>
                        <a14:foregroundMark x1="65625" y1="53086" x2="65625" y2="53086"/>
                        <a14:foregroundMark x1="50000" y1="54321" x2="50000" y2="54321"/>
                        <a14:foregroundMark x1="62500" y1="17284" x2="62500" y2="17284"/>
                        <a14:foregroundMark x1="75000" y1="6173" x2="75000" y2="617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2858" y="4550733"/>
            <a:ext cx="9144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100000" l="0" r="100000">
                        <a14:foregroundMark x1="91111" y1="8163" x2="91111" y2="81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9753" y="4766674"/>
            <a:ext cx="85725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4" descr="https://png.pngtree.com/element_origin_min_pic/16/10/30/6bd5d13ce486dc7f99a24cbcf595b77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34462" y1="47203" x2="34462" y2="47203"/>
                        <a14:foregroundMark x1="49077" y1="49301" x2="49077" y2="49301"/>
                        <a14:foregroundMark x1="60308" y1="49825" x2="60308" y2="49825"/>
                        <a14:foregroundMark x1="16462" y1="70979" x2="16462" y2="70979"/>
                        <a14:foregroundMark x1="11231" y1="82168" x2="11231" y2="82168"/>
                        <a14:foregroundMark x1="20923" y1="90385" x2="20923" y2="90385"/>
                        <a14:foregroundMark x1="13077" y1="84965" x2="13077" y2="84965"/>
                        <a14:foregroundMark x1="5231" y1="63462" x2="5231" y2="63462"/>
                        <a14:foregroundMark x1="3385" y1="63462" x2="3385" y2="63462"/>
                        <a14:foregroundMark x1="28154" y1="46853" x2="28154" y2="46853"/>
                        <a14:foregroundMark x1="25692" y1="54371" x2="25692" y2="54371"/>
                        <a14:foregroundMark x1="26769" y1="52098" x2="26769" y2="52098"/>
                        <a14:foregroundMark x1="27231" y1="49301" x2="27231" y2="4930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5048" y="3216664"/>
            <a:ext cx="695656" cy="612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42405" y="3089537"/>
            <a:ext cx="4667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>
                <a:hlinkClick r:id="rId10" action="ppaction://hlinksldjump"/>
              </a:rPr>
              <a:t>Х</a:t>
            </a:r>
            <a:endParaRPr lang="ru-RU" sz="4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491880" y="1484784"/>
            <a:ext cx="4667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>
                <a:hlinkClick r:id="rId11" action="ppaction://hlinksldjump"/>
              </a:rPr>
              <a:t>Х</a:t>
            </a:r>
            <a:endParaRPr lang="ru-RU" sz="4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2742600" y="4574231"/>
            <a:ext cx="4667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>
                <a:hlinkClick r:id="rId12" action="ppaction://hlinksldjump"/>
              </a:rPr>
              <a:t>Х</a:t>
            </a:r>
            <a:endParaRPr lang="ru-RU" sz="40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1931347" y="4574231"/>
            <a:ext cx="4667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>
                <a:hlinkClick r:id="rId13" action="ppaction://hlinksldjump"/>
              </a:rPr>
              <a:t>Х</a:t>
            </a:r>
            <a:endParaRPr lang="ru-RU" sz="4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4439479" y="3146175"/>
            <a:ext cx="4667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>
                <a:hlinkClick r:id="rId14" action="ppaction://hlinksldjump"/>
              </a:rPr>
              <a:t>Х</a:t>
            </a:r>
            <a:endParaRPr lang="ru-RU" sz="40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4351449" y="4601353"/>
            <a:ext cx="4667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>
                <a:hlinkClick r:id="rId15" action="ppaction://hlinksldjump"/>
              </a:rPr>
              <a:t>Х</a:t>
            </a:r>
            <a:endParaRPr lang="ru-RU" sz="40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6060314" y="3535025"/>
            <a:ext cx="4667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>
                <a:hlinkClick r:id="rId16" action="ppaction://hlinksldjump"/>
              </a:rPr>
              <a:t>Х</a:t>
            </a:r>
            <a:endParaRPr lang="ru-RU" sz="40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6951994" y="3541084"/>
            <a:ext cx="4667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>
                <a:hlinkClick r:id="rId17" action="ppaction://hlinksldjump"/>
              </a:rPr>
              <a:t>Х</a:t>
            </a:r>
            <a:endParaRPr lang="ru-RU" sz="40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7716857" y="1988840"/>
            <a:ext cx="4667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>
                <a:hlinkClick r:id="rId18" action="ppaction://hlinksldjump"/>
              </a:rPr>
              <a:t>Х</a:t>
            </a:r>
            <a:endParaRPr lang="ru-RU" sz="40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5194339" y="6128916"/>
            <a:ext cx="4667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>
                <a:hlinkClick r:id="rId19" action="ppaction://hlinksldjump"/>
              </a:rPr>
              <a:t>Х</a:t>
            </a:r>
            <a:endParaRPr lang="ru-RU" sz="40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5940152" y="6140263"/>
            <a:ext cx="4667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>
                <a:hlinkClick r:id="rId20" action="ppaction://hlinksldjump"/>
              </a:rPr>
              <a:t>Х</a:t>
            </a:r>
            <a:endParaRPr lang="ru-RU" sz="4000" b="1" dirty="0"/>
          </a:p>
        </p:txBody>
      </p:sp>
      <p:sp>
        <p:nvSpPr>
          <p:cNvPr id="2" name="Стрелка вправо 1">
            <a:hlinkClick r:id="rId21" action="ppaction://hlinksldjump"/>
          </p:cNvPr>
          <p:cNvSpPr/>
          <p:nvPr/>
        </p:nvSpPr>
        <p:spPr>
          <a:xfrm>
            <a:off x="251520" y="260648"/>
            <a:ext cx="1024282" cy="650087"/>
          </a:xfrm>
          <a:prstGeom prst="rightArrow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5646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28849" y="116632"/>
            <a:ext cx="917284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 раскрыть скобки если перед ней стоит множитель?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050" name="Picture 2" descr="https://png.pngtree.com/element_origin_min_pic/17/03/19/fefa3a901e8a8a5d4732e5363339e50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276872"/>
            <a:ext cx="3456384" cy="3759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Управляющая кнопка: назад 3">
            <a:hlinkClick r:id="" action="ppaction://hlinkshowjump?jump=firstslide" highlightClick="1"/>
          </p:cNvPr>
          <p:cNvSpPr/>
          <p:nvPr/>
        </p:nvSpPr>
        <p:spPr>
          <a:xfrm>
            <a:off x="539552" y="5877272"/>
            <a:ext cx="864096" cy="72008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4242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28849" y="116632"/>
            <a:ext cx="917284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 раскрыть скобки если перед ней стоит </a:t>
            </a: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знак «+»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050" name="Picture 2" descr="https://png.pngtree.com/element_origin_min_pic/17/03/19/fefa3a901e8a8a5d4732e5363339e50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276872"/>
            <a:ext cx="3456384" cy="3759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Управляющая кнопка: назад 3">
            <a:hlinkClick r:id="" action="ppaction://hlinkshowjump?jump=firstslide" highlightClick="1"/>
          </p:cNvPr>
          <p:cNvSpPr/>
          <p:nvPr/>
        </p:nvSpPr>
        <p:spPr>
          <a:xfrm>
            <a:off x="539552" y="5877272"/>
            <a:ext cx="864096" cy="72008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16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28849" y="116632"/>
            <a:ext cx="917284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 раскрыть скобки если перед ней стоит знак «-»?</a:t>
            </a:r>
          </a:p>
        </p:txBody>
      </p:sp>
      <p:pic>
        <p:nvPicPr>
          <p:cNvPr id="2050" name="Picture 2" descr="https://png.pngtree.com/element_origin_min_pic/17/03/19/fefa3a901e8a8a5d4732e5363339e50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292277"/>
            <a:ext cx="3456384" cy="3759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Управляющая кнопка: назад 3">
            <a:hlinkClick r:id="" action="ppaction://hlinkshowjump?jump=firstslide" highlightClick="1"/>
          </p:cNvPr>
          <p:cNvSpPr/>
          <p:nvPr/>
        </p:nvSpPr>
        <p:spPr>
          <a:xfrm>
            <a:off x="539552" y="5877272"/>
            <a:ext cx="864096" cy="72008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48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https://avatars.mds.yandex.net/get-pdb/1101614/8f1f5811-b12b-4018-bd72-2d49d9ca14c3/s1200?webp=fals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022" y="2928082"/>
            <a:ext cx="1327646" cy="2124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900igr.net/up/datai/98072/0009-012-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795" y="1038872"/>
            <a:ext cx="1605184" cy="1875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s://purepng.com/public/uploads/large/purepng.com-green-tenttentsheltersheets-of-fabriccampcampingpavilionencampmenttamponcamposit-1701528488351hmfx4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028" y="763993"/>
            <a:ext cx="2297086" cy="1235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https://i.pinimg.com/736x/01/3a/3c/013a3c5bc7e05974679a839e60261386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176" y="3864860"/>
            <a:ext cx="1293889" cy="1880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4597" y="620687"/>
            <a:ext cx="1021099" cy="1378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Овал 1">
            <a:hlinkClick r:id="rId7" action="ppaction://hlinksldjump"/>
          </p:cNvPr>
          <p:cNvSpPr/>
          <p:nvPr/>
        </p:nvSpPr>
        <p:spPr>
          <a:xfrm>
            <a:off x="395536" y="1124751"/>
            <a:ext cx="2448272" cy="136815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Г. БУКВЕННЫЙ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вал 2">
            <a:hlinkClick r:id="rId8" action="ppaction://hlinksldjump"/>
          </p:cNvPr>
          <p:cNvSpPr/>
          <p:nvPr/>
        </p:nvSpPr>
        <p:spPr>
          <a:xfrm>
            <a:off x="1403648" y="3363262"/>
            <a:ext cx="2016224" cy="136815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С. ПРОСТОЕ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Овал 3">
            <a:hlinkClick r:id="rId9" action="ppaction://hlinksldjump"/>
          </p:cNvPr>
          <p:cNvSpPr/>
          <p:nvPr/>
        </p:nvSpPr>
        <p:spPr>
          <a:xfrm>
            <a:off x="3995936" y="1592796"/>
            <a:ext cx="1656184" cy="136815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ПРИВАЛ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Овал 4">
            <a:hlinkClick r:id="rId10" action="ppaction://hlinksldjump"/>
          </p:cNvPr>
          <p:cNvSpPr/>
          <p:nvPr/>
        </p:nvSpPr>
        <p:spPr>
          <a:xfrm>
            <a:off x="6310195" y="2492903"/>
            <a:ext cx="2160240" cy="136815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С. СЛОЖНОЕ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Овал 5">
            <a:hlinkClick r:id="rId11" action="ppaction://hlinksldjump"/>
          </p:cNvPr>
          <p:cNvSpPr/>
          <p:nvPr/>
        </p:nvSpPr>
        <p:spPr>
          <a:xfrm>
            <a:off x="6660232" y="4725144"/>
            <a:ext cx="2232248" cy="136815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Г. ЧИСЛОВОЙ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59237" y="-12595"/>
            <a:ext cx="65894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Маршрутная карта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1259632" y="2492903"/>
            <a:ext cx="648072" cy="870359"/>
          </a:xfrm>
          <a:prstGeom prst="straightConnector1">
            <a:avLst/>
          </a:prstGeom>
          <a:ln w="762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3203848" y="2780928"/>
            <a:ext cx="843696" cy="720080"/>
          </a:xfrm>
          <a:prstGeom prst="straightConnector1">
            <a:avLst/>
          </a:prstGeom>
          <a:ln w="762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652120" y="2276872"/>
            <a:ext cx="1152128" cy="216031"/>
          </a:xfrm>
          <a:prstGeom prst="straightConnector1">
            <a:avLst/>
          </a:prstGeom>
          <a:ln w="762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7390315" y="3861055"/>
            <a:ext cx="648072" cy="870359"/>
          </a:xfrm>
          <a:prstGeom prst="straightConnector1">
            <a:avLst/>
          </a:prstGeom>
          <a:ln w="762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AutoShape 2" descr="https://abvgdee.ru/images/kartinki/alfavit1/u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86940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назад 1">
            <a:hlinkClick r:id="rId2" action="ppaction://hlinksldjump" highlightClick="1"/>
          </p:cNvPr>
          <p:cNvSpPr/>
          <p:nvPr/>
        </p:nvSpPr>
        <p:spPr>
          <a:xfrm>
            <a:off x="539552" y="5877272"/>
            <a:ext cx="864096" cy="72008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0"/>
            <a:ext cx="76638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Упростите выражение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047336"/>
            <a:ext cx="1888902" cy="2550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971600" y="1412776"/>
                <a:ext cx="4709559" cy="35394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800" b="1" i="1" smtClean="0">
                          <a:latin typeface="Cambria Math"/>
                        </a:rPr>
                        <m:t>𝟏</m:t>
                      </m:r>
                      <m:r>
                        <a:rPr lang="ru-RU" sz="2800" b="1" i="1" smtClean="0">
                          <a:latin typeface="Cambria Math"/>
                        </a:rPr>
                        <m:t>) −</m:t>
                      </m:r>
                      <m:r>
                        <a:rPr lang="ru-RU" sz="2800" b="1" i="1" smtClean="0">
                          <a:latin typeface="Cambria Math"/>
                        </a:rPr>
                        <m:t>𝟐</m:t>
                      </m:r>
                      <m:r>
                        <a:rPr lang="ru-RU" sz="2800" b="1" i="1" smtClean="0">
                          <a:latin typeface="Cambria Math"/>
                        </a:rPr>
                        <m:t>,</m:t>
                      </m:r>
                      <m:r>
                        <a:rPr lang="ru-RU" sz="2800" b="1" i="1" smtClean="0">
                          <a:latin typeface="Cambria Math"/>
                        </a:rPr>
                        <m:t>𝟖</m:t>
                      </m:r>
                      <m:r>
                        <a:rPr lang="en-US" sz="2800" b="1" i="1" smtClean="0">
                          <a:latin typeface="Cambria Math"/>
                        </a:rPr>
                        <m:t>𝒙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𝟑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𝒚</m:t>
                      </m:r>
                    </m:oMath>
                  </m:oMathPara>
                </a14:m>
                <a:endParaRPr lang="en-US" sz="2800" b="1" dirty="0" smtClean="0"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𝟐</m:t>
                      </m:r>
                      <m:r>
                        <a:rPr lang="en-US" sz="2800" b="1" i="1" smtClean="0">
                          <a:latin typeface="Cambria Math"/>
                        </a:rPr>
                        <m:t>) </m:t>
                      </m:r>
                      <m:r>
                        <a:rPr lang="en-US" sz="2800" b="1" i="1" smtClean="0">
                          <a:latin typeface="Cambria Math"/>
                        </a:rPr>
                        <m:t>𝟓</m:t>
                      </m:r>
                      <m:r>
                        <a:rPr lang="en-US" sz="2800" b="1" i="1" smtClean="0">
                          <a:latin typeface="Cambria Math"/>
                        </a:rPr>
                        <m:t>,</m:t>
                      </m:r>
                      <m:r>
                        <a:rPr lang="en-US" sz="2800" b="1" i="1" smtClean="0">
                          <a:latin typeface="Cambria Math"/>
                        </a:rPr>
                        <m:t>𝟒</m:t>
                      </m:r>
                      <m:r>
                        <a:rPr lang="en-US" sz="2800" b="1" i="1" smtClean="0">
                          <a:latin typeface="Cambria Math"/>
                        </a:rPr>
                        <m:t>𝒎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en-US" sz="2800" b="1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𝟑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𝒕</m:t>
                          </m:r>
                        </m:e>
                      </m:d>
                    </m:oMath>
                  </m:oMathPara>
                </a14:m>
                <a:endParaRPr lang="en-US" sz="2800" b="1" dirty="0" smtClean="0"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𝟑</m:t>
                      </m:r>
                      <m:r>
                        <a:rPr lang="en-US" sz="2800" b="1" i="1" smtClean="0">
                          <a:latin typeface="Cambria Math"/>
                        </a:rPr>
                        <m:t>) −</m:t>
                      </m:r>
                      <m:r>
                        <a:rPr lang="en-US" sz="2800" b="1" i="1" smtClean="0">
                          <a:latin typeface="Cambria Math"/>
                        </a:rPr>
                        <m:t>𝟓</m:t>
                      </m:r>
                      <m:r>
                        <a:rPr lang="en-US" sz="2800" b="1" i="1" smtClean="0">
                          <a:latin typeface="Cambria Math"/>
                        </a:rPr>
                        <m:t>𝒚</m:t>
                      </m:r>
                      <m:r>
                        <a:rPr lang="en-US" sz="2800" b="1" i="1" smtClean="0">
                          <a:latin typeface="Cambria Math"/>
                        </a:rPr>
                        <m:t>+</m:t>
                      </m:r>
                      <m:r>
                        <a:rPr lang="en-US" sz="2800" b="1" i="1" smtClean="0">
                          <a:latin typeface="Cambria Math"/>
                        </a:rPr>
                        <m:t>𝟑</m:t>
                      </m:r>
                      <m:r>
                        <a:rPr lang="en-US" sz="2800" b="1" i="1" smtClean="0">
                          <a:latin typeface="Cambria Math"/>
                        </a:rPr>
                        <m:t>𝒛</m:t>
                      </m:r>
                      <m:r>
                        <a:rPr lang="en-US" sz="2800" b="1" i="1" smtClean="0">
                          <a:latin typeface="Cambria Math"/>
                        </a:rPr>
                        <m:t>−</m:t>
                      </m:r>
                      <m:r>
                        <a:rPr lang="en-US" sz="2800" b="1" i="1" smtClean="0">
                          <a:latin typeface="Cambria Math"/>
                        </a:rPr>
                        <m:t>𝟒</m:t>
                      </m:r>
                      <m:r>
                        <a:rPr lang="en-US" sz="2800" b="1" i="1" smtClean="0">
                          <a:latin typeface="Cambria Math"/>
                        </a:rPr>
                        <m:t>𝒛</m:t>
                      </m:r>
                      <m:r>
                        <a:rPr lang="en-US" sz="2800" b="1" i="1" smtClean="0">
                          <a:latin typeface="Cambria Math"/>
                        </a:rPr>
                        <m:t>+</m:t>
                      </m:r>
                      <m:r>
                        <a:rPr lang="en-US" sz="2800" b="1" i="1" smtClean="0">
                          <a:latin typeface="Cambria Math"/>
                        </a:rPr>
                        <m:t>𝟏𝟎</m:t>
                      </m:r>
                      <m:r>
                        <a:rPr lang="en-US" sz="2800" b="1" i="1" smtClean="0">
                          <a:latin typeface="Cambria Math"/>
                        </a:rPr>
                        <m:t>𝒚</m:t>
                      </m:r>
                    </m:oMath>
                  </m:oMathPara>
                </a14:m>
                <a:endParaRPr lang="en-US" sz="2800" b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𝟒</m:t>
                      </m:r>
                      <m:r>
                        <a:rPr lang="en-US" sz="2800" b="1" i="1" smtClean="0">
                          <a:latin typeface="Cambria Math"/>
                        </a:rPr>
                        <m:t>) </m:t>
                      </m:r>
                      <m:r>
                        <a:rPr lang="en-US" sz="2800" b="1" i="1" smtClean="0">
                          <a:latin typeface="Cambria Math"/>
                        </a:rPr>
                        <m:t>𝟒𝟖</m:t>
                      </m:r>
                      <m:r>
                        <a:rPr lang="en-US" sz="2800" b="1" i="1" smtClean="0">
                          <a:latin typeface="Cambria Math"/>
                        </a:rPr>
                        <m:t>𝒂</m:t>
                      </m:r>
                      <m:r>
                        <a:rPr lang="en-US" sz="2800" b="1" i="1" smtClean="0">
                          <a:latin typeface="Cambria Math"/>
                        </a:rPr>
                        <m:t>−</m:t>
                      </m:r>
                      <m:r>
                        <a:rPr lang="en-US" sz="2800" b="1" i="1" smtClean="0">
                          <a:latin typeface="Cambria Math"/>
                        </a:rPr>
                        <m:t>𝟏𝟓</m:t>
                      </m:r>
                      <m:r>
                        <a:rPr lang="en-US" sz="2800" b="1" i="1" smtClean="0">
                          <a:latin typeface="Cambria Math"/>
                        </a:rPr>
                        <m:t>𝒃</m:t>
                      </m:r>
                      <m:r>
                        <a:rPr lang="en-US" sz="2800" b="1" i="1" smtClean="0">
                          <a:latin typeface="Cambria Math"/>
                        </a:rPr>
                        <m:t>−</m:t>
                      </m:r>
                      <m:r>
                        <a:rPr lang="en-US" sz="2800" b="1" i="1" smtClean="0">
                          <a:latin typeface="Cambria Math"/>
                        </a:rPr>
                        <m:t>𝟓𝟐</m:t>
                      </m:r>
                      <m:r>
                        <a:rPr lang="en-US" sz="2800" b="1" i="1" smtClean="0">
                          <a:latin typeface="Cambria Math"/>
                        </a:rPr>
                        <m:t>𝒂</m:t>
                      </m:r>
                      <m:r>
                        <a:rPr lang="en-US" sz="2800" b="1" i="1" smtClean="0">
                          <a:latin typeface="Cambria Math"/>
                        </a:rPr>
                        <m:t>−</m:t>
                      </m:r>
                      <m:r>
                        <a:rPr lang="en-US" sz="2800" b="1" i="1" smtClean="0">
                          <a:latin typeface="Cambria Math"/>
                        </a:rPr>
                        <m:t>𝟏𝟎</m:t>
                      </m:r>
                      <m:r>
                        <a:rPr lang="en-US" sz="2800" b="1" i="1" smtClean="0">
                          <a:latin typeface="Cambria Math"/>
                        </a:rPr>
                        <m:t>𝒃</m:t>
                      </m:r>
                    </m:oMath>
                  </m:oMathPara>
                </a14:m>
                <a:endParaRPr lang="en-US" sz="2800" b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𝟓</m:t>
                      </m:r>
                      <m:r>
                        <a:rPr lang="en-US" sz="2800" b="1" i="1" smtClean="0">
                          <a:latin typeface="Cambria Math"/>
                        </a:rPr>
                        <m:t>) </m:t>
                      </m:r>
                      <m:r>
                        <a:rPr lang="en-US" sz="2800" b="1" i="1" smtClean="0">
                          <a:latin typeface="Cambria Math"/>
                        </a:rPr>
                        <m:t>𝒃</m:t>
                      </m:r>
                      <m:r>
                        <a:rPr lang="en-US" sz="2800" b="1" i="1" smtClean="0"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𝟕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𝒃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𝟒</m:t>
                          </m:r>
                        </m:e>
                      </m:d>
                      <m:r>
                        <a:rPr lang="en-US" sz="2800" b="1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𝟔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𝟔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𝒃</m:t>
                          </m:r>
                        </m:e>
                      </m:d>
                    </m:oMath>
                  </m:oMathPara>
                </a14:m>
                <a:endParaRPr lang="en-US" sz="2800" b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𝟔</m:t>
                      </m:r>
                      <m:r>
                        <a:rPr lang="en-US" sz="2800" b="1" i="1" smtClean="0">
                          <a:latin typeface="Cambria Math"/>
                        </a:rPr>
                        <m:t>) </m:t>
                      </m:r>
                      <m:r>
                        <a:rPr lang="en-US" sz="2800" b="1" i="1" smtClean="0">
                          <a:latin typeface="Cambria Math"/>
                        </a:rPr>
                        <m:t>𝒎</m:t>
                      </m:r>
                      <m:r>
                        <a:rPr lang="en-US" sz="2800" b="1" i="1" smtClean="0"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𝟏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𝒎</m:t>
                          </m:r>
                        </m:e>
                      </m:d>
                      <m:r>
                        <a:rPr lang="en-US" sz="2800" b="1" i="1" smtClean="0"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𝟑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𝒎</m:t>
                          </m:r>
                        </m:e>
                      </m:d>
                    </m:oMath>
                  </m:oMathPara>
                </a14:m>
                <a:endParaRPr lang="en-US" sz="2800" b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𝟕</m:t>
                      </m:r>
                      <m:r>
                        <a:rPr lang="en-US" sz="2800" b="1" i="1" smtClean="0">
                          <a:latin typeface="Cambria Math"/>
                        </a:rPr>
                        <m:t>) </m:t>
                      </m:r>
                      <m:r>
                        <a:rPr lang="en-US" sz="2800" b="1" i="1" smtClean="0">
                          <a:latin typeface="Cambria Math"/>
                        </a:rPr>
                        <m:t>𝟐</m:t>
                      </m:r>
                      <m:d>
                        <m:dPr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𝒂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𝟒</m:t>
                          </m:r>
                        </m:e>
                      </m:d>
                      <m:r>
                        <a:rPr lang="en-US" sz="2800" b="1" i="1" smtClean="0">
                          <a:latin typeface="Cambria Math"/>
                        </a:rPr>
                        <m:t>−</m:t>
                      </m:r>
                      <m:r>
                        <a:rPr lang="en-US" sz="2800" b="1" i="1" smtClean="0">
                          <a:latin typeface="Cambria Math"/>
                        </a:rPr>
                        <m:t>𝟔</m:t>
                      </m:r>
                      <m:d>
                        <m:dPr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𝟑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𝒂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𝟏𝟐</m:t>
                          </m:r>
                        </m:e>
                      </m:d>
                    </m:oMath>
                  </m:oMathPara>
                </a14:m>
                <a:endParaRPr lang="en-US" sz="2800" b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𝟖</m:t>
                      </m:r>
                      <m:r>
                        <a:rPr lang="en-US" sz="2800" b="1" i="1" smtClean="0">
                          <a:latin typeface="Cambria Math"/>
                        </a:rPr>
                        <m:t>) −</m:t>
                      </m:r>
                      <m:r>
                        <a:rPr lang="en-US" sz="2800" b="1" i="1" smtClean="0">
                          <a:latin typeface="Cambria Math"/>
                        </a:rPr>
                        <m:t>𝟑</m:t>
                      </m:r>
                      <m:d>
                        <m:dPr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𝟔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𝟕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𝒏</m:t>
                          </m:r>
                        </m:e>
                      </m:d>
                      <m:r>
                        <a:rPr lang="en-US" sz="2800" b="1" i="1" smtClean="0">
                          <a:latin typeface="Cambria Math"/>
                        </a:rPr>
                        <m:t>−</m:t>
                      </m:r>
                      <m:r>
                        <a:rPr lang="en-US" sz="2800" b="1" i="1" smtClean="0">
                          <a:latin typeface="Cambria Math"/>
                        </a:rPr>
                        <m:t>𝟕</m:t>
                      </m:r>
                      <m:r>
                        <a:rPr lang="en-US" sz="2800" b="1" i="1" smtClean="0">
                          <a:latin typeface="Cambria Math"/>
                        </a:rPr>
                        <m:t>(</m:t>
                      </m:r>
                      <m:r>
                        <a:rPr lang="en-US" sz="2800" b="1" i="1" smtClean="0">
                          <a:latin typeface="Cambria Math"/>
                        </a:rPr>
                        <m:t>𝒏</m:t>
                      </m:r>
                      <m:r>
                        <a:rPr lang="en-US" sz="2800" b="1" i="1" smtClean="0">
                          <a:latin typeface="Cambria Math"/>
                        </a:rPr>
                        <m:t>+</m:t>
                      </m:r>
                      <m:r>
                        <a:rPr lang="en-US" sz="2800" b="1" i="1" smtClean="0">
                          <a:latin typeface="Cambria Math"/>
                        </a:rPr>
                        <m:t>𝟓</m:t>
                      </m:r>
                      <m:r>
                        <a:rPr lang="en-US" sz="2800" b="1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1412776"/>
                <a:ext cx="4709559" cy="353943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79972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назад 1">
            <a:hlinkClick r:id="rId2" action="ppaction://hlinksldjump" highlightClick="1"/>
          </p:cNvPr>
          <p:cNvSpPr/>
          <p:nvPr/>
        </p:nvSpPr>
        <p:spPr>
          <a:xfrm>
            <a:off x="539552" y="5877272"/>
            <a:ext cx="864096" cy="72008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-41016" y="0"/>
            <a:ext cx="925708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Найдите значение выражения</a:t>
            </a:r>
            <a:endParaRPr lang="ru-RU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Picture 12" descr="https://avatars.mds.yandex.net/get-pdb/1101614/8f1f5811-b12b-4018-bd72-2d49d9ca14c3/s1200?webp=fals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3501008"/>
            <a:ext cx="1831702" cy="2930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971600" y="1412776"/>
                <a:ext cx="6838732" cy="15764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800" b="1" i="1" smtClean="0">
                          <a:latin typeface="Cambria Math"/>
                        </a:rPr>
                        <m:t>−</m:t>
                      </m:r>
                      <m:r>
                        <a:rPr lang="ru-RU" sz="2800" b="1" i="1" smtClean="0">
                          <a:latin typeface="Cambria Math"/>
                        </a:rPr>
                        <m:t>𝟕</m:t>
                      </m:r>
                      <m:d>
                        <m:dPr>
                          <m:ctrlPr>
                            <a:rPr lang="ru-RU" sz="2800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ru-RU" sz="2800" b="1" i="1" smtClean="0">
                              <a:latin typeface="Cambria Math"/>
                            </a:rPr>
                            <m:t>𝟑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𝟏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𝒚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𝟐</m:t>
                          </m:r>
                        </m:e>
                      </m:d>
                      <m:r>
                        <a:rPr lang="en-US" sz="2800" b="1" i="1" smtClean="0"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𝟒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𝟏𝟑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𝒚</m:t>
                          </m:r>
                        </m:e>
                      </m:d>
                      <m:r>
                        <a:rPr lang="en-US" sz="2800" b="1" i="1" smtClean="0">
                          <a:latin typeface="Cambria Math"/>
                        </a:rPr>
                        <m:t>+</m:t>
                      </m:r>
                      <m:r>
                        <a:rPr lang="en-US" sz="2800" b="1" i="1" smtClean="0">
                          <a:latin typeface="Cambria Math"/>
                        </a:rPr>
                        <m:t>𝟒</m:t>
                      </m:r>
                      <m:d>
                        <m:dPr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𝟎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𝟕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𝒚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𝟒</m:t>
                          </m:r>
                        </m:e>
                      </m:d>
                    </m:oMath>
                  </m:oMathPara>
                </a14:m>
                <a:endParaRPr lang="en-US" sz="2800" b="1" dirty="0" smtClean="0"/>
              </a:p>
              <a:p>
                <a:pPr/>
                <a:endParaRPr lang="en-US" sz="2800" b="1" dirty="0" smtClean="0"/>
              </a:p>
              <a:p>
                <a:pPr algn="ctr"/>
                <a:r>
                  <a:rPr lang="ru-RU" sz="2800" b="1" dirty="0" smtClean="0"/>
                  <a:t>при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</a:rPr>
                      <m:t>𝒚</m:t>
                    </m:r>
                    <m:r>
                      <a:rPr lang="en-US" sz="2800" b="1" i="1" smtClean="0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sz="28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/>
                          </a:rPr>
                          <m:t>𝟏𝟎</m:t>
                        </m:r>
                      </m:num>
                      <m:den>
                        <m:r>
                          <a:rPr lang="en-US" sz="2800" b="1" i="1" smtClean="0">
                            <a:latin typeface="Cambria Math"/>
                          </a:rPr>
                          <m:t>𝟓𝟗</m:t>
                        </m:r>
                      </m:den>
                    </m:f>
                  </m:oMath>
                </a14:m>
                <a:endParaRPr lang="ru-RU" sz="2800" b="1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1412776"/>
                <a:ext cx="6838732" cy="1576457"/>
              </a:xfrm>
              <a:prstGeom prst="rect">
                <a:avLst/>
              </a:prstGeom>
              <a:blipFill rotWithShape="1">
                <a:blip r:embed="rId4"/>
                <a:stretch>
                  <a:fillRect b="-46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14772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назад 1">
            <a:hlinkClick r:id="rId2" action="ppaction://hlinksldjump" highlightClick="1"/>
          </p:cNvPr>
          <p:cNvSpPr/>
          <p:nvPr/>
        </p:nvSpPr>
        <p:spPr>
          <a:xfrm>
            <a:off x="539552" y="5877272"/>
            <a:ext cx="864096" cy="72008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Picture 7" descr="https://purepng.com/public/uploads/large/purepng.com-green-tenttentsheltersheets-of-fabriccampcampingpavilionencampmenttamponcamposit-1701528488351hmfx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3462" y="4581129"/>
            <a:ext cx="3095824" cy="1664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566989" y="0"/>
            <a:ext cx="60410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Вычислите устно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971600" y="1412776"/>
                <a:ext cx="3020827" cy="40766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800" b="1" i="1" smtClean="0">
                          <a:latin typeface="Cambria Math"/>
                        </a:rPr>
                        <m:t>𝟏</m:t>
                      </m:r>
                      <m:r>
                        <a:rPr lang="ru-RU" sz="2800" b="1" i="1" smtClean="0">
                          <a:latin typeface="Cambria Math"/>
                        </a:rPr>
                        <m:t>) −</m:t>
                      </m:r>
                      <m:r>
                        <a:rPr lang="ru-RU" sz="2800" b="1" i="1" smtClean="0">
                          <a:latin typeface="Cambria Math"/>
                        </a:rPr>
                        <m:t>𝟑</m:t>
                      </m:r>
                      <m:r>
                        <a:rPr lang="ru-RU" sz="2800" b="1" i="1" smtClean="0">
                          <a:latin typeface="Cambria Math"/>
                        </a:rPr>
                        <m:t>,</m:t>
                      </m:r>
                      <m:r>
                        <a:rPr lang="ru-RU" sz="2800" b="1" i="1" smtClean="0">
                          <a:latin typeface="Cambria Math"/>
                        </a:rPr>
                        <m:t>𝟐</m:t>
                      </m:r>
                      <m:r>
                        <a:rPr lang="ru-RU" sz="2800" b="1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ru-RU" sz="2800" b="1" i="1" smtClean="0">
                          <a:latin typeface="Cambria Math"/>
                          <a:ea typeface="Cambria Math"/>
                        </a:rPr>
                        <m:t>𝟓</m:t>
                      </m:r>
                    </m:oMath>
                  </m:oMathPara>
                </a14:m>
                <a:endParaRPr lang="ru-RU" sz="2800" b="1" i="1" dirty="0" smtClean="0">
                  <a:latin typeface="Cambria Math"/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𝟐</m:t>
                      </m:r>
                      <m:r>
                        <a:rPr lang="en-US" sz="2800" b="1" i="1" smtClean="0">
                          <a:latin typeface="Cambria Math"/>
                        </a:rPr>
                        <m:t>)</m:t>
                      </m:r>
                      <m:f>
                        <m:fPr>
                          <m:ctrlPr>
                            <a:rPr lang="ru-RU" sz="28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800" b="1" i="1" smtClean="0">
                              <a:latin typeface="Cambria Math"/>
                            </a:rPr>
                            <m:t>𝟑</m:t>
                          </m:r>
                        </m:num>
                        <m:den>
                          <m:r>
                            <a:rPr lang="ru-RU" sz="2800" b="1" i="1" smtClean="0">
                              <a:latin typeface="Cambria Math"/>
                            </a:rPr>
                            <m:t>𝟒</m:t>
                          </m:r>
                        </m:den>
                      </m:f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ru-RU" sz="2800" b="1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ru-RU" sz="2800" b="1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ru-RU" sz="28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ru-RU" sz="2800" b="1" i="1" smtClean="0">
                                  <a:latin typeface="Cambria Math"/>
                                  <a:ea typeface="Cambria Math"/>
                                </a:rPr>
                                <m:t>𝟏𝟔</m:t>
                              </m:r>
                            </m:num>
                            <m:den>
                              <m:r>
                                <a:rPr lang="ru-RU" sz="2800" b="1" i="1" smtClean="0">
                                  <a:latin typeface="Cambria Math"/>
                                  <a:ea typeface="Cambria Math"/>
                                </a:rPr>
                                <m:t>𝟐𝟕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800" b="1" dirty="0" smtClean="0"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𝟑</m:t>
                      </m:r>
                      <m:r>
                        <a:rPr lang="en-US" sz="2800" b="1" i="1" smtClean="0">
                          <a:latin typeface="Cambria Math"/>
                        </a:rPr>
                        <m:t>) −</m:t>
                      </m:r>
                      <m:r>
                        <a:rPr lang="ru-RU" sz="2800" b="1" i="1" smtClean="0">
                          <a:latin typeface="Cambria Math"/>
                        </a:rPr>
                        <m:t>𝟐</m:t>
                      </m:r>
                      <m:r>
                        <a:rPr lang="ru-RU" sz="2800" b="1" i="1" smtClean="0">
                          <a:latin typeface="Cambria Math"/>
                        </a:rPr>
                        <m:t>,</m:t>
                      </m:r>
                      <m:r>
                        <a:rPr lang="ru-RU" sz="2800" b="1" i="1" smtClean="0">
                          <a:latin typeface="Cambria Math"/>
                        </a:rPr>
                        <m:t>𝟔</m:t>
                      </m:r>
                      <m:r>
                        <a:rPr lang="ru-RU" sz="2800" b="1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ru-RU" sz="2800" b="1" i="1" smtClean="0">
                          <a:latin typeface="Cambria Math"/>
                          <a:ea typeface="Cambria Math"/>
                        </a:rPr>
                        <m:t>𝟎</m:t>
                      </m:r>
                      <m:r>
                        <a:rPr lang="ru-RU" sz="2800" b="1" i="1" smtClean="0"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ru-RU" sz="2800" b="1" i="1" smtClean="0">
                          <a:latin typeface="Cambria Math"/>
                          <a:ea typeface="Cambria Math"/>
                        </a:rPr>
                        <m:t>𝟎𝟐</m:t>
                      </m:r>
                    </m:oMath>
                  </m:oMathPara>
                </a14:m>
                <a:endParaRPr lang="ru-RU" sz="2800" b="1" i="1" dirty="0" smtClean="0">
                  <a:latin typeface="Cambria Math"/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𝟒</m:t>
                      </m:r>
                      <m:r>
                        <a:rPr lang="en-US" sz="2800" b="1" i="1" smtClean="0">
                          <a:latin typeface="Cambria Math"/>
                        </a:rPr>
                        <m:t>) −</m:t>
                      </m:r>
                      <m:r>
                        <a:rPr lang="ru-RU" sz="2800" b="1" i="1" smtClean="0">
                          <a:latin typeface="Cambria Math"/>
                        </a:rPr>
                        <m:t>𝟏𝟐</m:t>
                      </m:r>
                      <m:r>
                        <a:rPr lang="ru-RU" sz="2800" b="1" i="1" smtClean="0"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ru-RU" sz="2800" b="1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ru-RU" sz="2800" b="1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ru-RU" sz="2800" b="1" i="1" smtClean="0">
                              <a:latin typeface="Cambria Math"/>
                              <a:ea typeface="Cambria Math"/>
                            </a:rPr>
                            <m:t>𝟎</m:t>
                          </m:r>
                          <m:r>
                            <a:rPr lang="ru-RU" sz="28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ru-RU" sz="2800" b="1" i="1" smtClean="0">
                              <a:latin typeface="Cambria Math"/>
                              <a:ea typeface="Cambria Math"/>
                            </a:rPr>
                            <m:t>𝟔</m:t>
                          </m:r>
                        </m:e>
                      </m:d>
                      <m:r>
                        <a:rPr lang="ru-RU" sz="2800" b="1" i="1" smtClean="0">
                          <a:latin typeface="Cambria Math"/>
                          <a:ea typeface="Cambria Math"/>
                        </a:rPr>
                        <m:t> </m:t>
                      </m:r>
                    </m:oMath>
                  </m:oMathPara>
                </a14:m>
                <a:endParaRPr lang="en-US" sz="2800" b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𝟓</m:t>
                      </m:r>
                      <m:r>
                        <a:rPr lang="en-US" sz="2800" b="1" i="1" smtClean="0">
                          <a:latin typeface="Cambria Math"/>
                        </a:rPr>
                        <m:t>) −</m:t>
                      </m:r>
                      <m:r>
                        <a:rPr lang="ru-RU" sz="2800" b="1" i="1" smtClean="0">
                          <a:latin typeface="Cambria Math"/>
                        </a:rPr>
                        <m:t>𝟏𝟕</m:t>
                      </m:r>
                      <m:r>
                        <a:rPr lang="ru-RU" sz="2800" b="1" i="1" smtClean="0">
                          <a:latin typeface="Cambria Math"/>
                        </a:rPr>
                        <m:t> :</m:t>
                      </m:r>
                      <m:d>
                        <m:dPr>
                          <m:ctrlPr>
                            <a:rPr lang="ru-RU" sz="2800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ru-RU" sz="2800" b="1" i="1" smtClean="0">
                              <a:latin typeface="Cambria Math"/>
                            </a:rPr>
                            <m:t>−</m:t>
                          </m:r>
                          <m:r>
                            <a:rPr lang="ru-RU" sz="2800" b="1" i="1" smtClean="0">
                              <a:latin typeface="Cambria Math"/>
                            </a:rPr>
                            <m:t>𝟑𝟒</m:t>
                          </m:r>
                        </m:e>
                      </m:d>
                    </m:oMath>
                  </m:oMathPara>
                </a14:m>
                <a:endParaRPr lang="en-US" sz="2800" b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𝟔</m:t>
                      </m:r>
                      <m:r>
                        <a:rPr lang="en-US" sz="2800" b="1" i="1" smtClean="0">
                          <a:latin typeface="Cambria Math"/>
                        </a:rPr>
                        <m:t>) −</m:t>
                      </m:r>
                      <m:r>
                        <a:rPr lang="ru-RU" sz="2800" b="1" i="1" smtClean="0">
                          <a:latin typeface="Cambria Math"/>
                        </a:rPr>
                        <m:t>𝟏𝟐</m:t>
                      </m:r>
                      <m:r>
                        <a:rPr lang="ru-RU" sz="2800" b="1" i="1" smtClean="0">
                          <a:latin typeface="Cambria Math"/>
                        </a:rPr>
                        <m:t>,</m:t>
                      </m:r>
                      <m:r>
                        <a:rPr lang="ru-RU" sz="2800" b="1" i="1" smtClean="0">
                          <a:latin typeface="Cambria Math"/>
                        </a:rPr>
                        <m:t>𝟑𝟔</m:t>
                      </m:r>
                      <m:r>
                        <a:rPr lang="ru-RU" sz="2800" b="1" i="1" smtClean="0">
                          <a:latin typeface="Cambria Math"/>
                        </a:rPr>
                        <m:t> :</m:t>
                      </m:r>
                      <m:r>
                        <a:rPr lang="ru-RU" sz="2800" b="1" i="1" smtClean="0">
                          <a:latin typeface="Cambria Math"/>
                        </a:rPr>
                        <m:t>𝟏𝟐</m:t>
                      </m:r>
                    </m:oMath>
                  </m:oMathPara>
                </a14:m>
                <a:endParaRPr lang="en-US" sz="2800" b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𝟕</m:t>
                      </m:r>
                      <m:r>
                        <a:rPr lang="en-US" sz="2800" b="1" i="1" smtClean="0">
                          <a:latin typeface="Cambria Math"/>
                        </a:rPr>
                        <m:t>) </m:t>
                      </m:r>
                      <m:r>
                        <a:rPr lang="ru-RU" sz="2800" b="1" i="1" smtClean="0">
                          <a:latin typeface="Cambria Math"/>
                        </a:rPr>
                        <m:t>𝟎</m:t>
                      </m:r>
                      <m:r>
                        <a:rPr lang="ru-RU" sz="2800" b="1" i="1" smtClean="0">
                          <a:latin typeface="Cambria Math"/>
                        </a:rPr>
                        <m:t>,</m:t>
                      </m:r>
                      <m:r>
                        <a:rPr lang="ru-RU" sz="2800" b="1" i="1" smtClean="0">
                          <a:latin typeface="Cambria Math"/>
                        </a:rPr>
                        <m:t>𝟕𝟐</m:t>
                      </m:r>
                      <m:r>
                        <a:rPr lang="ru-RU" sz="2800" b="1" i="1" smtClean="0">
                          <a:latin typeface="Cambria Math"/>
                        </a:rPr>
                        <m:t> :(−</m:t>
                      </m:r>
                      <m:r>
                        <a:rPr lang="ru-RU" sz="2800" b="1" i="1" smtClean="0">
                          <a:latin typeface="Cambria Math"/>
                        </a:rPr>
                        <m:t>𝟎</m:t>
                      </m:r>
                      <m:r>
                        <a:rPr lang="ru-RU" sz="2800" b="1" i="1" smtClean="0">
                          <a:latin typeface="Cambria Math"/>
                        </a:rPr>
                        <m:t>,</m:t>
                      </m:r>
                      <m:r>
                        <a:rPr lang="ru-RU" sz="2800" b="1" i="1" smtClean="0">
                          <a:latin typeface="Cambria Math"/>
                        </a:rPr>
                        <m:t>𝟗</m:t>
                      </m:r>
                      <m:r>
                        <a:rPr lang="ru-RU" sz="2800" b="1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800" b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𝟖</m:t>
                      </m:r>
                      <m:r>
                        <a:rPr lang="en-US" sz="2800" b="1" i="1" smtClean="0">
                          <a:latin typeface="Cambria Math"/>
                        </a:rPr>
                        <m:t>) −</m:t>
                      </m:r>
                      <m:r>
                        <a:rPr lang="ru-RU" sz="2800" b="1" i="1" smtClean="0">
                          <a:latin typeface="Cambria Math"/>
                        </a:rPr>
                        <m:t>𝟒𝟓</m:t>
                      </m:r>
                      <m:r>
                        <a:rPr lang="ru-RU" sz="2800" b="1" i="1" smtClean="0">
                          <a:latin typeface="Cambria Math"/>
                        </a:rPr>
                        <m:t> :</m:t>
                      </m:r>
                      <m:d>
                        <m:dPr>
                          <m:ctrlPr>
                            <a:rPr lang="ru-RU" sz="2800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ru-RU" sz="2800" b="1" i="1" smtClean="0">
                              <a:latin typeface="Cambria Math"/>
                            </a:rPr>
                            <m:t>−</m:t>
                          </m:r>
                          <m:r>
                            <a:rPr lang="ru-RU" sz="2800" b="1" i="1" smtClean="0">
                              <a:latin typeface="Cambria Math"/>
                            </a:rPr>
                            <m:t>𝟎</m:t>
                          </m:r>
                          <m:r>
                            <a:rPr lang="ru-RU" sz="2800" b="1" i="1" smtClean="0">
                              <a:latin typeface="Cambria Math"/>
                            </a:rPr>
                            <m:t>,</m:t>
                          </m:r>
                          <m:r>
                            <a:rPr lang="ru-RU" sz="2800" b="1" i="1" smtClean="0">
                              <a:latin typeface="Cambria Math"/>
                            </a:rPr>
                            <m:t>𝟓</m:t>
                          </m:r>
                        </m:e>
                      </m:d>
                    </m:oMath>
                  </m:oMathPara>
                </a14:m>
                <a:endParaRPr lang="ru-RU" sz="2800" b="1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1412776"/>
                <a:ext cx="3020827" cy="407669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37033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назад 1">
            <a:hlinkClick r:id="rId2" action="ppaction://hlinksldjump" highlightClick="1"/>
          </p:cNvPr>
          <p:cNvSpPr/>
          <p:nvPr/>
        </p:nvSpPr>
        <p:spPr>
          <a:xfrm>
            <a:off x="539552" y="5877272"/>
            <a:ext cx="864096" cy="72008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Picture 10" descr="http://900igr.net/up/datai/98072/0009-012-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8912" y="4413909"/>
            <a:ext cx="1605184" cy="1875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-41016" y="0"/>
            <a:ext cx="925708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Найдите значение выражения</a:t>
            </a:r>
            <a:endParaRPr lang="ru-RU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267744" y="1412775"/>
                <a:ext cx="3736792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800" b="1" i="1" smtClean="0">
                          <a:latin typeface="Cambria Math"/>
                        </a:rPr>
                        <m:t>𝟓</m:t>
                      </m:r>
                      <m:r>
                        <a:rPr lang="ru-RU" sz="2800" b="1" i="1" smtClean="0">
                          <a:latin typeface="Cambria Math"/>
                        </a:rPr>
                        <m:t>,</m:t>
                      </m:r>
                      <m:r>
                        <a:rPr lang="ru-RU" sz="2800" b="1" i="1" smtClean="0">
                          <a:latin typeface="Cambria Math"/>
                        </a:rPr>
                        <m:t>𝟗</m:t>
                      </m:r>
                      <m:r>
                        <a:rPr lang="en-US" sz="2800" b="1" i="1" smtClean="0">
                          <a:latin typeface="Cambria Math"/>
                        </a:rPr>
                        <m:t>𝒙</m:t>
                      </m:r>
                      <m:r>
                        <a:rPr lang="en-US" sz="2800" b="1" i="1" smtClean="0"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𝟐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𝟖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𝒚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𝟐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𝟒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𝒙</m:t>
                          </m:r>
                        </m:e>
                      </m:d>
                    </m:oMath>
                  </m:oMathPara>
                </a14:m>
                <a:endParaRPr lang="en-US" sz="2800" b="1" dirty="0" smtClean="0"/>
              </a:p>
              <a:p>
                <a:pPr algn="ctr"/>
                <a:r>
                  <a:rPr lang="ru-RU" sz="2800" b="1" dirty="0" smtClean="0"/>
                  <a:t>при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</a:rPr>
                      <m:t>𝟒</m:t>
                    </m:r>
                    <m:r>
                      <a:rPr lang="en-US" sz="2800" b="1" i="1" smtClean="0">
                        <a:latin typeface="Cambria Math"/>
                      </a:rPr>
                      <m:t>𝒚</m:t>
                    </m:r>
                    <m:r>
                      <a:rPr lang="en-US" sz="2800" b="1" i="1" smtClean="0">
                        <a:latin typeface="Cambria Math"/>
                      </a:rPr>
                      <m:t>−</m:t>
                    </m:r>
                    <m:r>
                      <a:rPr lang="en-US" sz="2800" b="1" i="1" smtClean="0">
                        <a:latin typeface="Cambria Math"/>
                      </a:rPr>
                      <m:t>𝟓</m:t>
                    </m:r>
                    <m:r>
                      <a:rPr lang="en-US" sz="2800" b="1" i="1" smtClean="0">
                        <a:latin typeface="Cambria Math"/>
                      </a:rPr>
                      <m:t>𝒙</m:t>
                    </m:r>
                    <m:r>
                      <a:rPr lang="en-US" sz="2800" b="1" i="1" smtClean="0">
                        <a:latin typeface="Cambria Math"/>
                      </a:rPr>
                      <m:t>=−</m:t>
                    </m:r>
                    <m:r>
                      <a:rPr lang="en-US" sz="2800" b="1" i="1" smtClean="0">
                        <a:latin typeface="Cambria Math"/>
                      </a:rPr>
                      <m:t>𝟑</m:t>
                    </m:r>
                  </m:oMath>
                </a14:m>
                <a:endParaRPr lang="ru-RU" sz="2800" b="1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1412775"/>
                <a:ext cx="3736792" cy="954107"/>
              </a:xfrm>
              <a:prstGeom prst="rect">
                <a:avLst/>
              </a:prstGeom>
              <a:blipFill rotWithShape="1">
                <a:blip r:embed="rId4"/>
                <a:stretch>
                  <a:fillRect b="-179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24213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назад 1">
            <a:hlinkClick r:id="rId2" action="ppaction://hlinksldjump" highlightClick="1"/>
          </p:cNvPr>
          <p:cNvSpPr/>
          <p:nvPr/>
        </p:nvSpPr>
        <p:spPr>
          <a:xfrm>
            <a:off x="539552" y="5877272"/>
            <a:ext cx="864096" cy="72008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Picture 5" descr="https://i.pinimg.com/736x/01/3a/3c/013a3c5bc7e05974679a839e6026138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3696868"/>
            <a:ext cx="1725937" cy="2508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633307" y="0"/>
            <a:ext cx="39084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Вычислите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00066" y="1706277"/>
                <a:ext cx="8861337" cy="7176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3600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600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3600" b="1" i="1" smtClean="0">
                              <a:latin typeface="Cambria Math"/>
                            </a:rPr>
                            <m:t>𝟏𝟓𝟑</m:t>
                          </m:r>
                          <m:r>
                            <a:rPr lang="en-US" sz="3600" b="1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3600" b="1" i="1" smtClean="0">
                              <a:latin typeface="Cambria Math"/>
                            </a:rPr>
                            <m:t>𝟔𝟑</m:t>
                          </m:r>
                          <m:r>
                            <a:rPr lang="en-US" sz="3600" b="1" i="1" smtClean="0">
                              <a:latin typeface="Cambria Math"/>
                            </a:rPr>
                            <m:t>−</m:t>
                          </m:r>
                          <m:d>
                            <m:dPr>
                              <m:ctrlPr>
                                <a:rPr lang="en-US" sz="3600" b="1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3600" b="1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3600" b="1" i="1" smtClean="0">
                                  <a:latin typeface="Cambria Math"/>
                                </a:rPr>
                                <m:t>𝟒𝟗</m:t>
                              </m:r>
                              <m:r>
                                <a:rPr lang="en-US" sz="3600" b="1" i="1" smtClean="0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sz="3600" b="1" i="1" smtClean="0">
                                  <a:latin typeface="Cambria Math"/>
                                </a:rPr>
                                <m:t>𝟗𝟓</m:t>
                              </m:r>
                            </m:e>
                          </m:d>
                        </m:e>
                      </m:d>
                      <m:r>
                        <a:rPr lang="en-US" sz="3600" b="1" i="1" smtClean="0">
                          <a:latin typeface="Cambria Math"/>
                        </a:rPr>
                        <m:t> </m:t>
                      </m:r>
                      <m:r>
                        <a:rPr lang="ru-RU" sz="3600" b="1" i="1" smtClean="0">
                          <a:latin typeface="Cambria Math"/>
                        </a:rPr>
                        <m:t>:</m:t>
                      </m:r>
                      <m:r>
                        <a:rPr lang="ru-RU" sz="3600" b="1" i="1" smtClean="0">
                          <a:latin typeface="Cambria Math"/>
                        </a:rPr>
                        <m:t>𝟏𝟎</m:t>
                      </m:r>
                      <m:r>
                        <a:rPr lang="en-US" sz="3600" b="1" i="1" smtClean="0">
                          <a:latin typeface="Cambria Math"/>
                        </a:rPr>
                        <m:t>,</m:t>
                      </m:r>
                      <m:r>
                        <a:rPr lang="en-US" sz="3600" b="1" i="1" smtClean="0">
                          <a:latin typeface="Cambria Math"/>
                        </a:rPr>
                        <m:t>𝟖</m:t>
                      </m:r>
                      <m:r>
                        <a:rPr lang="en-US" sz="3600" b="1" i="1" smtClean="0">
                          <a:latin typeface="Cambria Math"/>
                        </a:rPr>
                        <m:t>−</m:t>
                      </m:r>
                      <m:r>
                        <a:rPr lang="en-US" sz="3600" b="1" i="1" smtClean="0">
                          <a:latin typeface="Cambria Math"/>
                        </a:rPr>
                        <m:t>𝟑</m:t>
                      </m:r>
                      <m:r>
                        <a:rPr lang="en-US" sz="3600" b="1" i="1" smtClean="0">
                          <a:latin typeface="Cambria Math"/>
                        </a:rPr>
                        <m:t>,</m:t>
                      </m:r>
                      <m:r>
                        <a:rPr lang="en-US" sz="3600" b="1" i="1" smtClean="0">
                          <a:latin typeface="Cambria Math"/>
                        </a:rPr>
                        <m:t>𝟗</m:t>
                      </m:r>
                      <m:r>
                        <a:rPr lang="en-US" sz="3600" b="1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3600" b="1" i="1" smtClean="0">
                          <a:latin typeface="Cambria Math"/>
                          <a:ea typeface="Cambria Math"/>
                        </a:rPr>
                        <m:t>𝟎</m:t>
                      </m:r>
                      <m:r>
                        <a:rPr lang="en-US" sz="3600" b="1" i="1" smtClean="0"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en-US" sz="3600" b="1" i="1" smtClean="0">
                          <a:latin typeface="Cambria Math"/>
                          <a:ea typeface="Cambria Math"/>
                        </a:rPr>
                        <m:t>𝟕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066" y="1706277"/>
                <a:ext cx="8861337" cy="71769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8782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https://avatars.mds.yandex.net/get-pdb/1101614/8f1f5811-b12b-4018-bd72-2d49d9ca14c3/s1200?webp=fals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022" y="2928082"/>
            <a:ext cx="1327646" cy="2124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900igr.net/up/datai/98072/0009-012-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795" y="1038872"/>
            <a:ext cx="1605184" cy="1875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s://purepng.com/public/uploads/large/purepng.com-green-tenttentsheltersheets-of-fabriccampcampingpavilionencampmenttamponcamposit-1701528488351hmfx4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028" y="763993"/>
            <a:ext cx="2297086" cy="1235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https://i.pinimg.com/736x/01/3a/3c/013a3c5bc7e05974679a839e60261386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176" y="3864860"/>
            <a:ext cx="1293889" cy="1880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4597" y="620687"/>
            <a:ext cx="1021099" cy="1378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Овал 1">
            <a:hlinkClick r:id="rId7" action="ppaction://hlinksldjump"/>
          </p:cNvPr>
          <p:cNvSpPr/>
          <p:nvPr/>
        </p:nvSpPr>
        <p:spPr>
          <a:xfrm>
            <a:off x="395536" y="1124751"/>
            <a:ext cx="2448272" cy="136815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Г. БУКВЕННЫЙ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вал 2">
            <a:hlinkClick r:id="rId8" action="ppaction://hlinksldjump"/>
          </p:cNvPr>
          <p:cNvSpPr/>
          <p:nvPr/>
        </p:nvSpPr>
        <p:spPr>
          <a:xfrm>
            <a:off x="1403648" y="3363262"/>
            <a:ext cx="2016224" cy="136815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С. ПРОСТОЕ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Овал 3">
            <a:hlinkClick r:id="rId9" action="ppaction://hlinksldjump"/>
          </p:cNvPr>
          <p:cNvSpPr/>
          <p:nvPr/>
        </p:nvSpPr>
        <p:spPr>
          <a:xfrm>
            <a:off x="3995936" y="1592796"/>
            <a:ext cx="1656184" cy="136815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ПРИВАЛ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Овал 4">
            <a:hlinkClick r:id="rId10" action="ppaction://hlinksldjump"/>
          </p:cNvPr>
          <p:cNvSpPr/>
          <p:nvPr/>
        </p:nvSpPr>
        <p:spPr>
          <a:xfrm>
            <a:off x="6310195" y="2492903"/>
            <a:ext cx="2160240" cy="136815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С. СЛОЖНОЕ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Овал 5">
            <a:hlinkClick r:id="rId11" action="ppaction://hlinksldjump"/>
          </p:cNvPr>
          <p:cNvSpPr/>
          <p:nvPr/>
        </p:nvSpPr>
        <p:spPr>
          <a:xfrm>
            <a:off x="6660232" y="4725144"/>
            <a:ext cx="2232248" cy="136815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Г. ЧИСЛОВОЙ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59237" y="-12595"/>
            <a:ext cx="65894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Маршрутная карта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1259632" y="2492903"/>
            <a:ext cx="648072" cy="870359"/>
          </a:xfrm>
          <a:prstGeom prst="straightConnector1">
            <a:avLst/>
          </a:prstGeom>
          <a:ln w="762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3203848" y="2780928"/>
            <a:ext cx="843696" cy="720080"/>
          </a:xfrm>
          <a:prstGeom prst="straightConnector1">
            <a:avLst/>
          </a:prstGeom>
          <a:ln w="762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652120" y="2276872"/>
            <a:ext cx="1152128" cy="216031"/>
          </a:xfrm>
          <a:prstGeom prst="straightConnector1">
            <a:avLst/>
          </a:prstGeom>
          <a:ln w="762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7390315" y="3861055"/>
            <a:ext cx="648072" cy="870359"/>
          </a:xfrm>
          <a:prstGeom prst="straightConnector1">
            <a:avLst/>
          </a:prstGeom>
          <a:ln w="762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AutoShape 2" descr="https://abvgdee.ru/images/kartinki/alfavit1/u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Овал 7">
            <a:hlinkClick r:id="rId12" action="ppaction://hlinksldjump"/>
          </p:cNvPr>
          <p:cNvSpPr/>
          <p:nvPr/>
        </p:nvSpPr>
        <p:spPr>
          <a:xfrm>
            <a:off x="1403648" y="5409220"/>
            <a:ext cx="3816424" cy="118813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МОЛОДЦЫ</a:t>
            </a:r>
            <a:endParaRPr lang="ru-RU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724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28849" y="116632"/>
            <a:ext cx="917284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 сложить два числа с разными знаками?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050" name="Picture 2" descr="https://png.pngtree.com/element_origin_min_pic/17/03/19/fefa3a901e8a8a5d4732e5363339e50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276872"/>
            <a:ext cx="3456384" cy="3759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Управляющая кнопка: назад 3">
            <a:hlinkClick r:id="" action="ppaction://hlinkshowjump?jump=firstslide" highlightClick="1"/>
          </p:cNvPr>
          <p:cNvSpPr/>
          <p:nvPr/>
        </p:nvSpPr>
        <p:spPr>
          <a:xfrm>
            <a:off x="539552" y="5877272"/>
            <a:ext cx="864096" cy="72008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345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054" y="0"/>
            <a:ext cx="881696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Оцените свою готовность к контрольной работе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412775"/>
            <a:ext cx="4975529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/>
            <a:r>
              <a:rPr lang="ru-RU" sz="4000" b="1" dirty="0" smtClean="0"/>
              <a:t>1 – не готов(а)</a:t>
            </a:r>
          </a:p>
          <a:p>
            <a:pPr/>
            <a:r>
              <a:rPr lang="ru-RU" sz="4000" b="1" dirty="0" smtClean="0"/>
              <a:t>2 – скорее не готов(а)</a:t>
            </a:r>
          </a:p>
          <a:p>
            <a:pPr/>
            <a:r>
              <a:rPr lang="ru-RU" sz="4000" b="1" dirty="0" smtClean="0"/>
              <a:t>3 – скорее готов(а)</a:t>
            </a:r>
          </a:p>
          <a:p>
            <a:pPr/>
            <a:r>
              <a:rPr lang="ru-RU" sz="4000" b="1" dirty="0" smtClean="0"/>
              <a:t>4 – готов(а)</a:t>
            </a:r>
          </a:p>
          <a:p>
            <a:pPr/>
            <a:r>
              <a:rPr lang="ru-RU" sz="4000" b="1" dirty="0" smtClean="0"/>
              <a:t>5 – точно получу «5»</a:t>
            </a:r>
            <a:endParaRPr lang="ru-RU" sz="4000" b="1" dirty="0"/>
          </a:p>
        </p:txBody>
      </p:sp>
      <p:pic>
        <p:nvPicPr>
          <p:cNvPr id="4" name="Picture 12" descr="https://avatars.mds.yandex.net/get-pdb/1101614/8f1f5811-b12b-4018-bd72-2d49d9ca14c3/s1200?webp=fals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8488" y="3356992"/>
            <a:ext cx="1327646" cy="2124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157192"/>
            <a:ext cx="1021099" cy="1378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 descr="https://purepng.com/public/uploads/large/purepng.com-green-tenttentsheltersheets-of-fabriccampcampingpavilionencampmenttamponcamposit-1701528488351hmfx4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343" y="550034"/>
            <a:ext cx="2297086" cy="1235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0" descr="http://900igr.net/up/datai/98072/0009-012-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795" y="1038872"/>
            <a:ext cx="1605184" cy="1875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https://i.pinimg.com/736x/01/3a/3c/013a3c5bc7e05974679a839e60261386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3442" y="4216865"/>
            <a:ext cx="1293889" cy="1880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537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28849" y="116632"/>
            <a:ext cx="917284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 сложить два числа с одинаковыми знаками?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050" name="Picture 2" descr="https://png.pngtree.com/element_origin_min_pic/17/03/19/fefa3a901e8a8a5d4732e5363339e50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276872"/>
            <a:ext cx="3456384" cy="3759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Управляющая кнопка: назад 3">
            <a:hlinkClick r:id="" action="ppaction://hlinkshowjump?jump=firstslide" highlightClick="1"/>
          </p:cNvPr>
          <p:cNvSpPr/>
          <p:nvPr/>
        </p:nvSpPr>
        <p:spPr>
          <a:xfrm>
            <a:off x="539552" y="5877272"/>
            <a:ext cx="864096" cy="72008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209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28849" y="116632"/>
            <a:ext cx="917284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 умножить два числа с разными знаками?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050" name="Picture 2" descr="https://png.pngtree.com/element_origin_min_pic/17/03/19/fefa3a901e8a8a5d4732e5363339e50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276872"/>
            <a:ext cx="3456384" cy="3759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Управляющая кнопка: назад 3">
            <a:hlinkClick r:id="" action="ppaction://hlinkshowjump?jump=firstslide" highlightClick="1"/>
          </p:cNvPr>
          <p:cNvSpPr/>
          <p:nvPr/>
        </p:nvSpPr>
        <p:spPr>
          <a:xfrm>
            <a:off x="539552" y="5877272"/>
            <a:ext cx="864096" cy="72008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8532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28849" y="116632"/>
            <a:ext cx="917284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 умножить два числа с одинаковыми знаками?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050" name="Picture 2" descr="https://png.pngtree.com/element_origin_min_pic/17/03/19/fefa3a901e8a8a5d4732e5363339e50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276872"/>
            <a:ext cx="3456384" cy="3759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Управляющая кнопка: назад 3">
            <a:hlinkClick r:id="" action="ppaction://hlinkshowjump?jump=firstslide" highlightClick="1"/>
          </p:cNvPr>
          <p:cNvSpPr/>
          <p:nvPr/>
        </p:nvSpPr>
        <p:spPr>
          <a:xfrm>
            <a:off x="539552" y="5877272"/>
            <a:ext cx="864096" cy="72008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211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28849" y="116632"/>
            <a:ext cx="917284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 разделить два числа с разными знаками?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050" name="Picture 2" descr="https://png.pngtree.com/element_origin_min_pic/17/03/19/fefa3a901e8a8a5d4732e5363339e50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276872"/>
            <a:ext cx="3456384" cy="3759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Управляющая кнопка: назад 3">
            <a:hlinkClick r:id="" action="ppaction://hlinkshowjump?jump=firstslide" highlightClick="1"/>
          </p:cNvPr>
          <p:cNvSpPr/>
          <p:nvPr/>
        </p:nvSpPr>
        <p:spPr>
          <a:xfrm>
            <a:off x="539552" y="5877272"/>
            <a:ext cx="864096" cy="72008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1338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png.pngtree.com/element_origin_min_pic/17/03/19/fefa3a901e8a8a5d4732e5363339e50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276872"/>
            <a:ext cx="3456384" cy="3759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Управляющая кнопка: назад 3">
            <a:hlinkClick r:id="" action="ppaction://hlinkshowjump?jump=firstslide" highlightClick="1"/>
          </p:cNvPr>
          <p:cNvSpPr/>
          <p:nvPr/>
        </p:nvSpPr>
        <p:spPr>
          <a:xfrm>
            <a:off x="539552" y="5877272"/>
            <a:ext cx="864096" cy="72008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-28849" y="116632"/>
            <a:ext cx="917284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 разделить два числа с одинаковыми знаками?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88020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28849" y="116632"/>
            <a:ext cx="917284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Если умножить «+» на «-» в ответе будет…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050" name="Picture 2" descr="https://png.pngtree.com/element_origin_min_pic/17/03/19/fefa3a901e8a8a5d4732e5363339e50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690015"/>
            <a:ext cx="1986528" cy="2160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Управляющая кнопка: назад 3">
            <a:hlinkClick r:id="" action="ppaction://hlinkshowjump?jump=firstslide" highlightClick="1"/>
          </p:cNvPr>
          <p:cNvSpPr/>
          <p:nvPr/>
        </p:nvSpPr>
        <p:spPr>
          <a:xfrm>
            <a:off x="539552" y="5877272"/>
            <a:ext cx="864096" cy="72008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623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назад 3">
            <a:hlinkClick r:id="" action="ppaction://hlinkshowjump?jump=firstslide" highlightClick="1"/>
          </p:cNvPr>
          <p:cNvSpPr/>
          <p:nvPr/>
        </p:nvSpPr>
        <p:spPr>
          <a:xfrm>
            <a:off x="539552" y="5877272"/>
            <a:ext cx="864096" cy="72008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-28849" y="116632"/>
            <a:ext cx="917284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Если разделить «-» на «-» в ответе будет…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7" name="Picture 2" descr="https://png.pngtree.com/element_origin_min_pic/17/03/19/fefa3a901e8a8a5d4732e5363339e50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690015"/>
            <a:ext cx="1986528" cy="2160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7775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FF00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891</TotalTime>
  <Words>458</Words>
  <Application>Microsoft Office PowerPoint</Application>
  <PresentationFormat>Экран (4:3)</PresentationFormat>
  <Paragraphs>89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МИХАЛЁВА</dc:creator>
  <cp:lastModifiedBy>МИХАЛЁВА</cp:lastModifiedBy>
  <cp:revision>11</cp:revision>
  <dcterms:created xsi:type="dcterms:W3CDTF">2019-04-06T17:33:53Z</dcterms:created>
  <dcterms:modified xsi:type="dcterms:W3CDTF">2019-04-07T08:26:34Z</dcterms:modified>
</cp:coreProperties>
</file>