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3" ContentType="audi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79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-6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BDF9B8-5235-7D40-A733-A5F88654869C}" type="datetimeFigureOut">
              <a:rPr lang="ru-RU" smtClean="0"/>
              <a:t>10.05.20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DA90D9-C4AF-FB43-9ECD-7951D6CC7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625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A90D9-C4AF-FB43-9ECD-7951D6CC734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528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B9D4F-D50C-4047-A877-E5DA68642F6C}" type="datetimeFigureOut">
              <a:rPr lang="ru-RU" smtClean="0"/>
              <a:t>10.05.20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5EE8-BA2E-304B-AABD-238F091A81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347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B9D4F-D50C-4047-A877-E5DA68642F6C}" type="datetimeFigureOut">
              <a:rPr lang="ru-RU" smtClean="0"/>
              <a:t>10.05.20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5EE8-BA2E-304B-AABD-238F091A81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176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B9D4F-D50C-4047-A877-E5DA68642F6C}" type="datetimeFigureOut">
              <a:rPr lang="ru-RU" smtClean="0"/>
              <a:t>10.05.20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5EE8-BA2E-304B-AABD-238F091A81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167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B9D4F-D50C-4047-A877-E5DA68642F6C}" type="datetimeFigureOut">
              <a:rPr lang="ru-RU" smtClean="0"/>
              <a:t>10.05.20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5EE8-BA2E-304B-AABD-238F091A81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721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B9D4F-D50C-4047-A877-E5DA68642F6C}" type="datetimeFigureOut">
              <a:rPr lang="ru-RU" smtClean="0"/>
              <a:t>10.05.20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5EE8-BA2E-304B-AABD-238F091A81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296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B9D4F-D50C-4047-A877-E5DA68642F6C}" type="datetimeFigureOut">
              <a:rPr lang="ru-RU" smtClean="0"/>
              <a:t>10.05.20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5EE8-BA2E-304B-AABD-238F091A81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599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B9D4F-D50C-4047-A877-E5DA68642F6C}" type="datetimeFigureOut">
              <a:rPr lang="ru-RU" smtClean="0"/>
              <a:t>10.05.20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5EE8-BA2E-304B-AABD-238F091A81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383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B9D4F-D50C-4047-A877-E5DA68642F6C}" type="datetimeFigureOut">
              <a:rPr lang="ru-RU" smtClean="0"/>
              <a:t>10.05.20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5EE8-BA2E-304B-AABD-238F091A81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555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B9D4F-D50C-4047-A877-E5DA68642F6C}" type="datetimeFigureOut">
              <a:rPr lang="ru-RU" smtClean="0"/>
              <a:t>10.05.20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5EE8-BA2E-304B-AABD-238F091A81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715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B9D4F-D50C-4047-A877-E5DA68642F6C}" type="datetimeFigureOut">
              <a:rPr lang="ru-RU" smtClean="0"/>
              <a:t>10.05.20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5EE8-BA2E-304B-AABD-238F091A81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808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B9D4F-D50C-4047-A877-E5DA68642F6C}" type="datetimeFigureOut">
              <a:rPr lang="ru-RU" smtClean="0"/>
              <a:t>10.05.20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5EE8-BA2E-304B-AABD-238F091A81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684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B9D4F-D50C-4047-A877-E5DA68642F6C}" type="datetimeFigureOut">
              <a:rPr lang="ru-RU" smtClean="0"/>
              <a:t>10.05.20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B5EE8-BA2E-304B-AABD-238F091A81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798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jpg"/><Relationship Id="rId5" Type="http://schemas.openxmlformats.org/officeDocument/2006/relationships/image" Target="../media/image13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6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1556515"/>
            <a:ext cx="7772400" cy="2043936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660066"/>
                </a:solidFill>
              </a:rPr>
              <a:t>Урок по литературному </a:t>
            </a:r>
            <a:r>
              <a:rPr lang="ru-RU" b="1" u="sng" dirty="0" smtClean="0">
                <a:solidFill>
                  <a:srgbClr val="660066"/>
                </a:solidFill>
              </a:rPr>
              <a:t>чтению во 2 «В» классе</a:t>
            </a:r>
            <a:br>
              <a:rPr lang="ru-RU" b="1" u="sng" dirty="0" smtClean="0">
                <a:solidFill>
                  <a:srgbClr val="660066"/>
                </a:solidFill>
              </a:rPr>
            </a:br>
            <a:r>
              <a:rPr lang="ru-RU" b="1" u="sng" dirty="0" smtClean="0">
                <a:solidFill>
                  <a:srgbClr val="660066"/>
                </a:solidFill>
              </a:rPr>
              <a:t> </a:t>
            </a:r>
            <a:r>
              <a:rPr lang="ru-RU" b="1" u="sng" dirty="0" smtClean="0">
                <a:solidFill>
                  <a:srgbClr val="660066"/>
                </a:solidFill>
              </a:rPr>
              <a:t>на тему: </a:t>
            </a:r>
            <a:br>
              <a:rPr lang="ru-RU" b="1" u="sng" dirty="0" smtClean="0">
                <a:solidFill>
                  <a:srgbClr val="660066"/>
                </a:solidFill>
              </a:rPr>
            </a:br>
            <a:r>
              <a:rPr lang="ru-RU" b="1" dirty="0" smtClean="0">
                <a:solidFill>
                  <a:srgbClr val="660066"/>
                </a:solidFill>
              </a:rPr>
              <a:t>Борис </a:t>
            </a:r>
            <a:r>
              <a:rPr lang="ru-RU" b="1" dirty="0" err="1" smtClean="0">
                <a:solidFill>
                  <a:srgbClr val="660066"/>
                </a:solidFill>
              </a:rPr>
              <a:t>Заходер</a:t>
            </a:r>
            <a:r>
              <a:rPr lang="ru-RU" b="1" dirty="0" smtClean="0">
                <a:solidFill>
                  <a:srgbClr val="660066"/>
                </a:solidFill>
              </a:rPr>
              <a:t> «Птичья школа».</a:t>
            </a:r>
            <a:endParaRPr lang="ru-RU" b="1" dirty="0">
              <a:solidFill>
                <a:srgbClr val="660066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076700"/>
            <a:ext cx="6400800" cy="1752600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ru-RU" dirty="0" smtClean="0">
                <a:solidFill>
                  <a:srgbClr val="3366FF"/>
                </a:solidFill>
              </a:rPr>
              <a:t>Выполнила: учитель </a:t>
            </a:r>
            <a:r>
              <a:rPr lang="ru-RU" dirty="0" smtClean="0">
                <a:solidFill>
                  <a:srgbClr val="3366FF"/>
                </a:solidFill>
              </a:rPr>
              <a:t>начальных классов,</a:t>
            </a:r>
          </a:p>
          <a:p>
            <a:pPr algn="r"/>
            <a:r>
              <a:rPr lang="ru-RU" dirty="0" smtClean="0">
                <a:solidFill>
                  <a:srgbClr val="3366FF"/>
                </a:solidFill>
              </a:rPr>
              <a:t>ГБОУ Школа № 1236,</a:t>
            </a:r>
          </a:p>
          <a:p>
            <a:pPr algn="r"/>
            <a:r>
              <a:rPr lang="ru-RU" dirty="0" smtClean="0">
                <a:solidFill>
                  <a:srgbClr val="3366FF"/>
                </a:solidFill>
              </a:rPr>
              <a:t>Бирева Дарья Петровна,</a:t>
            </a:r>
          </a:p>
          <a:p>
            <a:pPr algn="r"/>
            <a:r>
              <a:rPr lang="ru-RU" dirty="0" smtClean="0">
                <a:solidFill>
                  <a:srgbClr val="3366FF"/>
                </a:solidFill>
              </a:rPr>
              <a:t>Москва, 2020 год.</a:t>
            </a:r>
          </a:p>
          <a:p>
            <a:pPr algn="r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03274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s6bFz1VCvXo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r="1091" b="685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19217510">
            <a:off x="-617004" y="1178472"/>
            <a:ext cx="554270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ФИЗМИНУТКА</a:t>
            </a:r>
            <a:endParaRPr lang="ru-RU" sz="6600" b="1" cap="none" spc="0" dirty="0">
              <a:ln w="12700">
                <a:solidFill>
                  <a:srgbClr val="000000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50000" y="939800"/>
            <a:ext cx="28829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Птички кушать захотели,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Поискали зёрнышек.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То присели, то взлетели,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Всё клевали и клевали,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Пока сильно не устали,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Спрятались от солнышка.</a:t>
            </a:r>
            <a:endParaRPr lang="ru-RU" sz="2400" b="1" dirty="0">
              <a:solidFill>
                <a:srgbClr val="0000FF"/>
              </a:solidFill>
            </a:endParaRPr>
          </a:p>
        </p:txBody>
      </p:sp>
      <p:pic>
        <p:nvPicPr>
          <p:cNvPr id="5" name="Физминут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7300" y="5778500"/>
            <a:ext cx="653930" cy="65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50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019300" y="112070"/>
            <a:ext cx="5168900" cy="1021072"/>
          </a:xfrm>
          <a:solidFill>
            <a:srgbClr val="B7DEE8"/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Выборочное чтение.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730843"/>
            <a:ext cx="3548652" cy="5030652"/>
          </a:xfrm>
        </p:spPr>
        <p:txBody>
          <a:bodyPr/>
          <a:lstStyle/>
          <a:p>
            <a:pPr>
              <a:buFontTx/>
              <a:buChar char="-"/>
            </a:pPr>
            <a:r>
              <a:rPr lang="ru-RU" dirty="0" smtClean="0">
                <a:solidFill>
                  <a:srgbClr val="3366FF"/>
                </a:solidFill>
              </a:rPr>
              <a:t>Для кого открыта школа?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660066"/>
                </a:solidFill>
              </a:rPr>
              <a:t>Кто прилетел учиться?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8000"/>
                </a:solidFill>
              </a:rPr>
              <a:t>Как описан учитель?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0090"/>
                </a:solidFill>
              </a:rPr>
              <a:t>Какие уроки были у птенцов?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Изображение 3" descr="diafilm-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652" y="1456472"/>
            <a:ext cx="5595348" cy="419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81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133600" y="0"/>
            <a:ext cx="4737100" cy="884100"/>
          </a:xfrm>
          <a:solidFill>
            <a:srgbClr val="B7DEE8"/>
          </a:solidFill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0090"/>
                </a:solidFill>
              </a:rPr>
              <a:t>Словарная работа:</a:t>
            </a:r>
            <a:endParaRPr lang="ru-RU" b="1" dirty="0">
              <a:solidFill>
                <a:srgbClr val="00009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33500"/>
            <a:ext cx="8520262" cy="4792663"/>
          </a:xfrm>
          <a:noFill/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000090"/>
                </a:solidFill>
              </a:rPr>
              <a:t>Какую пословицу напоминают слова: 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000090"/>
                </a:solidFill>
              </a:rPr>
              <a:t>«Учитель -  Старый Воробей, его не проведёшь!»?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«Старого воробья на мякине не проведёшь»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rgbClr val="660066"/>
                </a:solidFill>
              </a:rPr>
              <a:t>Мякина</a:t>
            </a:r>
            <a:r>
              <a:rPr lang="ru-RU" dirty="0" smtClean="0"/>
              <a:t> </a:t>
            </a:r>
            <a:r>
              <a:rPr lang="mr-IN" dirty="0" smtClean="0"/>
              <a:t>–</a:t>
            </a:r>
            <a:r>
              <a:rPr lang="ru-RU" dirty="0" smtClean="0"/>
              <a:t> </a:t>
            </a:r>
          </a:p>
          <a:p>
            <a:pPr marL="0" indent="0">
              <a:buNone/>
            </a:pPr>
            <a:r>
              <a:rPr lang="ru-RU" dirty="0"/>
              <a:t>о</a:t>
            </a:r>
            <a:r>
              <a:rPr lang="ru-RU" dirty="0" smtClean="0"/>
              <a:t>тходы при обмоле и очистке зерна.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i="1" dirty="0" smtClean="0">
                <a:solidFill>
                  <a:srgbClr val="660066"/>
                </a:solidFill>
              </a:rPr>
              <a:t>Оживление </a:t>
            </a:r>
            <a:r>
              <a:rPr lang="mr-IN" i="1" dirty="0" smtClean="0">
                <a:solidFill>
                  <a:srgbClr val="660066"/>
                </a:solidFill>
              </a:rPr>
              <a:t>–</a:t>
            </a:r>
            <a:r>
              <a:rPr lang="ru-RU" dirty="0" smtClean="0"/>
              <a:t> </a:t>
            </a:r>
          </a:p>
          <a:p>
            <a:pPr marL="0" indent="0">
              <a:buNone/>
            </a:pPr>
            <a:r>
              <a:rPr lang="ru-RU" dirty="0"/>
              <a:t>а</a:t>
            </a:r>
            <a:r>
              <a:rPr lang="ru-RU" dirty="0" smtClean="0"/>
              <a:t>ктивное движение, заметные проявления какой-либо деятельности.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3204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87166"/>
            <a:ext cx="8229600" cy="1108236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90"/>
                </a:solidFill>
              </a:rPr>
              <a:t>Деление текста на части.</a:t>
            </a:r>
            <a:br>
              <a:rPr lang="ru-RU" b="1" dirty="0" smtClean="0">
                <a:solidFill>
                  <a:srgbClr val="00009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1 ЧАСТЬ.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43296"/>
            <a:ext cx="3041645" cy="4382867"/>
          </a:xfrm>
        </p:spPr>
        <p:txBody>
          <a:bodyPr/>
          <a:lstStyle/>
          <a:p>
            <a:pPr>
              <a:buFontTx/>
              <a:buChar char="-"/>
            </a:pPr>
            <a:r>
              <a:rPr lang="ru-RU" sz="2400" dirty="0" smtClean="0">
                <a:solidFill>
                  <a:srgbClr val="008000"/>
                </a:solidFill>
              </a:rPr>
              <a:t>Что узнали из первой части?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rgbClr val="0000FF"/>
                </a:solidFill>
              </a:rPr>
              <a:t>Во сколько начинаются школьные занятия?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rgbClr val="660066"/>
                </a:solidFill>
              </a:rPr>
              <a:t>Какие птицы прилетели</a:t>
            </a:r>
            <a:r>
              <a:rPr lang="ru-RU" sz="2400" dirty="0" smtClean="0"/>
              <a:t>?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rgbClr val="000090"/>
                </a:solidFill>
              </a:rPr>
              <a:t>Как озаглавим первую часть?</a:t>
            </a:r>
          </a:p>
          <a:p>
            <a:pPr marL="0" indent="0">
              <a:buNone/>
            </a:pPr>
            <a:endParaRPr lang="ru-RU" dirty="0" smtClean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000090"/>
              </a:solidFill>
            </a:endParaRPr>
          </a:p>
        </p:txBody>
      </p:sp>
      <p:pic>
        <p:nvPicPr>
          <p:cNvPr id="6" name="Изображение 5" descr="diafilm-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917" y="1559352"/>
            <a:ext cx="6089083" cy="456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24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galka-10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b="3402"/>
          <a:stretch/>
        </p:blipFill>
        <p:spPr>
          <a:xfrm>
            <a:off x="-23421" y="0"/>
            <a:ext cx="9189068" cy="5973899"/>
          </a:xfrm>
        </p:spPr>
      </p:pic>
      <p:sp>
        <p:nvSpPr>
          <p:cNvPr id="3" name="TextBox 2"/>
          <p:cNvSpPr txBox="1"/>
          <p:nvPr/>
        </p:nvSpPr>
        <p:spPr>
          <a:xfrm>
            <a:off x="-23422" y="5627373"/>
            <a:ext cx="9167421" cy="12003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Похожа на грача, но заметно меньше. Строит жильё на каменных домах, колокольнях, поэтому её чаще можно увидеть в городе, чем в селе. Улетает на юг в ноябре.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-23422" y="0"/>
            <a:ext cx="9189069" cy="884101"/>
          </a:xfrm>
        </p:spPr>
        <p:txBody>
          <a:bodyPr/>
          <a:lstStyle/>
          <a:p>
            <a:r>
              <a:rPr lang="ru-RU" b="1" dirty="0" smtClean="0">
                <a:solidFill>
                  <a:srgbClr val="000090"/>
                </a:solidFill>
              </a:rPr>
              <a:t>ГАЛКА</a:t>
            </a:r>
            <a:endParaRPr lang="ru-RU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193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556000" y="0"/>
            <a:ext cx="2222500" cy="983717"/>
          </a:xfrm>
          <a:solidFill>
            <a:srgbClr val="B7DEE8"/>
          </a:solidFill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0090"/>
                </a:solidFill>
              </a:rPr>
              <a:t>ЩЕГОЛ</a:t>
            </a:r>
            <a:endParaRPr lang="ru-RU" b="1" dirty="0">
              <a:solidFill>
                <a:srgbClr val="000090"/>
              </a:solidFill>
            </a:endParaRPr>
          </a:p>
        </p:txBody>
      </p:sp>
      <p:pic>
        <p:nvPicPr>
          <p:cNvPr id="4" name="Содержимое 3" descr="schegol_14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-140"/>
          <a:stretch/>
        </p:blipFill>
        <p:spPr>
          <a:xfrm>
            <a:off x="730353" y="983717"/>
            <a:ext cx="7831933" cy="5874283"/>
          </a:xfrm>
        </p:spPr>
      </p:pic>
      <p:sp>
        <p:nvSpPr>
          <p:cNvPr id="3" name="TextBox 2"/>
          <p:cNvSpPr txBox="1"/>
          <p:nvPr/>
        </p:nvSpPr>
        <p:spPr>
          <a:xfrm>
            <a:off x="0" y="5657672"/>
            <a:ext cx="9143999" cy="12003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0090"/>
                </a:solidFill>
              </a:rPr>
              <a:t>Щегол - весёлая, подвижная, ловкая птица с ярким оперением. Часть головы ярко-красного цвета, затылок чёрный, крылья желтоватые. У щеглов бывает 4-5 птенцов.</a:t>
            </a:r>
            <a:endParaRPr lang="ru-RU" sz="2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054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триж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44"/>
          <a:stretch/>
        </p:blipFill>
        <p:spPr>
          <a:xfrm>
            <a:off x="1" y="0"/>
            <a:ext cx="9143999" cy="5899187"/>
          </a:xfrm>
        </p:spPr>
      </p:pic>
      <p:sp>
        <p:nvSpPr>
          <p:cNvPr id="3" name="TextBox 2"/>
          <p:cNvSpPr txBox="1"/>
          <p:nvPr/>
        </p:nvSpPr>
        <p:spPr>
          <a:xfrm>
            <a:off x="0" y="5534561"/>
            <a:ext cx="9144000" cy="132343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090"/>
                </a:solidFill>
              </a:rPr>
              <a:t>Стриж все время проводит в воздухе (и ест, и спит). Его ещё называют пилотом. Птица очень вынослива: преодолевает огромные расстояния, улетая на зимовку в Африку. Имеет длинные крылья и короткий хвост. Внешне похож на ласточку.</a:t>
            </a:r>
            <a:endParaRPr lang="ru-RU" sz="2000" b="1" dirty="0">
              <a:solidFill>
                <a:srgbClr val="000090"/>
              </a:solidFill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9387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0090"/>
                </a:solidFill>
              </a:rPr>
              <a:t>СТРИЖ</a:t>
            </a:r>
            <a:endParaRPr lang="ru-RU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788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чиж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2" b="6922"/>
          <a:stretch>
            <a:fillRect/>
          </a:stretch>
        </p:blipFill>
        <p:spPr>
          <a:xfrm>
            <a:off x="0" y="0"/>
            <a:ext cx="9215207" cy="5214793"/>
          </a:xfr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17500" y="10953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0090"/>
                </a:solidFill>
              </a:rPr>
              <a:t>ЧИЖ</a:t>
            </a:r>
            <a:endParaRPr lang="ru-RU" b="1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214793"/>
            <a:ext cx="9144000" cy="16312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090"/>
                </a:solidFill>
              </a:rPr>
              <a:t>Чиж </a:t>
            </a:r>
            <a:r>
              <a:rPr lang="mr-IN" sz="2000" b="1" dirty="0" smtClean="0">
                <a:solidFill>
                  <a:srgbClr val="000090"/>
                </a:solidFill>
              </a:rPr>
              <a:t>–</a:t>
            </a:r>
            <a:r>
              <a:rPr lang="ru-RU" sz="2000" b="1" dirty="0" smtClean="0">
                <a:solidFill>
                  <a:srgbClr val="000090"/>
                </a:solidFill>
              </a:rPr>
              <a:t> певчая птица, сообразительная и доверчивая. Чижей часто содержат в клетках. Вследствие своей общительности чижи часто попадаются в ловушки. Они довольно хорошо переносят неволю, становятся ручными, учатся разным фокусам и даже могут приносить потомство. В Санкт-Петербурге в 1994 году был установлен миниатюрный (25 см) бронзовый памятник Чижику-Пыжику.</a:t>
            </a:r>
            <a:endParaRPr lang="ru-RU" sz="2000" b="1" dirty="0">
              <a:solidFill>
                <a:srgbClr val="000090"/>
              </a:solidFill>
            </a:endParaRPr>
          </a:p>
        </p:txBody>
      </p:sp>
      <p:pic>
        <p:nvPicPr>
          <p:cNvPr id="5" name="Изображение 4" descr="s1200-10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7799"/>
            <a:ext cx="9215207" cy="668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59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diafilm-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321" y="1712270"/>
            <a:ext cx="5420679" cy="406551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857500" y="274638"/>
            <a:ext cx="2806700" cy="1143000"/>
          </a:xfrm>
          <a:solidFill>
            <a:srgbClr val="B7DEE8"/>
          </a:solidFill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2 ЧАСТЬ.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7638"/>
            <a:ext cx="3402735" cy="4708525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ru-RU" dirty="0" smtClean="0">
                <a:solidFill>
                  <a:srgbClr val="008000"/>
                </a:solidFill>
              </a:rPr>
              <a:t>Что узнали из второй части?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00FF"/>
                </a:solidFill>
              </a:rPr>
              <a:t>Прочитайте, как ведут себя ученики. Как вы думаете, почему они так себя ведут?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0090"/>
                </a:solidFill>
              </a:rPr>
              <a:t>Как озаглавим вторую часть?</a:t>
            </a:r>
          </a:p>
          <a:p>
            <a:pPr>
              <a:buFontTx/>
              <a:buChar char="-"/>
            </a:pPr>
            <a:endParaRPr lang="ru-RU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009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251200" y="274638"/>
            <a:ext cx="2133600" cy="1143000"/>
          </a:xfrm>
          <a:solidFill>
            <a:srgbClr val="B7DEE8"/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3 ЧАСТЬ.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7638"/>
            <a:ext cx="3440090" cy="4708525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-"/>
            </a:pPr>
            <a:r>
              <a:rPr lang="ru-RU" dirty="0" smtClean="0">
                <a:solidFill>
                  <a:srgbClr val="3366FF"/>
                </a:solidFill>
              </a:rPr>
              <a:t>Что узнали из третьей части?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660066"/>
                </a:solidFill>
              </a:rPr>
              <a:t>Кто работает учителем в этой школе?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8000"/>
                </a:solidFill>
              </a:rPr>
              <a:t>Почему именно Старый Воробей выбран на роль учителя?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800000"/>
                </a:solidFill>
              </a:rPr>
              <a:t>Как можно озаглавить эту часть?</a:t>
            </a:r>
            <a:endParaRPr lang="ru-RU" dirty="0">
              <a:solidFill>
                <a:srgbClr val="800000"/>
              </a:solidFill>
            </a:endParaRPr>
          </a:p>
        </p:txBody>
      </p:sp>
      <p:pic>
        <p:nvPicPr>
          <p:cNvPr id="4" name="Изображение 3" descr="0dc13f9bdbe39773dfb9ecbe536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632" y="1600200"/>
            <a:ext cx="5711368" cy="428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78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17892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«Весна, весна красная</a:t>
            </a:r>
            <a:r>
              <a:rPr lang="mr-IN" sz="6600" b="1" dirty="0" smtClean="0">
                <a:solidFill>
                  <a:srgbClr val="FF0000"/>
                </a:solidFill>
              </a:rPr>
              <a:t>…</a:t>
            </a:r>
            <a:r>
              <a:rPr lang="ru-RU" sz="6600" b="1" dirty="0" smtClean="0">
                <a:solidFill>
                  <a:srgbClr val="FF0000"/>
                </a:solidFill>
              </a:rPr>
              <a:t>»</a:t>
            </a:r>
            <a:endParaRPr lang="ru-RU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708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879600" y="415131"/>
            <a:ext cx="5334000" cy="668338"/>
          </a:xfrm>
          <a:solidFill>
            <a:srgbClr val="B7DEE8"/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90"/>
                </a:solidFill>
              </a:rPr>
              <a:t>Работа по вопросам:</a:t>
            </a:r>
            <a:endParaRPr lang="ru-RU" b="1" dirty="0">
              <a:solidFill>
                <a:srgbClr val="00009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ru-RU" dirty="0" smtClean="0">
                <a:solidFill>
                  <a:srgbClr val="000090"/>
                </a:solidFill>
              </a:rPr>
              <a:t>Чему учатся в птичьей школе?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rgbClr val="660066"/>
                </a:solidFill>
              </a:rPr>
              <a:t>Какими показаны ученики? Прочитай.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rgbClr val="FF0000"/>
                </a:solidFill>
              </a:rPr>
              <a:t>Как вы понимаете выражение «заморить червячка»?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rgbClr val="660066"/>
                </a:solidFill>
              </a:rPr>
              <a:t>Употребляем ли мы эту фразу в нашей речи? Когда?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rgbClr val="000090"/>
                </a:solidFill>
              </a:rPr>
              <a:t>Как называются такие выражения?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Фразеологизм</a:t>
            </a:r>
            <a:r>
              <a:rPr lang="ru-RU" dirty="0" smtClean="0"/>
              <a:t> </a:t>
            </a:r>
            <a:r>
              <a:rPr lang="mr-IN" dirty="0" smtClean="0"/>
              <a:t>–</a:t>
            </a:r>
            <a:r>
              <a:rPr lang="ru-RU" dirty="0" smtClean="0"/>
              <a:t> </a:t>
            </a:r>
            <a:r>
              <a:rPr lang="ru-RU" i="1" dirty="0" smtClean="0">
                <a:solidFill>
                  <a:srgbClr val="000090"/>
                </a:solidFill>
              </a:rPr>
              <a:t>это устойчивое сочетание слов, близкие по лексическому значению одному слову.</a:t>
            </a:r>
          </a:p>
          <a:p>
            <a:pPr marL="514350" indent="-51435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7900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943100" y="469900"/>
            <a:ext cx="5257800" cy="795338"/>
          </a:xfrm>
          <a:solidFill>
            <a:srgbClr val="B7DEE8"/>
          </a:solidFill>
        </p:spPr>
        <p:txBody>
          <a:bodyPr/>
          <a:lstStyle/>
          <a:p>
            <a:r>
              <a:rPr lang="ru-RU" b="1" dirty="0" smtClean="0">
                <a:solidFill>
                  <a:srgbClr val="000090"/>
                </a:solidFill>
              </a:rPr>
              <a:t>Работа по вопросам:</a:t>
            </a:r>
            <a:endParaRPr lang="ru-RU" b="1" dirty="0">
              <a:solidFill>
                <a:srgbClr val="00009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8990" y="1600200"/>
            <a:ext cx="8229600" cy="4525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8000"/>
                </a:solidFill>
              </a:rPr>
              <a:t>6. Как вы думаете, нужна ли птицам школа?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3366FF"/>
                </a:solidFill>
              </a:rPr>
              <a:t>7. А в реальной жизни как проходит обучение птенцов?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0090"/>
                </a:solidFill>
              </a:rPr>
              <a:t>8. Зачем Б. </a:t>
            </a:r>
            <a:r>
              <a:rPr lang="ru-RU" dirty="0" err="1" smtClean="0">
                <a:solidFill>
                  <a:srgbClr val="000090"/>
                </a:solidFill>
              </a:rPr>
              <a:t>Заходер</a:t>
            </a:r>
            <a:r>
              <a:rPr lang="ru-RU" dirty="0" smtClean="0">
                <a:solidFill>
                  <a:srgbClr val="000090"/>
                </a:solidFill>
              </a:rPr>
              <a:t> придумал птичью школу?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9. Какие уроки вы бы ещё порекомендовали для птичьей школы?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8000"/>
                </a:solidFill>
              </a:rPr>
              <a:t>10. Представьте, что вы стали учениками птичьей школы. Какой бы птицей вы хотели быть?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0090"/>
                </a:solidFill>
              </a:rPr>
              <a:t>11. Как вы думаете, какую отметку вам поставил бы Старый Воробей за этот урок?</a:t>
            </a:r>
          </a:p>
          <a:p>
            <a:pPr marL="0" indent="0">
              <a:buNone/>
            </a:pPr>
            <a:endParaRPr lang="ru-RU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760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308100" y="431800"/>
            <a:ext cx="6273800" cy="985838"/>
          </a:xfrm>
          <a:solidFill>
            <a:srgbClr val="B7DEE8"/>
          </a:solidFill>
        </p:spPr>
        <p:txBody>
          <a:bodyPr/>
          <a:lstStyle/>
          <a:p>
            <a:r>
              <a:rPr lang="ru-RU" b="1" dirty="0" smtClean="0">
                <a:solidFill>
                  <a:srgbClr val="000090"/>
                </a:solidFill>
              </a:rPr>
              <a:t>Итог урока. Рефлексия.</a:t>
            </a:r>
            <a:endParaRPr lang="ru-RU" b="1" dirty="0">
              <a:solidFill>
                <a:srgbClr val="00009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Tx/>
              <a:buChar char="-"/>
            </a:pPr>
            <a:r>
              <a:rPr lang="ru-RU" dirty="0" smtClean="0">
                <a:solidFill>
                  <a:srgbClr val="008000"/>
                </a:solidFill>
              </a:rPr>
              <a:t>Вам понравился наш урок?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8000"/>
                </a:solidFill>
              </a:rPr>
              <a:t>Что нового вы узнали?</a:t>
            </a:r>
          </a:p>
          <a:p>
            <a:pPr marL="0" indent="0">
              <a:buNone/>
            </a:pPr>
            <a:r>
              <a:rPr lang="ru-RU" u="sng" dirty="0" smtClean="0">
                <a:solidFill>
                  <a:srgbClr val="3366FF"/>
                </a:solidFill>
              </a:rPr>
              <a:t>Выскажите своё мнение:</a:t>
            </a:r>
          </a:p>
          <a:p>
            <a:r>
              <a:rPr lang="ru-RU" i="1" dirty="0" smtClean="0">
                <a:solidFill>
                  <a:srgbClr val="660066"/>
                </a:solidFill>
              </a:rPr>
              <a:t>Было интересно</a:t>
            </a:r>
            <a:r>
              <a:rPr lang="mr-IN" i="1" dirty="0" smtClean="0">
                <a:solidFill>
                  <a:srgbClr val="660066"/>
                </a:solidFill>
              </a:rPr>
              <a:t>…</a:t>
            </a:r>
            <a:endParaRPr lang="ru-RU" i="1" dirty="0" smtClean="0">
              <a:solidFill>
                <a:srgbClr val="660066"/>
              </a:solidFill>
            </a:endParaRPr>
          </a:p>
          <a:p>
            <a:r>
              <a:rPr lang="ru-RU" i="1" dirty="0" smtClean="0">
                <a:solidFill>
                  <a:srgbClr val="660066"/>
                </a:solidFill>
              </a:rPr>
              <a:t>Я сумел </a:t>
            </a:r>
            <a:r>
              <a:rPr lang="mr-IN" i="1" dirty="0" smtClean="0">
                <a:solidFill>
                  <a:srgbClr val="660066"/>
                </a:solidFill>
              </a:rPr>
              <a:t>…</a:t>
            </a:r>
            <a:endParaRPr lang="ru-RU" i="1" dirty="0" smtClean="0">
              <a:solidFill>
                <a:srgbClr val="660066"/>
              </a:solidFill>
            </a:endParaRPr>
          </a:p>
          <a:p>
            <a:r>
              <a:rPr lang="ru-RU" i="1" dirty="0" smtClean="0">
                <a:solidFill>
                  <a:srgbClr val="660066"/>
                </a:solidFill>
              </a:rPr>
              <a:t>Было трудно</a:t>
            </a:r>
            <a:r>
              <a:rPr lang="mr-IN" i="1" dirty="0" smtClean="0">
                <a:solidFill>
                  <a:srgbClr val="660066"/>
                </a:solidFill>
              </a:rPr>
              <a:t>…</a:t>
            </a:r>
            <a:endParaRPr lang="ru-RU" i="1" dirty="0" smtClean="0">
              <a:solidFill>
                <a:srgbClr val="660066"/>
              </a:solidFill>
            </a:endParaRPr>
          </a:p>
          <a:p>
            <a:r>
              <a:rPr lang="ru-RU" i="1" dirty="0" smtClean="0">
                <a:solidFill>
                  <a:srgbClr val="660066"/>
                </a:solidFill>
              </a:rPr>
              <a:t>Меня удивило </a:t>
            </a:r>
            <a:r>
              <a:rPr lang="mr-IN" i="1" dirty="0" smtClean="0">
                <a:solidFill>
                  <a:srgbClr val="660066"/>
                </a:solidFill>
              </a:rPr>
              <a:t>…</a:t>
            </a:r>
            <a:endParaRPr lang="ru-RU" i="1" dirty="0" smtClean="0">
              <a:solidFill>
                <a:srgbClr val="660066"/>
              </a:solidFill>
            </a:endParaRPr>
          </a:p>
          <a:p>
            <a:r>
              <a:rPr lang="ru-RU" i="1" dirty="0" smtClean="0">
                <a:solidFill>
                  <a:srgbClr val="660066"/>
                </a:solidFill>
              </a:rPr>
              <a:t>Я научился </a:t>
            </a:r>
            <a:r>
              <a:rPr lang="mr-IN" i="1" dirty="0" smtClean="0">
                <a:solidFill>
                  <a:srgbClr val="660066"/>
                </a:solidFill>
              </a:rPr>
              <a:t>…</a:t>
            </a:r>
            <a:endParaRPr lang="ru-RU" i="1" dirty="0" smtClean="0">
              <a:solidFill>
                <a:srgbClr val="660066"/>
              </a:solidFill>
            </a:endParaRPr>
          </a:p>
          <a:p>
            <a:r>
              <a:rPr lang="ru-RU" i="1" dirty="0" smtClean="0">
                <a:solidFill>
                  <a:srgbClr val="660066"/>
                </a:solidFill>
              </a:rPr>
              <a:t>Мне захотелось узнать</a:t>
            </a:r>
            <a:r>
              <a:rPr lang="mr-IN" i="1" dirty="0" smtClean="0">
                <a:solidFill>
                  <a:srgbClr val="660066"/>
                </a:solidFill>
              </a:rPr>
              <a:t>…</a:t>
            </a:r>
            <a:endParaRPr lang="ru-RU" i="1" dirty="0" smtClean="0">
              <a:solidFill>
                <a:srgbClr val="660066"/>
              </a:solidFill>
            </a:endParaRPr>
          </a:p>
          <a:p>
            <a:pPr>
              <a:buFontTx/>
              <a:buChar char="-"/>
            </a:pP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575958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905000" y="274638"/>
            <a:ext cx="5702300" cy="1143000"/>
          </a:xfrm>
          <a:solidFill>
            <a:srgbClr val="B7DEE8"/>
          </a:solidFill>
        </p:spPr>
        <p:txBody>
          <a:bodyPr/>
          <a:lstStyle/>
          <a:p>
            <a:r>
              <a:rPr lang="ru-RU" b="1" u="sng" dirty="0" smtClean="0">
                <a:solidFill>
                  <a:srgbClr val="0000FF"/>
                </a:solidFill>
              </a:rPr>
              <a:t>Домашнее задание:</a:t>
            </a:r>
            <a:endParaRPr lang="ru-RU" b="1" u="sng" dirty="0">
              <a:solidFill>
                <a:srgbClr val="0000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i="1" dirty="0" smtClean="0">
                <a:solidFill>
                  <a:srgbClr val="000090"/>
                </a:solidFill>
              </a:rPr>
              <a:t>Подготовить выразительное чтение произведения </a:t>
            </a:r>
          </a:p>
          <a:p>
            <a:pPr marL="0" indent="0" algn="ctr">
              <a:buNone/>
            </a:pPr>
            <a:r>
              <a:rPr lang="ru-RU" sz="4400" i="1" dirty="0" smtClean="0">
                <a:solidFill>
                  <a:srgbClr val="000090"/>
                </a:solidFill>
              </a:rPr>
              <a:t>Бориса </a:t>
            </a:r>
            <a:r>
              <a:rPr lang="ru-RU" sz="4400" i="1" dirty="0" err="1" smtClean="0">
                <a:solidFill>
                  <a:srgbClr val="000090"/>
                </a:solidFill>
              </a:rPr>
              <a:t>Заходера</a:t>
            </a:r>
            <a:r>
              <a:rPr lang="ru-RU" sz="4400" i="1" dirty="0" smtClean="0">
                <a:solidFill>
                  <a:srgbClr val="000090"/>
                </a:solidFill>
              </a:rPr>
              <a:t> «Птичья школа»</a:t>
            </a:r>
            <a:endParaRPr lang="ru-RU" sz="4400" i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202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56814" y="2652301"/>
            <a:ext cx="641247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МОЛОДЦЫ!</a:t>
            </a:r>
            <a:endParaRPr lang="ru-RU" sz="7200" b="1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6755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boris-vladimirovich-zaho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64" y="1357279"/>
            <a:ext cx="4263875" cy="5317052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168400" y="-37356"/>
            <a:ext cx="7035800" cy="1394635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90"/>
                </a:solidFill>
              </a:rPr>
              <a:t>Борис Владимирович </a:t>
            </a:r>
            <a:r>
              <a:rPr lang="ru-RU" b="1" dirty="0" err="1" smtClean="0">
                <a:solidFill>
                  <a:srgbClr val="000090"/>
                </a:solidFill>
              </a:rPr>
              <a:t>Заходер</a:t>
            </a:r>
            <a:r>
              <a:rPr lang="ru-RU" b="1" dirty="0" smtClean="0">
                <a:solidFill>
                  <a:srgbClr val="000090"/>
                </a:solidFill>
              </a:rPr>
              <a:t/>
            </a:r>
            <a:br>
              <a:rPr lang="ru-RU" b="1" dirty="0" smtClean="0">
                <a:solidFill>
                  <a:srgbClr val="000090"/>
                </a:solidFill>
              </a:rPr>
            </a:br>
            <a:r>
              <a:rPr lang="ru-RU" b="1" dirty="0" smtClean="0">
                <a:solidFill>
                  <a:srgbClr val="000090"/>
                </a:solidFill>
              </a:rPr>
              <a:t>(</a:t>
            </a:r>
            <a:r>
              <a:rPr lang="ru-RU" b="1" dirty="0" smtClean="0">
                <a:solidFill>
                  <a:srgbClr val="000090"/>
                </a:solidFill>
              </a:rPr>
              <a:t>1918 г. </a:t>
            </a:r>
            <a:r>
              <a:rPr lang="mr-IN" b="1" dirty="0" smtClean="0">
                <a:solidFill>
                  <a:srgbClr val="000090"/>
                </a:solidFill>
              </a:rPr>
              <a:t>–</a:t>
            </a:r>
            <a:r>
              <a:rPr lang="ru-RU" b="1" dirty="0" smtClean="0">
                <a:solidFill>
                  <a:srgbClr val="000090"/>
                </a:solidFill>
              </a:rPr>
              <a:t> </a:t>
            </a:r>
            <a:r>
              <a:rPr lang="ru-RU" b="1" dirty="0" smtClean="0">
                <a:solidFill>
                  <a:srgbClr val="000090"/>
                </a:solidFill>
              </a:rPr>
              <a:t>2000 г.)</a:t>
            </a:r>
            <a:endParaRPr lang="ru-RU" b="1" dirty="0">
              <a:solidFill>
                <a:srgbClr val="00009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56138" y="2006600"/>
            <a:ext cx="4230661" cy="4119563"/>
          </a:xfrm>
          <a:noFill/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р</a:t>
            </a:r>
            <a:r>
              <a:rPr lang="ru-RU" dirty="0" smtClean="0">
                <a:solidFill>
                  <a:srgbClr val="FF0000"/>
                </a:solidFill>
              </a:rPr>
              <a:t>одился 9 сентября 1918 года в Калуге в еврейской семье.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В 1938 году Б. </a:t>
            </a:r>
            <a:r>
              <a:rPr lang="ru-RU" dirty="0" err="1" smtClean="0">
                <a:solidFill>
                  <a:srgbClr val="FF0000"/>
                </a:solidFill>
              </a:rPr>
              <a:t>Заходер</a:t>
            </a:r>
            <a:r>
              <a:rPr lang="ru-RU" dirty="0" smtClean="0">
                <a:solidFill>
                  <a:srgbClr val="FF0000"/>
                </a:solidFill>
              </a:rPr>
              <a:t> поступил в Литературный институт, где начал публиковать свои стихи.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624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264400" cy="1143000"/>
          </a:xfrm>
          <a:solidFill>
            <a:srgbClr val="B7DEE8"/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90"/>
                </a:solidFill>
              </a:rPr>
              <a:t>Борис Владимирович </a:t>
            </a:r>
            <a:r>
              <a:rPr lang="ru-RU" b="1" dirty="0" err="1" smtClean="0">
                <a:solidFill>
                  <a:srgbClr val="000090"/>
                </a:solidFill>
              </a:rPr>
              <a:t>Заходер</a:t>
            </a:r>
            <a:r>
              <a:rPr lang="ru-RU" b="1" dirty="0" smtClean="0">
                <a:solidFill>
                  <a:srgbClr val="000090"/>
                </a:solidFill>
              </a:rPr>
              <a:t/>
            </a:r>
            <a:br>
              <a:rPr lang="ru-RU" b="1" dirty="0" smtClean="0">
                <a:solidFill>
                  <a:srgbClr val="000090"/>
                </a:solidFill>
              </a:rPr>
            </a:br>
            <a:r>
              <a:rPr lang="ru-RU" b="1" dirty="0" smtClean="0">
                <a:solidFill>
                  <a:srgbClr val="000090"/>
                </a:solidFill>
              </a:rPr>
              <a:t>(</a:t>
            </a:r>
            <a:r>
              <a:rPr lang="ru-RU" b="1" dirty="0" smtClean="0">
                <a:solidFill>
                  <a:srgbClr val="000090"/>
                </a:solidFill>
              </a:rPr>
              <a:t>1918 г. </a:t>
            </a:r>
            <a:r>
              <a:rPr lang="mr-IN" b="1" dirty="0" smtClean="0">
                <a:solidFill>
                  <a:srgbClr val="000090"/>
                </a:solidFill>
              </a:rPr>
              <a:t>–</a:t>
            </a:r>
            <a:r>
              <a:rPr lang="ru-RU" b="1" dirty="0" smtClean="0">
                <a:solidFill>
                  <a:srgbClr val="000090"/>
                </a:solidFill>
              </a:rPr>
              <a:t> </a:t>
            </a:r>
            <a:r>
              <a:rPr lang="ru-RU" b="1" dirty="0" smtClean="0">
                <a:solidFill>
                  <a:srgbClr val="000090"/>
                </a:solidFill>
              </a:rPr>
              <a:t>2000 г.)</a:t>
            </a:r>
            <a:endParaRPr lang="ru-RU" b="1" dirty="0">
              <a:solidFill>
                <a:srgbClr val="00009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3929" y="1699816"/>
            <a:ext cx="4768889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В первые дни Великой Отечественной </a:t>
            </a:r>
            <a:r>
              <a:rPr lang="ru-RU" dirty="0" smtClean="0">
                <a:solidFill>
                  <a:srgbClr val="FF0000"/>
                </a:solidFill>
              </a:rPr>
              <a:t>войны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Б</a:t>
            </a:r>
            <a:r>
              <a:rPr lang="ru-RU" dirty="0">
                <a:solidFill>
                  <a:srgbClr val="FF0000"/>
                </a:solidFill>
              </a:rPr>
              <a:t>. </a:t>
            </a:r>
            <a:r>
              <a:rPr lang="ru-RU" dirty="0" err="1">
                <a:solidFill>
                  <a:srgbClr val="FF0000"/>
                </a:solidFill>
              </a:rPr>
              <a:t>Заходер</a:t>
            </a:r>
            <a:r>
              <a:rPr lang="ru-RU" dirty="0">
                <a:solidFill>
                  <a:srgbClr val="FF0000"/>
                </a:solidFill>
              </a:rPr>
              <a:t> ушёл добровольцем на </a:t>
            </a:r>
            <a:r>
              <a:rPr lang="ru-RU" dirty="0" smtClean="0">
                <a:solidFill>
                  <a:srgbClr val="FF0000"/>
                </a:solidFill>
              </a:rPr>
              <a:t>фронт. Его стихи публиковались в армейских газетах. </a:t>
            </a:r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dirty="0" err="1" smtClean="0">
                <a:solidFill>
                  <a:srgbClr val="FF0000"/>
                </a:solidFill>
              </a:rPr>
              <a:t>Б.Заходер</a:t>
            </a:r>
            <a:r>
              <a:rPr lang="ru-RU" dirty="0" smtClean="0">
                <a:solidFill>
                  <a:srgbClr val="FF0000"/>
                </a:solidFill>
              </a:rPr>
              <a:t> прошёл всю войну и был награждён </a:t>
            </a:r>
            <a:r>
              <a:rPr lang="ru-RU" b="1" dirty="0" smtClean="0">
                <a:solidFill>
                  <a:srgbClr val="000090"/>
                </a:solidFill>
              </a:rPr>
              <a:t>медалью «За боевые заслуги».</a:t>
            </a:r>
            <a:endParaRPr lang="ru-RU" b="1" dirty="0">
              <a:solidFill>
                <a:srgbClr val="00009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Изображение 3" descr="0006-006-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783" y="1417638"/>
            <a:ext cx="3864605" cy="5375647"/>
          </a:xfrm>
          <a:prstGeom prst="rect">
            <a:avLst/>
          </a:prstGeom>
        </p:spPr>
      </p:pic>
      <p:pic>
        <p:nvPicPr>
          <p:cNvPr id="6" name="Изображение 5" descr="s1200-1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600" y="1417638"/>
            <a:ext cx="1068788" cy="142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16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7607300" cy="1143000"/>
          </a:xfrm>
          <a:solidFill>
            <a:srgbClr val="B7DEE8"/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90"/>
                </a:solidFill>
              </a:rPr>
              <a:t>Борис Владимирович </a:t>
            </a:r>
            <a:r>
              <a:rPr lang="ru-RU" b="1" dirty="0" err="1" smtClean="0">
                <a:solidFill>
                  <a:srgbClr val="000090"/>
                </a:solidFill>
              </a:rPr>
              <a:t>Заходер</a:t>
            </a:r>
            <a:r>
              <a:rPr lang="ru-RU" b="1" dirty="0" smtClean="0">
                <a:solidFill>
                  <a:srgbClr val="000090"/>
                </a:solidFill>
              </a:rPr>
              <a:t/>
            </a:r>
            <a:br>
              <a:rPr lang="ru-RU" b="1" dirty="0" smtClean="0">
                <a:solidFill>
                  <a:srgbClr val="000090"/>
                </a:solidFill>
              </a:rPr>
            </a:br>
            <a:r>
              <a:rPr lang="ru-RU" b="1" dirty="0" smtClean="0">
                <a:solidFill>
                  <a:srgbClr val="000090"/>
                </a:solidFill>
              </a:rPr>
              <a:t>(</a:t>
            </a:r>
            <a:r>
              <a:rPr lang="ru-RU" b="1" dirty="0" smtClean="0">
                <a:solidFill>
                  <a:srgbClr val="000090"/>
                </a:solidFill>
              </a:rPr>
              <a:t>1918 г. </a:t>
            </a:r>
            <a:r>
              <a:rPr lang="mr-IN" b="1" dirty="0" smtClean="0">
                <a:solidFill>
                  <a:srgbClr val="000090"/>
                </a:solidFill>
              </a:rPr>
              <a:t>–</a:t>
            </a:r>
            <a:r>
              <a:rPr lang="ru-RU" b="1" dirty="0" smtClean="0">
                <a:solidFill>
                  <a:srgbClr val="000090"/>
                </a:solidFill>
              </a:rPr>
              <a:t> </a:t>
            </a:r>
            <a:r>
              <a:rPr lang="ru-RU" b="1" dirty="0" smtClean="0">
                <a:solidFill>
                  <a:srgbClr val="000090"/>
                </a:solidFill>
              </a:rPr>
              <a:t>2000 г.)</a:t>
            </a:r>
            <a:endParaRPr lang="ru-RU" b="1" dirty="0">
              <a:solidFill>
                <a:srgbClr val="00009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60324" y="1600200"/>
            <a:ext cx="4926475" cy="503677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В 1955 году была издана первая книга Б. </a:t>
            </a:r>
            <a:r>
              <a:rPr lang="ru-RU" dirty="0" err="1" smtClean="0">
                <a:solidFill>
                  <a:srgbClr val="FF0000"/>
                </a:solidFill>
              </a:rPr>
              <a:t>Заходера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mr-IN" dirty="0" smtClean="0">
                <a:solidFill>
                  <a:srgbClr val="FF0000"/>
                </a:solidFill>
              </a:rPr>
              <a:t>–</a:t>
            </a:r>
            <a:r>
              <a:rPr lang="ru-RU" dirty="0" smtClean="0">
                <a:solidFill>
                  <a:srgbClr val="FF0000"/>
                </a:solidFill>
              </a:rPr>
              <a:t> сборник стихов «На задней парте». После выхода книги к Борису </a:t>
            </a:r>
            <a:r>
              <a:rPr lang="ru-RU" dirty="0" err="1" smtClean="0">
                <a:solidFill>
                  <a:srgbClr val="FF0000"/>
                </a:solidFill>
              </a:rPr>
              <a:t>Заходеру</a:t>
            </a:r>
            <a:r>
              <a:rPr lang="ru-RU" dirty="0" smtClean="0">
                <a:solidFill>
                  <a:srgbClr val="FF0000"/>
                </a:solidFill>
              </a:rPr>
              <a:t> пришла популярность. Стали издаваться другие его произведения: «Мартышкино завтра», «Никто и другие», «Четвероногие помощники», «Кто на кого похож», «Товарищам детям», «Школа для птенцов».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Изображение 3" descr="regnum_picture_1524669383286765_norm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9" y="1519929"/>
            <a:ext cx="3440090" cy="533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31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cale_1200.jpe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946"/>
          <a:stretch/>
        </p:blipFill>
        <p:spPr>
          <a:xfrm>
            <a:off x="4873169" y="1417638"/>
            <a:ext cx="4270831" cy="5353121"/>
          </a:xfr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104900" y="274638"/>
            <a:ext cx="7581900" cy="1143000"/>
          </a:xfrm>
          <a:solidFill>
            <a:srgbClr val="B7DEE8"/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90"/>
                </a:solidFill>
              </a:rPr>
              <a:t>Борис Владимирович </a:t>
            </a:r>
            <a:r>
              <a:rPr lang="ru-RU" b="1" dirty="0" err="1" smtClean="0">
                <a:solidFill>
                  <a:srgbClr val="000090"/>
                </a:solidFill>
              </a:rPr>
              <a:t>Заходер</a:t>
            </a:r>
            <a:r>
              <a:rPr lang="ru-RU" b="1" dirty="0" smtClean="0">
                <a:solidFill>
                  <a:srgbClr val="000090"/>
                </a:solidFill>
              </a:rPr>
              <a:t/>
            </a:r>
            <a:br>
              <a:rPr lang="ru-RU" b="1" dirty="0" smtClean="0">
                <a:solidFill>
                  <a:srgbClr val="000090"/>
                </a:solidFill>
              </a:rPr>
            </a:br>
            <a:r>
              <a:rPr lang="ru-RU" b="1" dirty="0" smtClean="0">
                <a:solidFill>
                  <a:srgbClr val="000090"/>
                </a:solidFill>
              </a:rPr>
              <a:t>(</a:t>
            </a:r>
            <a:r>
              <a:rPr lang="ru-RU" b="1" dirty="0" smtClean="0">
                <a:solidFill>
                  <a:srgbClr val="000090"/>
                </a:solidFill>
              </a:rPr>
              <a:t>1918 г. </a:t>
            </a:r>
            <a:r>
              <a:rPr lang="mr-IN" b="1" dirty="0" smtClean="0">
                <a:solidFill>
                  <a:srgbClr val="000090"/>
                </a:solidFill>
              </a:rPr>
              <a:t>–</a:t>
            </a:r>
            <a:r>
              <a:rPr lang="ru-RU" b="1" dirty="0" smtClean="0">
                <a:solidFill>
                  <a:srgbClr val="000090"/>
                </a:solidFill>
              </a:rPr>
              <a:t> </a:t>
            </a:r>
            <a:r>
              <a:rPr lang="ru-RU" b="1" dirty="0" smtClean="0">
                <a:solidFill>
                  <a:srgbClr val="000090"/>
                </a:solidFill>
              </a:rPr>
              <a:t>2000 г.)</a:t>
            </a:r>
            <a:endParaRPr lang="ru-RU" b="1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160" y="1417638"/>
            <a:ext cx="4694179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В июне 2000 года Борису Владимировичу </a:t>
            </a:r>
            <a:r>
              <a:rPr lang="ru-RU" sz="3200" dirty="0" err="1" smtClean="0">
                <a:solidFill>
                  <a:srgbClr val="FF0000"/>
                </a:solidFill>
              </a:rPr>
              <a:t>Заходеру</a:t>
            </a:r>
            <a:r>
              <a:rPr lang="ru-RU" sz="3200" dirty="0" smtClean="0">
                <a:solidFill>
                  <a:srgbClr val="FF0000"/>
                </a:solidFill>
              </a:rPr>
              <a:t> была </a:t>
            </a:r>
            <a:r>
              <a:rPr lang="ru-RU" sz="3200" dirty="0" err="1" smtClean="0">
                <a:solidFill>
                  <a:srgbClr val="FF0000"/>
                </a:solidFill>
              </a:rPr>
              <a:t>присужена</a:t>
            </a:r>
            <a:r>
              <a:rPr lang="ru-RU" sz="3200" dirty="0">
                <a:solidFill>
                  <a:srgbClr val="FF0000"/>
                </a:solidFill>
              </a:rPr>
              <a:t> </a:t>
            </a:r>
            <a:r>
              <a:rPr lang="ru-RU" sz="3200" dirty="0" smtClean="0">
                <a:solidFill>
                  <a:srgbClr val="FF0000"/>
                </a:solidFill>
              </a:rPr>
              <a:t>Государственная премия РФ в области литературы и искусства за произведения для детей.</a:t>
            </a:r>
          </a:p>
          <a:p>
            <a:r>
              <a:rPr lang="ru-RU" sz="3200" dirty="0" smtClean="0">
                <a:solidFill>
                  <a:srgbClr val="FF0000"/>
                </a:solidFill>
              </a:rPr>
              <a:t>Б. </a:t>
            </a:r>
            <a:r>
              <a:rPr lang="ru-RU" sz="3200" dirty="0" err="1" smtClean="0">
                <a:solidFill>
                  <a:srgbClr val="FF0000"/>
                </a:solidFill>
              </a:rPr>
              <a:t>Заходер</a:t>
            </a:r>
            <a:r>
              <a:rPr lang="ru-RU" sz="3200" dirty="0" smtClean="0">
                <a:solidFill>
                  <a:srgbClr val="FF0000"/>
                </a:solidFill>
              </a:rPr>
              <a:t> скончался </a:t>
            </a:r>
          </a:p>
          <a:p>
            <a:r>
              <a:rPr lang="ru-RU" sz="3200" dirty="0" smtClean="0">
                <a:solidFill>
                  <a:srgbClr val="FF0000"/>
                </a:solidFill>
              </a:rPr>
              <a:t>7 ноября 2000 года. Похоронен в Москве.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923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7318"/>
          </a:xfrm>
          <a:solidFill>
            <a:srgbClr val="B7DEE8"/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90"/>
                </a:solidFill>
              </a:rPr>
              <a:t>Произведения </a:t>
            </a:r>
            <a:r>
              <a:rPr lang="ru-RU" b="1" dirty="0" smtClean="0">
                <a:solidFill>
                  <a:srgbClr val="000090"/>
                </a:solidFill>
              </a:rPr>
              <a:t>Бориса </a:t>
            </a:r>
            <a:r>
              <a:rPr lang="ru-RU" b="1" dirty="0" err="1" smtClean="0">
                <a:solidFill>
                  <a:srgbClr val="000090"/>
                </a:solidFill>
              </a:rPr>
              <a:t>Заходера</a:t>
            </a:r>
            <a:endParaRPr lang="ru-RU" b="1" dirty="0">
              <a:solidFill>
                <a:srgbClr val="000090"/>
              </a:solidFill>
            </a:endParaRPr>
          </a:p>
        </p:txBody>
      </p:sp>
      <p:pic>
        <p:nvPicPr>
          <p:cNvPr id="4" name="Изображение 3" descr="fd07352cf0ec2c73c66bbee377b5d9e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74" y="846743"/>
            <a:ext cx="2759629" cy="3917455"/>
          </a:xfrm>
          <a:prstGeom prst="rect">
            <a:avLst/>
          </a:prstGeom>
        </p:spPr>
      </p:pic>
      <p:pic>
        <p:nvPicPr>
          <p:cNvPr id="7" name="Изображение 6" descr="oblozhka_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276" y="846743"/>
            <a:ext cx="2663564" cy="3932427"/>
          </a:xfrm>
          <a:prstGeom prst="rect">
            <a:avLst/>
          </a:prstGeom>
        </p:spPr>
      </p:pic>
      <p:pic>
        <p:nvPicPr>
          <p:cNvPr id="9" name="Изображение 8" descr="a_ignore_q_80_w_1000_c_limit_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105" y="846743"/>
            <a:ext cx="3050594" cy="3917455"/>
          </a:xfrm>
          <a:prstGeom prst="rect">
            <a:avLst/>
          </a:prstGeom>
        </p:spPr>
      </p:pic>
      <p:pic>
        <p:nvPicPr>
          <p:cNvPr id="11" name="Содержимое 10" descr="61602587_kniga-rosmen-zahoder-b-kit-i-kot-stihi-db-rosmen-3-978-5-353-08587-4.jpg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0" r="15550"/>
          <a:stretch/>
        </p:blipFill>
        <p:spPr>
          <a:xfrm>
            <a:off x="1751193" y="3673373"/>
            <a:ext cx="2440219" cy="3075672"/>
          </a:xfrm>
        </p:spPr>
      </p:pic>
      <p:pic>
        <p:nvPicPr>
          <p:cNvPr id="6" name="Изображение 5" descr="Zakhoder_B_V_Martyshkino_zavtra_M_1956-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360" y="3411878"/>
            <a:ext cx="2756897" cy="344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7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7bb47f68076513.5b502fd379f4e.pn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" r="-175"/>
          <a:stretch/>
        </p:blipFill>
        <p:spPr>
          <a:xfrm>
            <a:off x="-1" y="0"/>
            <a:ext cx="9206761" cy="6858000"/>
          </a:xfrm>
        </p:spPr>
      </p:pic>
      <p:sp>
        <p:nvSpPr>
          <p:cNvPr id="8" name="TextBox 7"/>
          <p:cNvSpPr txBox="1"/>
          <p:nvPr/>
        </p:nvSpPr>
        <p:spPr>
          <a:xfrm>
            <a:off x="311285" y="6151574"/>
            <a:ext cx="6761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0090"/>
                </a:solidFill>
              </a:rPr>
              <a:t>Откройте учебник на странице 133</a:t>
            </a:r>
            <a:endParaRPr lang="ru-RU" sz="2800" b="1" dirty="0">
              <a:solidFill>
                <a:srgbClr val="000090"/>
              </a:solidFill>
            </a:endParaRPr>
          </a:p>
        </p:txBody>
      </p:sp>
      <p:pic>
        <p:nvPicPr>
          <p:cNvPr id="3" name="Птичья школа_Борис Заходер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99993" y="5765165"/>
            <a:ext cx="561307" cy="56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01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69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09600" y="398467"/>
            <a:ext cx="8229600" cy="796935"/>
          </a:xfrm>
          <a:solidFill>
            <a:srgbClr val="B7DEE8"/>
          </a:solidFill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0090"/>
                </a:solidFill>
              </a:rPr>
              <a:t>Работа по вопросам:</a:t>
            </a:r>
            <a:endParaRPr lang="ru-RU" b="1" dirty="0">
              <a:solidFill>
                <a:srgbClr val="00009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73200"/>
            <a:ext cx="8229600" cy="4652964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ru-RU" dirty="0" smtClean="0"/>
              <a:t>Какое настроение вызвало стихотворение?</a:t>
            </a:r>
          </a:p>
          <a:p>
            <a:pPr marL="514350" indent="-514350">
              <a:buAutoNum type="arabicParenR"/>
            </a:pPr>
            <a:r>
              <a:rPr lang="ru-RU" dirty="0" smtClean="0">
                <a:solidFill>
                  <a:srgbClr val="FF0000"/>
                </a:solidFill>
              </a:rPr>
              <a:t>Какое время года описывает поэт?</a:t>
            </a:r>
          </a:p>
        </p:txBody>
      </p:sp>
      <p:pic>
        <p:nvPicPr>
          <p:cNvPr id="5" name="Изображение 4" descr="ph_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689" y="2641600"/>
            <a:ext cx="6947884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21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795</Words>
  <Application>Microsoft Macintosh PowerPoint</Application>
  <PresentationFormat>Экран (4:3)</PresentationFormat>
  <Paragraphs>96</Paragraphs>
  <Slides>24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Урок по литературному чтению во 2 «В» классе  на тему:  Борис Заходер «Птичья школа».</vt:lpstr>
      <vt:lpstr>«Весна, весна красная…»</vt:lpstr>
      <vt:lpstr>Борис Владимирович Заходер (1918 г. – 2000 г.)</vt:lpstr>
      <vt:lpstr>Борис Владимирович Заходер (1918 г. – 2000 г.)</vt:lpstr>
      <vt:lpstr>Борис Владимирович Заходер (1918 г. – 2000 г.)</vt:lpstr>
      <vt:lpstr>Борис Владимирович Заходер (1918 г. – 2000 г.)</vt:lpstr>
      <vt:lpstr>Произведения Бориса Заходера</vt:lpstr>
      <vt:lpstr>Презентация PowerPoint</vt:lpstr>
      <vt:lpstr>Работа по вопросам:</vt:lpstr>
      <vt:lpstr>Презентация PowerPoint</vt:lpstr>
      <vt:lpstr>Выборочное чтение.</vt:lpstr>
      <vt:lpstr>Словарная работа:</vt:lpstr>
      <vt:lpstr>Деление текста на части. 1 ЧАСТЬ.</vt:lpstr>
      <vt:lpstr>ГАЛКА</vt:lpstr>
      <vt:lpstr>ЩЕГОЛ</vt:lpstr>
      <vt:lpstr>СТРИЖ</vt:lpstr>
      <vt:lpstr>ЧИЖ</vt:lpstr>
      <vt:lpstr>2 ЧАСТЬ.</vt:lpstr>
      <vt:lpstr>3 ЧАСТЬ.</vt:lpstr>
      <vt:lpstr>Работа по вопросам:</vt:lpstr>
      <vt:lpstr>Работа по вопросам:</vt:lpstr>
      <vt:lpstr>Итог урока. Рефлексия.</vt:lpstr>
      <vt:lpstr>Домашнее задание:</vt:lpstr>
      <vt:lpstr>Презентация PowerPoint</vt:lpstr>
    </vt:vector>
  </TitlesOfParts>
  <Company>дом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по литературному чтению на тему: Б. Заходер «Птичья школа»</dc:title>
  <dc:creator>Даша Бирева</dc:creator>
  <cp:lastModifiedBy>Даша Бирева</cp:lastModifiedBy>
  <cp:revision>23</cp:revision>
  <dcterms:created xsi:type="dcterms:W3CDTF">2020-04-24T07:17:38Z</dcterms:created>
  <dcterms:modified xsi:type="dcterms:W3CDTF">2020-05-10T07:30:11Z</dcterms:modified>
</cp:coreProperties>
</file>