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8"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9" r:id="rId22"/>
    <p:sldId id="280" r:id="rId23"/>
    <p:sldId id="276" r:id="rId24"/>
    <p:sldId id="277" r:id="rId25"/>
    <p:sldId id="278" r:id="rId26"/>
    <p:sldId id="281" r:id="rId27"/>
    <p:sldId id="282" r:id="rId28"/>
    <p:sldId id="283" r:id="rId29"/>
    <p:sldId id="284" r:id="rId30"/>
    <p:sldId id="286" r:id="rId31"/>
    <p:sldId id="287"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9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6975DE65-D11E-49F2-ACE8-1C6394A1F771}" type="datetimeFigureOut">
              <a:rPr lang="ru-RU" smtClean="0"/>
              <a:pPr/>
              <a:t>10.05.2020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6B0AF0CC-4FC9-4EF0-800B-CE6C0C6E0F24}"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975DE65-D11E-49F2-ACE8-1C6394A1F771}" type="datetimeFigureOut">
              <a:rPr lang="ru-RU" smtClean="0"/>
              <a:pPr/>
              <a:t>10.05.2020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0AF0CC-4FC9-4EF0-800B-CE6C0C6E0F2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975DE65-D11E-49F2-ACE8-1C6394A1F771}" type="datetimeFigureOut">
              <a:rPr lang="ru-RU" smtClean="0"/>
              <a:pPr/>
              <a:t>10.05.2020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0AF0CC-4FC9-4EF0-800B-CE6C0C6E0F2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975DE65-D11E-49F2-ACE8-1C6394A1F771}" type="datetimeFigureOut">
              <a:rPr lang="ru-RU" smtClean="0"/>
              <a:pPr/>
              <a:t>10.05.2020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0AF0CC-4FC9-4EF0-800B-CE6C0C6E0F2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975DE65-D11E-49F2-ACE8-1C6394A1F771}" type="datetimeFigureOut">
              <a:rPr lang="ru-RU" smtClean="0"/>
              <a:pPr/>
              <a:t>10.05.2020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6B0AF0CC-4FC9-4EF0-800B-CE6C0C6E0F24}"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975DE65-D11E-49F2-ACE8-1C6394A1F771}" type="datetimeFigureOut">
              <a:rPr lang="ru-RU" smtClean="0"/>
              <a:pPr/>
              <a:t>10.05.2020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0AF0CC-4FC9-4EF0-800B-CE6C0C6E0F2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6975DE65-D11E-49F2-ACE8-1C6394A1F771}" type="datetimeFigureOut">
              <a:rPr lang="ru-RU" smtClean="0"/>
              <a:pPr/>
              <a:t>10.05.2020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B0AF0CC-4FC9-4EF0-800B-CE6C0C6E0F2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975DE65-D11E-49F2-ACE8-1C6394A1F771}" type="datetimeFigureOut">
              <a:rPr lang="ru-RU" smtClean="0"/>
              <a:pPr/>
              <a:t>10.05.2020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B0AF0CC-4FC9-4EF0-800B-CE6C0C6E0F2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975DE65-D11E-49F2-ACE8-1C6394A1F771}" type="datetimeFigureOut">
              <a:rPr lang="ru-RU" smtClean="0"/>
              <a:pPr/>
              <a:t>10.05.2020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B0AF0CC-4FC9-4EF0-800B-CE6C0C6E0F2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975DE65-D11E-49F2-ACE8-1C6394A1F771}" type="datetimeFigureOut">
              <a:rPr lang="ru-RU" smtClean="0"/>
              <a:pPr/>
              <a:t>10.05.2020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0AF0CC-4FC9-4EF0-800B-CE6C0C6E0F2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975DE65-D11E-49F2-ACE8-1C6394A1F771}" type="datetimeFigureOut">
              <a:rPr lang="ru-RU" smtClean="0"/>
              <a:pPr/>
              <a:t>10.05.2020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0AF0CC-4FC9-4EF0-800B-CE6C0C6E0F2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975DE65-D11E-49F2-ACE8-1C6394A1F771}" type="datetimeFigureOut">
              <a:rPr lang="ru-RU" smtClean="0"/>
              <a:pPr/>
              <a:t>10.05.2020</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B0AF0CC-4FC9-4EF0-800B-CE6C0C6E0F24}"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 Id="rId5" Type="http://schemas.openxmlformats.org/officeDocument/2006/relationships/image" Target="../media/image38.jpe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6.xml"/><Relationship Id="rId4" Type="http://schemas.openxmlformats.org/officeDocument/2006/relationships/image" Target="../media/image53.jpeg"/></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6.jpeg"/><Relationship Id="rId2" Type="http://schemas.openxmlformats.org/officeDocument/2006/relationships/hyperlink" Target="http://paradoxkem.ru/wp-content/uploads/2012/05/img6781.jpg" TargetMode="External"/><Relationship Id="rId1" Type="http://schemas.openxmlformats.org/officeDocument/2006/relationships/slideLayout" Target="../slideLayouts/slideLayout6.xml"/><Relationship Id="rId6" Type="http://schemas.openxmlformats.org/officeDocument/2006/relationships/hyperlink" Target="http://paradoxkem.ru/wp-content/uploads/2012/05/img683.jpg" TargetMode="External"/><Relationship Id="rId5" Type="http://schemas.openxmlformats.org/officeDocument/2006/relationships/image" Target="../media/image55.jpeg"/><Relationship Id="rId4" Type="http://schemas.openxmlformats.org/officeDocument/2006/relationships/hyperlink" Target="http://paradoxkem.ru/wp-content/uploads/2012/05/img679.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59.jpeg"/><Relationship Id="rId2" Type="http://schemas.openxmlformats.org/officeDocument/2006/relationships/hyperlink" Target="http://paradoxkem.ru/wp-content/uploads/2012/05/img681.jpg" TargetMode="External"/><Relationship Id="rId1" Type="http://schemas.openxmlformats.org/officeDocument/2006/relationships/slideLayout" Target="../slideLayouts/slideLayout6.xml"/><Relationship Id="rId6" Type="http://schemas.openxmlformats.org/officeDocument/2006/relationships/hyperlink" Target="http://paradoxkem.ru/wp-content/uploads/2012/05/img684.jpg" TargetMode="External"/><Relationship Id="rId5" Type="http://schemas.openxmlformats.org/officeDocument/2006/relationships/image" Target="../media/image58.jpeg"/><Relationship Id="rId4" Type="http://schemas.openxmlformats.org/officeDocument/2006/relationships/hyperlink" Target="http://paradoxkem.ru/wp-content/uploads/2012/05/img682.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6.xml"/><Relationship Id="rId4" Type="http://schemas.openxmlformats.org/officeDocument/2006/relationships/image" Target="../media/image62.jpeg"/></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6.xml"/><Relationship Id="rId4" Type="http://schemas.openxmlformats.org/officeDocument/2006/relationships/image" Target="../media/image67.jpeg"/></Relationships>
</file>

<file path=ppt/slides/_rels/slide2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6.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2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6.xml"/><Relationship Id="rId4" Type="http://schemas.openxmlformats.org/officeDocument/2006/relationships/image" Target="../media/image75.jpeg"/></Relationships>
</file>

<file path=ppt/slides/_rels/slide2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6.xml"/><Relationship Id="rId5" Type="http://schemas.openxmlformats.org/officeDocument/2006/relationships/image" Target="../media/image79.jpeg"/><Relationship Id="rId4" Type="http://schemas.openxmlformats.org/officeDocument/2006/relationships/image" Target="../media/image78.jpeg"/></Relationships>
</file>

<file path=ppt/slides/_rels/slide2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80.jpeg"/><Relationship Id="rId1" Type="http://schemas.openxmlformats.org/officeDocument/2006/relationships/slideLayout" Target="../slideLayouts/slideLayout6.xml"/><Relationship Id="rId4" Type="http://schemas.openxmlformats.org/officeDocument/2006/relationships/image" Target="../media/image8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6.xml"/><Relationship Id="rId5" Type="http://schemas.openxmlformats.org/officeDocument/2006/relationships/image" Target="../media/image85.jpeg"/><Relationship Id="rId4" Type="http://schemas.openxmlformats.org/officeDocument/2006/relationships/image" Target="../media/image84.jpeg"/></Relationships>
</file>

<file path=ppt/slides/_rels/slide31.xml.rels><?xml version="1.0" encoding="UTF-8" standalone="yes"?>
<Relationships xmlns="http://schemas.openxmlformats.org/package/2006/relationships"><Relationship Id="rId3" Type="http://schemas.openxmlformats.org/officeDocument/2006/relationships/image" Target="../media/image87.jpeg"/><Relationship Id="rId7" Type="http://schemas.openxmlformats.org/officeDocument/2006/relationships/image" Target="../media/image91.jpeg"/><Relationship Id="rId2" Type="http://schemas.openxmlformats.org/officeDocument/2006/relationships/image" Target="../media/image86.jpeg"/><Relationship Id="rId1" Type="http://schemas.openxmlformats.org/officeDocument/2006/relationships/slideLayout" Target="../slideLayouts/slideLayout6.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idx="4294967295"/>
          </p:nvPr>
        </p:nvSpPr>
        <p:spPr>
          <a:xfrm>
            <a:off x="467544" y="274638"/>
            <a:ext cx="7762056" cy="5962650"/>
          </a:xfrm>
        </p:spPr>
        <p:txBody>
          <a:bodyPr>
            <a:normAutofit/>
          </a:bodyPr>
          <a:lstStyle/>
          <a:p>
            <a:pPr algn="l"/>
            <a:r>
              <a:rPr lang="ru-RU" sz="2400" dirty="0" smtClean="0">
                <a:solidFill>
                  <a:schemeClr val="tx2">
                    <a:lumMod val="10000"/>
                  </a:schemeClr>
                </a:solidFill>
                <a:effectLst/>
              </a:rPr>
              <a:t>БПО ВО ЧСК имени А. А. Лепехина</a:t>
            </a:r>
            <a:br>
              <a:rPr lang="ru-RU" sz="2400" dirty="0" smtClean="0">
                <a:solidFill>
                  <a:schemeClr val="tx2">
                    <a:lumMod val="10000"/>
                  </a:schemeClr>
                </a:solidFill>
                <a:effectLst/>
              </a:rPr>
            </a:br>
            <a:r>
              <a:rPr lang="ru-RU" sz="2400" dirty="0" smtClean="0">
                <a:solidFill>
                  <a:schemeClr val="tx2">
                    <a:lumMod val="10000"/>
                  </a:schemeClr>
                </a:solidFill>
                <a:effectLst/>
              </a:rPr>
              <a:t/>
            </a:r>
            <a:br>
              <a:rPr lang="ru-RU" sz="2400" dirty="0" smtClean="0">
                <a:solidFill>
                  <a:schemeClr val="tx2">
                    <a:lumMod val="10000"/>
                  </a:schemeClr>
                </a:solidFill>
                <a:effectLst/>
              </a:rPr>
            </a:br>
            <a:r>
              <a:rPr lang="ru-RU" sz="2400" smtClean="0">
                <a:solidFill>
                  <a:schemeClr val="tx2">
                    <a:lumMod val="10000"/>
                  </a:schemeClr>
                </a:solidFill>
                <a:effectLst/>
              </a:rPr>
              <a:t/>
            </a:r>
            <a:br>
              <a:rPr lang="ru-RU" sz="2400" smtClean="0">
                <a:solidFill>
                  <a:schemeClr val="tx2">
                    <a:lumMod val="10000"/>
                  </a:schemeClr>
                </a:solidFill>
                <a:effectLst/>
              </a:rPr>
            </a:br>
            <a:r>
              <a:rPr lang="ru-RU" sz="2400" smtClean="0">
                <a:solidFill>
                  <a:schemeClr val="tx2">
                    <a:lumMod val="10000"/>
                  </a:schemeClr>
                </a:solidFill>
                <a:effectLst/>
              </a:rPr>
              <a:t/>
            </a:r>
            <a:br>
              <a:rPr lang="ru-RU" sz="2400" smtClean="0">
                <a:solidFill>
                  <a:schemeClr val="tx2">
                    <a:lumMod val="10000"/>
                  </a:schemeClr>
                </a:solidFill>
                <a:effectLst/>
              </a:rPr>
            </a:br>
            <a:r>
              <a:rPr lang="ru-RU" sz="2400" smtClean="0">
                <a:solidFill>
                  <a:schemeClr val="tx2">
                    <a:lumMod val="10000"/>
                  </a:schemeClr>
                </a:solidFill>
                <a:effectLst/>
              </a:rPr>
              <a:t/>
            </a:r>
            <a:br>
              <a:rPr lang="ru-RU" sz="2400" smtClean="0">
                <a:solidFill>
                  <a:schemeClr val="tx2">
                    <a:lumMod val="10000"/>
                  </a:schemeClr>
                </a:solidFill>
                <a:effectLst/>
              </a:rPr>
            </a:br>
            <a:r>
              <a:rPr lang="ru-RU" sz="2400" dirty="0" smtClean="0">
                <a:solidFill>
                  <a:schemeClr val="tx2">
                    <a:lumMod val="10000"/>
                  </a:schemeClr>
                </a:solidFill>
                <a:effectLst/>
              </a:rPr>
              <a:t/>
            </a:r>
            <a:br>
              <a:rPr lang="ru-RU" sz="2400" dirty="0" smtClean="0">
                <a:solidFill>
                  <a:schemeClr val="tx2">
                    <a:lumMod val="10000"/>
                  </a:schemeClr>
                </a:solidFill>
                <a:effectLst/>
              </a:rPr>
            </a:br>
            <a:r>
              <a:rPr lang="ru-RU" sz="2400" dirty="0" smtClean="0">
                <a:solidFill>
                  <a:schemeClr val="tx2">
                    <a:lumMod val="10000"/>
                  </a:schemeClr>
                </a:solidFill>
                <a:effectLst/>
              </a:rPr>
              <a:t/>
            </a:r>
            <a:br>
              <a:rPr lang="ru-RU" sz="2400" dirty="0" smtClean="0">
                <a:solidFill>
                  <a:schemeClr val="tx2">
                    <a:lumMod val="10000"/>
                  </a:schemeClr>
                </a:solidFill>
                <a:effectLst/>
              </a:rPr>
            </a:br>
            <a:r>
              <a:rPr lang="ru-RU" sz="2400" dirty="0" err="1" smtClean="0">
                <a:solidFill>
                  <a:schemeClr val="tx2">
                    <a:lumMod val="10000"/>
                  </a:schemeClr>
                </a:solidFill>
                <a:effectLst/>
              </a:rPr>
              <a:t>Гульнева</a:t>
            </a:r>
            <a:r>
              <a:rPr lang="ru-RU" sz="2400" dirty="0" smtClean="0">
                <a:solidFill>
                  <a:schemeClr val="tx2">
                    <a:lumMod val="10000"/>
                  </a:schemeClr>
                </a:solidFill>
                <a:effectLst/>
              </a:rPr>
              <a:t> Н. А.</a:t>
            </a:r>
            <a:endParaRPr lang="ru-RU" sz="2400" dirty="0">
              <a:solidFill>
                <a:schemeClr val="tx2">
                  <a:lumMod val="10000"/>
                </a:schemeClr>
              </a:solidFill>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0112" y="274638"/>
            <a:ext cx="3563888" cy="6322714"/>
          </a:xfrm>
        </p:spPr>
        <p:txBody>
          <a:bodyPr>
            <a:normAutofit/>
          </a:bodyPr>
          <a:lstStyle/>
          <a:p>
            <a:pPr algn="l"/>
            <a:r>
              <a:rPr lang="ru-RU" sz="2200" dirty="0" err="1" smtClean="0">
                <a:solidFill>
                  <a:schemeClr val="bg1"/>
                </a:solidFill>
                <a:effectLst/>
              </a:rPr>
              <a:t>Электрорубанками</a:t>
            </a:r>
            <a:r>
              <a:rPr lang="ru-RU" sz="2200" dirty="0" smtClean="0">
                <a:solidFill>
                  <a:schemeClr val="bg1"/>
                </a:solidFill>
                <a:effectLst/>
              </a:rPr>
              <a:t> выполняют строгание (плоскостное фрезерование) древесины.</a:t>
            </a:r>
            <a:br>
              <a:rPr lang="ru-RU" sz="2200" dirty="0" smtClean="0">
                <a:solidFill>
                  <a:schemeClr val="bg1"/>
                </a:solidFill>
                <a:effectLst/>
              </a:rPr>
            </a:br>
            <a:r>
              <a:rPr lang="ru-RU" sz="2200" dirty="0" smtClean="0">
                <a:solidFill>
                  <a:schemeClr val="bg1"/>
                </a:solidFill>
                <a:effectLst/>
              </a:rPr>
              <a:t/>
            </a:r>
            <a:br>
              <a:rPr lang="ru-RU" sz="2200" dirty="0" smtClean="0">
                <a:solidFill>
                  <a:schemeClr val="bg1"/>
                </a:solidFill>
                <a:effectLst/>
              </a:rPr>
            </a:br>
            <a:r>
              <a:rPr lang="ru-RU" sz="2200" dirty="0" smtClean="0">
                <a:solidFill>
                  <a:schemeClr val="bg1"/>
                </a:solidFill>
                <a:effectLst/>
              </a:rPr>
              <a:t/>
            </a:r>
            <a:br>
              <a:rPr lang="ru-RU" sz="2200" dirty="0" smtClean="0">
                <a:solidFill>
                  <a:schemeClr val="bg1"/>
                </a:solidFill>
                <a:effectLst/>
              </a:rPr>
            </a:br>
            <a:r>
              <a:rPr lang="ru-RU" sz="2200" dirty="0" smtClean="0">
                <a:solidFill>
                  <a:schemeClr val="bg1"/>
                </a:solidFill>
                <a:effectLst/>
              </a:rPr>
              <a:t> Ширины подошвы рубанков  80…300мм;  глубина строгания до 3мм; угол заточки ножей 35…42</a:t>
            </a:r>
            <a:r>
              <a:rPr lang="ru-RU" sz="2200" baseline="30000" dirty="0" smtClean="0">
                <a:solidFill>
                  <a:schemeClr val="bg1"/>
                </a:solidFill>
                <a:effectLst/>
              </a:rPr>
              <a:t>0</a:t>
            </a:r>
            <a:r>
              <a:rPr lang="ru-RU" sz="2200" dirty="0" smtClean="0">
                <a:solidFill>
                  <a:schemeClr val="bg1"/>
                </a:solidFill>
                <a:effectLst/>
              </a:rPr>
              <a:t>;   частота вращения 11000…20000 об/мин.</a:t>
            </a:r>
            <a:r>
              <a:rPr lang="ru-RU" dirty="0" smtClean="0"/>
              <a:t/>
            </a:r>
            <a:br>
              <a:rPr lang="ru-RU" dirty="0" smtClean="0"/>
            </a:br>
            <a:endParaRPr lang="ru-RU" dirty="0"/>
          </a:p>
        </p:txBody>
      </p:sp>
      <p:pic>
        <p:nvPicPr>
          <p:cNvPr id="2050" name="Picture 2" descr="C:\Users\yana\Desktop\Новая папка (2)\4374.jpg"/>
          <p:cNvPicPr>
            <a:picLocks noChangeAspect="1" noChangeArrowheads="1"/>
          </p:cNvPicPr>
          <p:nvPr/>
        </p:nvPicPr>
        <p:blipFill>
          <a:blip r:embed="rId2" cstate="print"/>
          <a:srcRect/>
          <a:stretch>
            <a:fillRect/>
          </a:stretch>
        </p:blipFill>
        <p:spPr bwMode="auto">
          <a:xfrm>
            <a:off x="0" y="0"/>
            <a:ext cx="2700300" cy="1872208"/>
          </a:xfrm>
          <a:prstGeom prst="rect">
            <a:avLst/>
          </a:prstGeom>
          <a:ln>
            <a:noFill/>
          </a:ln>
          <a:effectLst>
            <a:softEdge rad="112500"/>
          </a:effectLst>
        </p:spPr>
      </p:pic>
      <p:pic>
        <p:nvPicPr>
          <p:cNvPr id="2051" name="Picture 3" descr="C:\Users\yana\Desktop\Новая папка (2)\897502503cadf400c5df1fca09f1b325.jpg"/>
          <p:cNvPicPr>
            <a:picLocks noChangeAspect="1" noChangeArrowheads="1"/>
          </p:cNvPicPr>
          <p:nvPr/>
        </p:nvPicPr>
        <p:blipFill>
          <a:blip r:embed="rId3" cstate="print"/>
          <a:srcRect/>
          <a:stretch>
            <a:fillRect/>
          </a:stretch>
        </p:blipFill>
        <p:spPr bwMode="auto">
          <a:xfrm>
            <a:off x="539552" y="4219356"/>
            <a:ext cx="3960440" cy="2638644"/>
          </a:xfrm>
          <a:prstGeom prst="rect">
            <a:avLst/>
          </a:prstGeom>
          <a:ln>
            <a:noFill/>
          </a:ln>
          <a:effectLst>
            <a:softEdge rad="112500"/>
          </a:effectLst>
        </p:spPr>
      </p:pic>
      <p:pic>
        <p:nvPicPr>
          <p:cNvPr id="2053" name="Picture 5" descr="C:\Users\yana\Desktop\Новая папка (2)\imgpreview (2).jpg"/>
          <p:cNvPicPr>
            <a:picLocks noChangeAspect="1" noChangeArrowheads="1"/>
          </p:cNvPicPr>
          <p:nvPr/>
        </p:nvPicPr>
        <p:blipFill>
          <a:blip r:embed="rId4" cstate="print"/>
          <a:srcRect/>
          <a:stretch>
            <a:fillRect/>
          </a:stretch>
        </p:blipFill>
        <p:spPr bwMode="auto">
          <a:xfrm>
            <a:off x="1547664" y="1844824"/>
            <a:ext cx="4069157" cy="2376264"/>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0072" y="274638"/>
            <a:ext cx="3923928" cy="6394722"/>
          </a:xfrm>
        </p:spPr>
        <p:txBody>
          <a:bodyPr>
            <a:normAutofit/>
          </a:bodyPr>
          <a:lstStyle/>
          <a:p>
            <a:pPr algn="l"/>
            <a:r>
              <a:rPr lang="ru-RU" sz="2000" dirty="0" err="1" smtClean="0">
                <a:solidFill>
                  <a:schemeClr val="bg1"/>
                </a:solidFill>
                <a:effectLst/>
              </a:rPr>
              <a:t>Электрорубанок</a:t>
            </a:r>
            <a:r>
              <a:rPr lang="ru-RU" sz="2000" dirty="0" smtClean="0">
                <a:solidFill>
                  <a:schemeClr val="bg1"/>
                </a:solidFill>
                <a:effectLst/>
              </a:rPr>
              <a:t> имеет переднюю подвижную и заднюю неподвижную опоры (лыжи), регулятор глубины строгания, дополнительную рукоятку (упор), электродвигатель , приводящий во вращение через клиноременную передачу ножевой вал с двумя плоскими ножами, защитный кожух, основную рукоятку с выключателем, </a:t>
            </a:r>
            <a:r>
              <a:rPr lang="ru-RU" sz="2000" dirty="0" err="1" smtClean="0">
                <a:solidFill>
                  <a:schemeClr val="bg1"/>
                </a:solidFill>
                <a:effectLst/>
              </a:rPr>
              <a:t>электротокоподводящий</a:t>
            </a:r>
            <a:r>
              <a:rPr lang="ru-RU" sz="2000" dirty="0" smtClean="0">
                <a:solidFill>
                  <a:schemeClr val="bg1"/>
                </a:solidFill>
                <a:effectLst/>
              </a:rPr>
              <a:t> кабель со штекерной  вилкой. </a:t>
            </a:r>
            <a:endParaRPr lang="ru-RU" sz="2000" dirty="0">
              <a:solidFill>
                <a:schemeClr val="bg1"/>
              </a:solidFill>
              <a:effectLst/>
            </a:endParaRPr>
          </a:p>
        </p:txBody>
      </p:sp>
      <p:pic>
        <p:nvPicPr>
          <p:cNvPr id="3076" name="Picture 4" descr="C:\Users\yana\Desktop\Новая папка (2)\imgpreview (1).jpg"/>
          <p:cNvPicPr>
            <a:picLocks noChangeAspect="1" noChangeArrowheads="1"/>
          </p:cNvPicPr>
          <p:nvPr/>
        </p:nvPicPr>
        <p:blipFill>
          <a:blip r:embed="rId2" cstate="print">
            <a:lum bright="-10000" contrast="10000"/>
          </a:blip>
          <a:srcRect/>
          <a:stretch>
            <a:fillRect/>
          </a:stretch>
        </p:blipFill>
        <p:spPr bwMode="auto">
          <a:xfrm>
            <a:off x="611560" y="3645024"/>
            <a:ext cx="3528392" cy="2948382"/>
          </a:xfrm>
          <a:prstGeom prst="rect">
            <a:avLst/>
          </a:prstGeom>
          <a:ln>
            <a:noFill/>
          </a:ln>
          <a:effectLst>
            <a:softEdge rad="112500"/>
          </a:effectLst>
        </p:spPr>
      </p:pic>
      <p:pic>
        <p:nvPicPr>
          <p:cNvPr id="3078" name="Picture 6" descr="C:\Users\yana\Desktop\4d34e4852cb65-500x341.jpg"/>
          <p:cNvPicPr>
            <a:picLocks noChangeAspect="1" noChangeArrowheads="1"/>
          </p:cNvPicPr>
          <p:nvPr/>
        </p:nvPicPr>
        <p:blipFill>
          <a:blip r:embed="rId3" cstate="print">
            <a:lum bright="-10000" contrast="20000"/>
          </a:blip>
          <a:srcRect/>
          <a:stretch>
            <a:fillRect/>
          </a:stretch>
        </p:blipFill>
        <p:spPr bwMode="auto">
          <a:xfrm>
            <a:off x="179512" y="404664"/>
            <a:ext cx="4434510" cy="3024336"/>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1960" y="0"/>
            <a:ext cx="4932040" cy="7029400"/>
          </a:xfrm>
        </p:spPr>
        <p:txBody>
          <a:bodyPr>
            <a:normAutofit fontScale="90000"/>
          </a:bodyPr>
          <a:lstStyle/>
          <a:p>
            <a:pPr algn="l"/>
            <a:r>
              <a:rPr lang="ru-RU" sz="1800" dirty="0" smtClean="0">
                <a:solidFill>
                  <a:schemeClr val="bg1"/>
                </a:solidFill>
                <a:effectLst/>
              </a:rPr>
              <a:t/>
            </a:r>
            <a:br>
              <a:rPr lang="ru-RU" sz="1800" dirty="0" smtClean="0">
                <a:solidFill>
                  <a:schemeClr val="bg1"/>
                </a:solidFill>
                <a:effectLst/>
              </a:rPr>
            </a:br>
            <a:r>
              <a:rPr lang="ru-RU" sz="1800" dirty="0" smtClean="0">
                <a:solidFill>
                  <a:schemeClr val="bg1"/>
                </a:solidFill>
                <a:effectLst/>
              </a:rPr>
              <a:t>- обрабатываемый материал укладывают на верстаке или столе и при необходимости закрепляют;</a:t>
            </a:r>
            <a:br>
              <a:rPr lang="ru-RU" sz="1800" dirty="0" smtClean="0">
                <a:solidFill>
                  <a:schemeClr val="bg1"/>
                </a:solidFill>
                <a:effectLst/>
              </a:rPr>
            </a:br>
            <a:r>
              <a:rPr lang="ru-RU" sz="1800" dirty="0" smtClean="0">
                <a:solidFill>
                  <a:schemeClr val="bg1"/>
                </a:solidFill>
                <a:effectLst/>
              </a:rPr>
              <a:t/>
            </a:r>
            <a:br>
              <a:rPr lang="ru-RU" sz="1800" dirty="0" smtClean="0">
                <a:solidFill>
                  <a:schemeClr val="bg1"/>
                </a:solidFill>
                <a:effectLst/>
              </a:rPr>
            </a:br>
            <a:r>
              <a:rPr lang="ru-RU" sz="1800" dirty="0" smtClean="0">
                <a:solidFill>
                  <a:schemeClr val="bg1"/>
                </a:solidFill>
                <a:effectLst/>
              </a:rPr>
              <a:t>- перед началом работы проверяют качество заточки ножей и правильность их установки на ножевой вал.  Ножи должны иметь одинаковую массу, лезвия одинаково выступать за корпус ножевого вала ( на 1..1,5мм) и находиться на одном уровне с задней опорой. Передняя опора располагается выше задней на величину выступа ножей.</a:t>
            </a:r>
            <a:br>
              <a:rPr lang="ru-RU" sz="1800" dirty="0" smtClean="0">
                <a:solidFill>
                  <a:schemeClr val="bg1"/>
                </a:solidFill>
                <a:effectLst/>
              </a:rPr>
            </a:br>
            <a:r>
              <a:rPr lang="ru-RU" sz="1800" dirty="0" smtClean="0">
                <a:solidFill>
                  <a:schemeClr val="bg1"/>
                </a:solidFill>
                <a:effectLst/>
              </a:rPr>
              <a:t/>
            </a:r>
            <a:br>
              <a:rPr lang="ru-RU" sz="1800" dirty="0" smtClean="0">
                <a:solidFill>
                  <a:schemeClr val="bg1"/>
                </a:solidFill>
                <a:effectLst/>
              </a:rPr>
            </a:br>
            <a:r>
              <a:rPr lang="ru-RU" sz="1800" dirty="0" smtClean="0">
                <a:solidFill>
                  <a:schemeClr val="bg1"/>
                </a:solidFill>
                <a:effectLst/>
              </a:rPr>
              <a:t>- рубанок подсоединяют к электросети, берут за две рукоятки и включают электродвигатель;</a:t>
            </a:r>
            <a:br>
              <a:rPr lang="ru-RU" sz="1800" dirty="0" smtClean="0">
                <a:solidFill>
                  <a:schemeClr val="bg1"/>
                </a:solidFill>
                <a:effectLst/>
              </a:rPr>
            </a:br>
            <a:r>
              <a:rPr lang="ru-RU" sz="1800" dirty="0" smtClean="0">
                <a:solidFill>
                  <a:schemeClr val="bg1"/>
                </a:solidFill>
                <a:effectLst/>
              </a:rPr>
              <a:t/>
            </a:r>
            <a:br>
              <a:rPr lang="ru-RU" sz="1800" dirty="0" smtClean="0">
                <a:solidFill>
                  <a:schemeClr val="bg1"/>
                </a:solidFill>
                <a:effectLst/>
              </a:rPr>
            </a:br>
            <a:r>
              <a:rPr lang="ru-RU" sz="1800" dirty="0" smtClean="0">
                <a:solidFill>
                  <a:schemeClr val="bg1"/>
                </a:solidFill>
                <a:effectLst/>
              </a:rPr>
              <a:t>- после достижения постоянной частоты вращения ножевого вала, </a:t>
            </a:r>
            <a:r>
              <a:rPr lang="ru-RU" sz="1800" dirty="0" err="1" smtClean="0">
                <a:solidFill>
                  <a:schemeClr val="bg1"/>
                </a:solidFill>
                <a:effectLst/>
              </a:rPr>
              <a:t>электрорубанок</a:t>
            </a:r>
            <a:r>
              <a:rPr lang="ru-RU" sz="1800" dirty="0" smtClean="0">
                <a:solidFill>
                  <a:schemeClr val="bg1"/>
                </a:solidFill>
                <a:effectLst/>
              </a:rPr>
              <a:t> опирают передней лыжей на край обрабатываемого материала и медленно подают вперед вдоль волокон древесины. Скорость подачи 1,5…2м/мин. </a:t>
            </a:r>
            <a:br>
              <a:rPr lang="ru-RU" sz="1800" dirty="0" smtClean="0">
                <a:solidFill>
                  <a:schemeClr val="bg1"/>
                </a:solidFill>
                <a:effectLst/>
              </a:rPr>
            </a:br>
            <a:r>
              <a:rPr lang="ru-RU" sz="1800" dirty="0" smtClean="0">
                <a:solidFill>
                  <a:schemeClr val="bg1"/>
                </a:solidFill>
                <a:effectLst/>
              </a:rPr>
              <a:t/>
            </a:r>
            <a:br>
              <a:rPr lang="ru-RU" sz="1800" dirty="0" smtClean="0">
                <a:solidFill>
                  <a:schemeClr val="bg1"/>
                </a:solidFill>
                <a:effectLst/>
              </a:rPr>
            </a:br>
            <a:r>
              <a:rPr lang="ru-RU" sz="1800" dirty="0" smtClean="0">
                <a:solidFill>
                  <a:schemeClr val="bg1"/>
                </a:solidFill>
                <a:effectLst/>
              </a:rPr>
              <a:t>- после первого прохода рубанок выключают, а при необходимости повторяют строгание.</a:t>
            </a:r>
            <a:br>
              <a:rPr lang="ru-RU" sz="1800" dirty="0" smtClean="0">
                <a:solidFill>
                  <a:schemeClr val="bg1"/>
                </a:solidFill>
                <a:effectLst/>
              </a:rPr>
            </a:br>
            <a:r>
              <a:rPr lang="ru-RU" sz="1800" dirty="0" smtClean="0"/>
              <a:t/>
            </a:r>
            <a:br>
              <a:rPr lang="ru-RU" sz="1800" dirty="0" smtClean="0"/>
            </a:br>
            <a:endParaRPr lang="ru-RU" sz="1800" dirty="0"/>
          </a:p>
        </p:txBody>
      </p:sp>
      <p:pic>
        <p:nvPicPr>
          <p:cNvPr id="4098" name="Picture 2" descr="C:\Users\yana\Desktop\rubanok-500x375.jpeg"/>
          <p:cNvPicPr>
            <a:picLocks noChangeAspect="1" noChangeArrowheads="1"/>
          </p:cNvPicPr>
          <p:nvPr/>
        </p:nvPicPr>
        <p:blipFill>
          <a:blip r:embed="rId2" cstate="print"/>
          <a:srcRect/>
          <a:stretch>
            <a:fillRect/>
          </a:stretch>
        </p:blipFill>
        <p:spPr bwMode="auto">
          <a:xfrm>
            <a:off x="0" y="188640"/>
            <a:ext cx="4211960" cy="3158970"/>
          </a:xfrm>
          <a:prstGeom prst="rect">
            <a:avLst/>
          </a:prstGeom>
          <a:ln>
            <a:noFill/>
          </a:ln>
          <a:effectLst>
            <a:softEdge rad="112500"/>
          </a:effectLst>
        </p:spPr>
      </p:pic>
      <p:pic>
        <p:nvPicPr>
          <p:cNvPr id="4100" name="Picture 4" descr="C:\Users\yana\Desktop\Новая папка (2)\elektrorubanok_black_decker_kw712.jpg"/>
          <p:cNvPicPr>
            <a:picLocks noChangeAspect="1" noChangeArrowheads="1"/>
          </p:cNvPicPr>
          <p:nvPr/>
        </p:nvPicPr>
        <p:blipFill>
          <a:blip r:embed="rId3" cstate="print"/>
          <a:srcRect/>
          <a:stretch>
            <a:fillRect/>
          </a:stretch>
        </p:blipFill>
        <p:spPr bwMode="auto">
          <a:xfrm>
            <a:off x="0" y="3573016"/>
            <a:ext cx="4139952" cy="3104964"/>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92080" y="274638"/>
            <a:ext cx="3851920" cy="6178698"/>
          </a:xfrm>
        </p:spPr>
        <p:txBody>
          <a:bodyPr>
            <a:normAutofit/>
          </a:bodyPr>
          <a:lstStyle/>
          <a:p>
            <a:pPr algn="l"/>
            <a:r>
              <a:rPr lang="ru-RU" sz="2400" b="0" dirty="0" smtClean="0">
                <a:solidFill>
                  <a:schemeClr val="bg1"/>
                </a:solidFill>
              </a:rPr>
              <a:t>При повороте рубанка на 180</a:t>
            </a:r>
            <a:r>
              <a:rPr lang="ru-RU" sz="2400" b="0" baseline="30000" dirty="0" smtClean="0">
                <a:solidFill>
                  <a:schemeClr val="bg1"/>
                </a:solidFill>
              </a:rPr>
              <a:t>0</a:t>
            </a:r>
            <a:r>
              <a:rPr lang="ru-RU" sz="2400" b="0" dirty="0" smtClean="0">
                <a:solidFill>
                  <a:schemeClr val="bg1"/>
                </a:solidFill>
              </a:rPr>
              <a:t> и закреплении его на верстаке может быть использован как стационарный станок</a:t>
            </a:r>
            <a:endParaRPr lang="ru-RU" sz="2400" b="0" dirty="0">
              <a:solidFill>
                <a:schemeClr val="bg1"/>
              </a:solidFill>
            </a:endParaRPr>
          </a:p>
        </p:txBody>
      </p:sp>
      <p:pic>
        <p:nvPicPr>
          <p:cNvPr id="5122" name="Picture 2" descr="C:\Users\yana\Desktop\ZR-1300-110.jpg"/>
          <p:cNvPicPr>
            <a:picLocks noChangeAspect="1" noChangeArrowheads="1"/>
          </p:cNvPicPr>
          <p:nvPr/>
        </p:nvPicPr>
        <p:blipFill>
          <a:blip r:embed="rId2" cstate="print"/>
          <a:srcRect/>
          <a:stretch>
            <a:fillRect/>
          </a:stretch>
        </p:blipFill>
        <p:spPr bwMode="auto">
          <a:xfrm>
            <a:off x="0" y="1124744"/>
            <a:ext cx="5193858" cy="3922206"/>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60032" y="274638"/>
            <a:ext cx="4283968" cy="6583362"/>
          </a:xfrm>
        </p:spPr>
        <p:txBody>
          <a:bodyPr>
            <a:normAutofit/>
          </a:bodyPr>
          <a:lstStyle/>
          <a:p>
            <a:pPr algn="l"/>
            <a:r>
              <a:rPr lang="ru-RU" sz="2000" dirty="0" smtClean="0">
                <a:solidFill>
                  <a:schemeClr val="bg1"/>
                </a:solidFill>
              </a:rPr>
              <a:t> </a:t>
            </a: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Электродрели - инструмент для сверления отверстий в различных материалах. </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Существуют безударные и ударные, угловые, алмазные, с функцией </a:t>
            </a:r>
            <a:r>
              <a:rPr lang="ru-RU" sz="2000" dirty="0" err="1" smtClean="0">
                <a:solidFill>
                  <a:schemeClr val="bg1"/>
                </a:solidFill>
                <a:effectLst/>
              </a:rPr>
              <a:t>шуруповерта</a:t>
            </a:r>
            <a:r>
              <a:rPr lang="ru-RU" sz="2000" dirty="0" smtClean="0">
                <a:solidFill>
                  <a:schemeClr val="bg1"/>
                </a:solidFill>
                <a:effectLst/>
              </a:rPr>
              <a:t> и другие модели электродрелей. </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 В зависимости от модели и назначения частота вращения сверла 500…3500 об/мин.</a:t>
            </a:r>
            <a:r>
              <a:rPr lang="ru-RU" sz="2000" dirty="0" smtClean="0">
                <a:effectLst/>
              </a:rPr>
              <a:t/>
            </a:r>
            <a:br>
              <a:rPr lang="ru-RU" sz="2000" dirty="0" smtClean="0">
                <a:effectLst/>
              </a:rPr>
            </a:br>
            <a:endParaRPr lang="ru-RU" sz="2000" dirty="0">
              <a:effectLst/>
            </a:endParaRPr>
          </a:p>
        </p:txBody>
      </p:sp>
      <p:pic>
        <p:nvPicPr>
          <p:cNvPr id="6151" name="Picture 7" descr="C:\Users\yana\Desktop\459099013-1-0-f2c8216a7b59be451699896538efe9b9.jpg"/>
          <p:cNvPicPr>
            <a:picLocks noChangeAspect="1" noChangeArrowheads="1"/>
          </p:cNvPicPr>
          <p:nvPr/>
        </p:nvPicPr>
        <p:blipFill>
          <a:blip r:embed="rId2" cstate="print"/>
          <a:srcRect/>
          <a:stretch>
            <a:fillRect/>
          </a:stretch>
        </p:blipFill>
        <p:spPr bwMode="auto">
          <a:xfrm>
            <a:off x="0" y="0"/>
            <a:ext cx="3059832" cy="2622713"/>
          </a:xfrm>
          <a:prstGeom prst="rect">
            <a:avLst/>
          </a:prstGeom>
          <a:ln>
            <a:noFill/>
          </a:ln>
          <a:effectLst>
            <a:softEdge rad="112500"/>
          </a:effectLst>
        </p:spPr>
      </p:pic>
      <p:pic>
        <p:nvPicPr>
          <p:cNvPr id="6154" name="Picture 10" descr="C:\Users\yana\Desktop\drils.png"/>
          <p:cNvPicPr>
            <a:picLocks noChangeAspect="1" noChangeArrowheads="1"/>
          </p:cNvPicPr>
          <p:nvPr/>
        </p:nvPicPr>
        <p:blipFill>
          <a:blip r:embed="rId3" cstate="print"/>
          <a:srcRect/>
          <a:stretch>
            <a:fillRect/>
          </a:stretch>
        </p:blipFill>
        <p:spPr bwMode="auto">
          <a:xfrm>
            <a:off x="0" y="2924944"/>
            <a:ext cx="4527718" cy="3106369"/>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6056" y="0"/>
            <a:ext cx="4067944" cy="6597352"/>
          </a:xfrm>
        </p:spPr>
        <p:txBody>
          <a:bodyPr>
            <a:normAutofit/>
          </a:bodyPr>
          <a:lstStyle/>
          <a:p>
            <a:pPr algn="l"/>
            <a:r>
              <a:rPr lang="ru-RU" sz="2000" dirty="0" smtClean="0">
                <a:solidFill>
                  <a:schemeClr val="bg1"/>
                </a:solidFill>
                <a:effectLst/>
              </a:rPr>
              <a:t>Ударная дрель. Кроме обычных «вращательных» движений, этот вид дрели может выполнять еще и «поступательное» давление (вперед-назад)При работе с деревом и более хрупкими материалами (пластмассой, </a:t>
            </a:r>
            <a:r>
              <a:rPr lang="ru-RU" sz="2000" dirty="0" err="1" smtClean="0">
                <a:solidFill>
                  <a:schemeClr val="bg1"/>
                </a:solidFill>
                <a:effectLst/>
              </a:rPr>
              <a:t>гипсокартоном</a:t>
            </a:r>
            <a:r>
              <a:rPr lang="ru-RU" sz="2000" dirty="0" smtClean="0">
                <a:solidFill>
                  <a:schemeClr val="bg1"/>
                </a:solidFill>
                <a:effectLst/>
              </a:rPr>
              <a:t> и т.д.) можно отключать ударную функцию.</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 Угловая дрель. Используется для работ в труднодоступных местах и ограниченном пространстве, при необходимости сверления поверхности под углом 90°. </a:t>
            </a:r>
            <a:r>
              <a:rPr lang="ru-RU" sz="2000" dirty="0" smtClean="0">
                <a:solidFill>
                  <a:schemeClr val="bg1"/>
                </a:solidFill>
              </a:rPr>
              <a:t/>
            </a:r>
            <a:br>
              <a:rPr lang="ru-RU" sz="2000" dirty="0" smtClean="0">
                <a:solidFill>
                  <a:schemeClr val="bg1"/>
                </a:solidFill>
              </a:rPr>
            </a:br>
            <a:endParaRPr lang="ru-RU" sz="2000" dirty="0">
              <a:solidFill>
                <a:schemeClr val="bg1"/>
              </a:solidFill>
            </a:endParaRPr>
          </a:p>
        </p:txBody>
      </p:sp>
      <p:pic>
        <p:nvPicPr>
          <p:cNvPr id="7171" name="Picture 3" descr="C:\Users\yana\Desktop\DWT_SMB_500_G.jpg"/>
          <p:cNvPicPr>
            <a:picLocks noChangeAspect="1" noChangeArrowheads="1"/>
          </p:cNvPicPr>
          <p:nvPr/>
        </p:nvPicPr>
        <p:blipFill>
          <a:blip r:embed="rId2" cstate="print"/>
          <a:srcRect/>
          <a:stretch>
            <a:fillRect/>
          </a:stretch>
        </p:blipFill>
        <p:spPr bwMode="auto">
          <a:xfrm>
            <a:off x="107504" y="116632"/>
            <a:ext cx="2699792" cy="2527680"/>
          </a:xfrm>
          <a:prstGeom prst="rect">
            <a:avLst/>
          </a:prstGeom>
          <a:ln>
            <a:noFill/>
          </a:ln>
          <a:effectLst>
            <a:softEdge rad="112500"/>
          </a:effectLst>
        </p:spPr>
      </p:pic>
      <p:pic>
        <p:nvPicPr>
          <p:cNvPr id="7172" name="Picture 4" descr="C:\Users\yana\Desktop\Новая папка (2)\2096.jpg"/>
          <p:cNvPicPr>
            <a:picLocks noChangeAspect="1" noChangeArrowheads="1"/>
          </p:cNvPicPr>
          <p:nvPr/>
        </p:nvPicPr>
        <p:blipFill>
          <a:blip r:embed="rId3" cstate="print"/>
          <a:srcRect/>
          <a:stretch>
            <a:fillRect/>
          </a:stretch>
        </p:blipFill>
        <p:spPr bwMode="auto">
          <a:xfrm>
            <a:off x="2627784" y="1124744"/>
            <a:ext cx="2448272" cy="2448272"/>
          </a:xfrm>
          <a:prstGeom prst="rect">
            <a:avLst/>
          </a:prstGeom>
          <a:ln>
            <a:noFill/>
          </a:ln>
          <a:effectLst>
            <a:softEdge rad="112500"/>
          </a:effectLst>
        </p:spPr>
      </p:pic>
      <p:pic>
        <p:nvPicPr>
          <p:cNvPr id="7174" name="Picture 6" descr="C:\Users\yana\Desktop\bf4735b6824221cdf2194c7bd7850d9f_thumb_3a35024afb21cebe.jpeg"/>
          <p:cNvPicPr>
            <a:picLocks noChangeAspect="1" noChangeArrowheads="1"/>
          </p:cNvPicPr>
          <p:nvPr/>
        </p:nvPicPr>
        <p:blipFill>
          <a:blip r:embed="rId4" cstate="print"/>
          <a:srcRect/>
          <a:stretch>
            <a:fillRect/>
          </a:stretch>
        </p:blipFill>
        <p:spPr bwMode="auto">
          <a:xfrm>
            <a:off x="179512" y="3717032"/>
            <a:ext cx="2808312" cy="2106234"/>
          </a:xfrm>
          <a:prstGeom prst="rect">
            <a:avLst/>
          </a:prstGeom>
          <a:ln>
            <a:noFill/>
          </a:ln>
          <a:effectLst>
            <a:softEdge rad="112500"/>
          </a:effectLst>
        </p:spPr>
      </p:pic>
      <p:pic>
        <p:nvPicPr>
          <p:cNvPr id="7175" name="Picture 7" descr="C:\Users\yana\Desktop\uglovaya-elektricheskaya-drel-hitachi-d10yb.jpg"/>
          <p:cNvPicPr>
            <a:picLocks noChangeAspect="1" noChangeArrowheads="1"/>
          </p:cNvPicPr>
          <p:nvPr/>
        </p:nvPicPr>
        <p:blipFill>
          <a:blip r:embed="rId5" cstate="print"/>
          <a:srcRect/>
          <a:stretch>
            <a:fillRect/>
          </a:stretch>
        </p:blipFill>
        <p:spPr bwMode="auto">
          <a:xfrm>
            <a:off x="2267744" y="4653136"/>
            <a:ext cx="2736304" cy="2050950"/>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274638"/>
            <a:ext cx="4572000" cy="6178698"/>
          </a:xfrm>
        </p:spPr>
        <p:txBody>
          <a:bodyPr>
            <a:normAutofit/>
          </a:bodyPr>
          <a:lstStyle/>
          <a:p>
            <a:pPr algn="l"/>
            <a:r>
              <a:rPr lang="ru-RU" sz="2000" dirty="0" err="1" smtClean="0">
                <a:solidFill>
                  <a:schemeClr val="bg1"/>
                </a:solidFill>
                <a:effectLst/>
              </a:rPr>
              <a:t>Дрель-шуруповерт</a:t>
            </a:r>
            <a:r>
              <a:rPr lang="ru-RU" sz="2000" dirty="0" smtClean="0">
                <a:solidFill>
                  <a:schemeClr val="bg1"/>
                </a:solidFill>
                <a:effectLst/>
              </a:rPr>
              <a:t>. Установка крепежных материалов (шурупы, винты и </a:t>
            </a:r>
            <a:r>
              <a:rPr lang="ru-RU" sz="2000" dirty="0" err="1" smtClean="0">
                <a:solidFill>
                  <a:schemeClr val="bg1"/>
                </a:solidFill>
                <a:effectLst/>
              </a:rPr>
              <a:t>саморезы</a:t>
            </a:r>
            <a:r>
              <a:rPr lang="ru-RU" sz="2000" dirty="0" smtClean="0">
                <a:solidFill>
                  <a:schemeClr val="bg1"/>
                </a:solidFill>
                <a:effectLst/>
              </a:rPr>
              <a:t>). Оборудование с небольшой мощностью и компактными размерами. Используется при установке перегородок, сборке </a:t>
            </a:r>
            <a:r>
              <a:rPr lang="ru-RU" sz="2000" dirty="0" err="1" smtClean="0">
                <a:solidFill>
                  <a:schemeClr val="bg1"/>
                </a:solidFill>
                <a:effectLst/>
              </a:rPr>
              <a:t>столярно</a:t>
            </a:r>
            <a:r>
              <a:rPr lang="ru-RU" sz="2000" dirty="0" smtClean="0">
                <a:solidFill>
                  <a:schemeClr val="bg1"/>
                </a:solidFill>
                <a:effectLst/>
              </a:rPr>
              <a:t> - строительных изделий, мебели.</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 Аккумуляторные дрели. Для удаленных работ, в местах, где невозможно подключиться к розетке. </a:t>
            </a:r>
            <a:r>
              <a:rPr lang="ru-RU" sz="2000" dirty="0" smtClean="0">
                <a:solidFill>
                  <a:schemeClr val="bg1"/>
                </a:solidFill>
              </a:rPr>
              <a:t/>
            </a:r>
            <a:br>
              <a:rPr lang="ru-RU" sz="2000" dirty="0" smtClean="0">
                <a:solidFill>
                  <a:schemeClr val="bg1"/>
                </a:solidFill>
              </a:rPr>
            </a:br>
            <a:endParaRPr lang="ru-RU" sz="2000" dirty="0">
              <a:solidFill>
                <a:schemeClr val="bg1"/>
              </a:solidFill>
            </a:endParaRPr>
          </a:p>
        </p:txBody>
      </p:sp>
      <p:pic>
        <p:nvPicPr>
          <p:cNvPr id="1026" name="Picture 2" descr="C:\Users\yana\Desktop\Новая папка (2)\1947775.png"/>
          <p:cNvPicPr>
            <a:picLocks noChangeAspect="1" noChangeArrowheads="1"/>
          </p:cNvPicPr>
          <p:nvPr/>
        </p:nvPicPr>
        <p:blipFill>
          <a:blip r:embed="rId2" cstate="print"/>
          <a:srcRect/>
          <a:stretch>
            <a:fillRect/>
          </a:stretch>
        </p:blipFill>
        <p:spPr bwMode="auto">
          <a:xfrm>
            <a:off x="107504" y="116632"/>
            <a:ext cx="2866064" cy="2088232"/>
          </a:xfrm>
          <a:prstGeom prst="rect">
            <a:avLst/>
          </a:prstGeom>
          <a:ln>
            <a:noFill/>
          </a:ln>
          <a:effectLst>
            <a:softEdge rad="112500"/>
          </a:effectLst>
        </p:spPr>
      </p:pic>
      <p:pic>
        <p:nvPicPr>
          <p:cNvPr id="1029" name="Picture 5" descr="C:\Users\yana\Desktop\00000034569_2000.jpg"/>
          <p:cNvPicPr>
            <a:picLocks noChangeAspect="1" noChangeArrowheads="1"/>
          </p:cNvPicPr>
          <p:nvPr/>
        </p:nvPicPr>
        <p:blipFill>
          <a:blip r:embed="rId3" cstate="print"/>
          <a:srcRect/>
          <a:stretch>
            <a:fillRect/>
          </a:stretch>
        </p:blipFill>
        <p:spPr bwMode="auto">
          <a:xfrm>
            <a:off x="2123728" y="1196751"/>
            <a:ext cx="2377345" cy="2296951"/>
          </a:xfrm>
          <a:prstGeom prst="rect">
            <a:avLst/>
          </a:prstGeom>
          <a:ln>
            <a:noFill/>
          </a:ln>
          <a:effectLst>
            <a:softEdge rad="112500"/>
          </a:effectLst>
        </p:spPr>
      </p:pic>
      <p:pic>
        <p:nvPicPr>
          <p:cNvPr id="1030" name="Picture 6" descr="C:\Users\yana\Desktop\bosch_GSR_1800_LI__06019A8300_2.jpg"/>
          <p:cNvPicPr>
            <a:picLocks noChangeAspect="1" noChangeArrowheads="1"/>
          </p:cNvPicPr>
          <p:nvPr/>
        </p:nvPicPr>
        <p:blipFill>
          <a:blip r:embed="rId4" cstate="print"/>
          <a:srcRect/>
          <a:stretch>
            <a:fillRect/>
          </a:stretch>
        </p:blipFill>
        <p:spPr bwMode="auto">
          <a:xfrm>
            <a:off x="539552" y="3789040"/>
            <a:ext cx="3530714" cy="2736304"/>
          </a:xfrm>
          <a:prstGeom prst="rect">
            <a:avLst/>
          </a:prstGeom>
          <a:ln>
            <a:noFill/>
          </a:ln>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99992" y="274638"/>
            <a:ext cx="4186808" cy="5962674"/>
          </a:xfrm>
        </p:spPr>
        <p:txBody>
          <a:bodyPr>
            <a:normAutofit/>
          </a:bodyPr>
          <a:lstStyle/>
          <a:p>
            <a:pPr algn="l"/>
            <a:r>
              <a:rPr lang="ru-RU" sz="2000" dirty="0" smtClean="0">
                <a:solidFill>
                  <a:schemeClr val="bg1"/>
                </a:solidFill>
                <a:effectLst/>
              </a:rPr>
              <a:t>Алмазные дрели. Представляет собой очень мощную дрель для мокрого и сухого сверления.</a:t>
            </a:r>
            <a:br>
              <a:rPr lang="ru-RU" sz="2000" dirty="0" smtClean="0">
                <a:solidFill>
                  <a:schemeClr val="bg1"/>
                </a:solidFill>
                <a:effectLst/>
              </a:rPr>
            </a:br>
            <a:r>
              <a:rPr lang="ru-RU" sz="2000" dirty="0" smtClean="0">
                <a:solidFill>
                  <a:schemeClr val="bg1"/>
                </a:solidFill>
                <a:effectLst/>
              </a:rPr>
              <a:t>Инструмент предназначен для сверления каменных, бетонных поверхностей, натурального камня. </a:t>
            </a:r>
            <a:br>
              <a:rPr lang="ru-RU" sz="2000" dirty="0" smtClean="0">
                <a:solidFill>
                  <a:schemeClr val="bg1"/>
                </a:solidFill>
                <a:effectLst/>
              </a:rPr>
            </a:br>
            <a:r>
              <a:rPr lang="ru-RU" sz="2000" dirty="0" smtClean="0">
                <a:solidFill>
                  <a:schemeClr val="bg1"/>
                </a:solidFill>
                <a:effectLst/>
              </a:rPr>
              <a:t> Позволяет делать отверстия практически в любом твёрдом материале диаметром до 132 мм. Для проведения мокрого сверления есть специальное приспособление (шаровой кран) для подачи и контроля напора воды.</a:t>
            </a:r>
            <a:r>
              <a:rPr lang="ru-RU" sz="2000" dirty="0" smtClean="0">
                <a:solidFill>
                  <a:schemeClr val="bg1"/>
                </a:solidFill>
              </a:rPr>
              <a:t/>
            </a:r>
            <a:br>
              <a:rPr lang="ru-RU" sz="2000" dirty="0" smtClean="0">
                <a:solidFill>
                  <a:schemeClr val="bg1"/>
                </a:solidFill>
              </a:rPr>
            </a:br>
            <a:r>
              <a:rPr lang="ru-RU" sz="2000" dirty="0" smtClean="0"/>
              <a:t/>
            </a:r>
            <a:br>
              <a:rPr lang="ru-RU" sz="2000" dirty="0" smtClean="0"/>
            </a:br>
            <a:endParaRPr lang="ru-RU" sz="2000" dirty="0"/>
          </a:p>
        </p:txBody>
      </p:sp>
      <p:pic>
        <p:nvPicPr>
          <p:cNvPr id="2050" name="Picture 2" descr="C:\Users\yana\Desktop\imgpreview.jpg"/>
          <p:cNvPicPr>
            <a:picLocks noChangeAspect="1" noChangeArrowheads="1"/>
          </p:cNvPicPr>
          <p:nvPr/>
        </p:nvPicPr>
        <p:blipFill>
          <a:blip r:embed="rId2" cstate="print"/>
          <a:srcRect/>
          <a:stretch>
            <a:fillRect/>
          </a:stretch>
        </p:blipFill>
        <p:spPr bwMode="auto">
          <a:xfrm>
            <a:off x="539552" y="476672"/>
            <a:ext cx="3483916" cy="2520280"/>
          </a:xfrm>
          <a:prstGeom prst="rect">
            <a:avLst/>
          </a:prstGeom>
          <a:ln>
            <a:noFill/>
          </a:ln>
          <a:effectLst>
            <a:softEdge rad="112500"/>
          </a:effectLst>
        </p:spPr>
      </p:pic>
      <p:pic>
        <p:nvPicPr>
          <p:cNvPr id="2051" name="Picture 3" descr="C:\Users\yana\Desktop\imgpreview (1).jpg"/>
          <p:cNvPicPr>
            <a:picLocks noChangeAspect="1" noChangeArrowheads="1"/>
          </p:cNvPicPr>
          <p:nvPr/>
        </p:nvPicPr>
        <p:blipFill>
          <a:blip r:embed="rId3" cstate="print"/>
          <a:srcRect/>
          <a:stretch>
            <a:fillRect/>
          </a:stretch>
        </p:blipFill>
        <p:spPr bwMode="auto">
          <a:xfrm>
            <a:off x="755576" y="3356992"/>
            <a:ext cx="3096344" cy="3096344"/>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6056" y="274638"/>
            <a:ext cx="4067944" cy="3874442"/>
          </a:xfrm>
        </p:spPr>
        <p:txBody>
          <a:bodyPr>
            <a:normAutofit fontScale="90000"/>
          </a:bodyPr>
          <a:lstStyle/>
          <a:p>
            <a:pPr algn="l"/>
            <a:r>
              <a:rPr lang="ru-RU" sz="2200" b="0" dirty="0" smtClean="0">
                <a:solidFill>
                  <a:schemeClr val="bg1"/>
                </a:solidFill>
              </a:rPr>
              <a:t>Электродрель состоит из корпус редуктора, корпус электродвигателя, патрона, рукоятки , </a:t>
            </a:r>
            <a:r>
              <a:rPr lang="ru-RU" sz="2200" b="0" dirty="0" err="1" smtClean="0">
                <a:solidFill>
                  <a:schemeClr val="bg1"/>
                </a:solidFill>
              </a:rPr>
              <a:t>курока</a:t>
            </a:r>
            <a:r>
              <a:rPr lang="ru-RU" sz="2200" b="0" dirty="0" smtClean="0">
                <a:solidFill>
                  <a:schemeClr val="bg1"/>
                </a:solidFill>
              </a:rPr>
              <a:t> и кабель со штекерной вилкой. Патрон со вставленным в него сверлом закрепляют на шпинделе, который получает вращение от электродвигателя через редуктор.</a:t>
            </a:r>
            <a:r>
              <a:rPr lang="ru-RU" dirty="0" smtClean="0"/>
              <a:t/>
            </a:r>
            <a:br>
              <a:rPr lang="ru-RU" dirty="0" smtClean="0"/>
            </a:br>
            <a:endParaRPr lang="ru-RU" dirty="0"/>
          </a:p>
        </p:txBody>
      </p:sp>
      <p:pic>
        <p:nvPicPr>
          <p:cNvPr id="3077" name="Picture 5" descr="C:\Users\yana\Desktop\Новая папка (2)\14007_step.jpg"/>
          <p:cNvPicPr>
            <a:picLocks noChangeAspect="1" noChangeArrowheads="1"/>
          </p:cNvPicPr>
          <p:nvPr/>
        </p:nvPicPr>
        <p:blipFill>
          <a:blip r:embed="rId2" cstate="print"/>
          <a:srcRect/>
          <a:stretch>
            <a:fillRect/>
          </a:stretch>
        </p:blipFill>
        <p:spPr bwMode="auto">
          <a:xfrm>
            <a:off x="5892147" y="4365104"/>
            <a:ext cx="3035829" cy="2276872"/>
          </a:xfrm>
          <a:prstGeom prst="rect">
            <a:avLst/>
          </a:prstGeom>
          <a:ln>
            <a:noFill/>
          </a:ln>
          <a:effectLst>
            <a:softEdge rad="112500"/>
          </a:effectLst>
        </p:spPr>
      </p:pic>
      <p:pic>
        <p:nvPicPr>
          <p:cNvPr id="3080" name="Picture 8" descr="C:\Users\yana\Desktop\elektrodrel_intertool_dt-0115.jpg"/>
          <p:cNvPicPr>
            <a:picLocks noChangeAspect="1" noChangeArrowheads="1"/>
          </p:cNvPicPr>
          <p:nvPr/>
        </p:nvPicPr>
        <p:blipFill>
          <a:blip r:embed="rId3" cstate="print"/>
          <a:srcRect/>
          <a:stretch>
            <a:fillRect/>
          </a:stretch>
        </p:blipFill>
        <p:spPr bwMode="auto">
          <a:xfrm>
            <a:off x="1403648" y="188640"/>
            <a:ext cx="3672408" cy="3442884"/>
          </a:xfrm>
          <a:prstGeom prst="rect">
            <a:avLst/>
          </a:prstGeom>
          <a:ln>
            <a:noFill/>
          </a:ln>
          <a:effectLst>
            <a:softEdge rad="112500"/>
          </a:effectLst>
        </p:spPr>
      </p:pic>
      <p:pic>
        <p:nvPicPr>
          <p:cNvPr id="11" name="Picture 3" descr="C:\Users\yana\Desktop\5274041-img11357.jpg"/>
          <p:cNvPicPr>
            <a:picLocks noChangeAspect="1" noChangeArrowheads="1"/>
          </p:cNvPicPr>
          <p:nvPr/>
        </p:nvPicPr>
        <p:blipFill>
          <a:blip r:embed="rId4" cstate="print"/>
          <a:srcRect/>
          <a:stretch>
            <a:fillRect/>
          </a:stretch>
        </p:blipFill>
        <p:spPr bwMode="auto">
          <a:xfrm>
            <a:off x="0" y="1484784"/>
            <a:ext cx="1967880" cy="1967880"/>
          </a:xfrm>
          <a:prstGeom prst="rect">
            <a:avLst/>
          </a:prstGeom>
          <a:ln>
            <a:noFill/>
          </a:ln>
          <a:effectLst>
            <a:softEdge rad="112500"/>
          </a:effectLst>
        </p:spPr>
      </p:pic>
      <p:pic>
        <p:nvPicPr>
          <p:cNvPr id="12" name="Picture 4" descr="C:\Users\yana\Desktop\Новая папка (2)\v1qq9bn6wngrky6lysu7.jpg"/>
          <p:cNvPicPr>
            <a:picLocks noChangeAspect="1" noChangeArrowheads="1"/>
          </p:cNvPicPr>
          <p:nvPr/>
        </p:nvPicPr>
        <p:blipFill>
          <a:blip r:embed="rId5" cstate="print"/>
          <a:srcRect/>
          <a:stretch>
            <a:fillRect/>
          </a:stretch>
        </p:blipFill>
        <p:spPr bwMode="auto">
          <a:xfrm>
            <a:off x="1187624" y="3284984"/>
            <a:ext cx="1977008" cy="2016548"/>
          </a:xfrm>
          <a:prstGeom prst="rect">
            <a:avLst/>
          </a:prstGeom>
          <a:ln>
            <a:noFill/>
          </a:ln>
          <a:effectLst>
            <a:softEdge rad="112500"/>
          </a:effectLst>
        </p:spPr>
      </p:pic>
      <p:pic>
        <p:nvPicPr>
          <p:cNvPr id="13" name="Picture 2" descr="C:\Users\yana\Desktop\73005638.jpg"/>
          <p:cNvPicPr>
            <a:picLocks noChangeAspect="1" noChangeArrowheads="1"/>
          </p:cNvPicPr>
          <p:nvPr/>
        </p:nvPicPr>
        <p:blipFill>
          <a:blip r:embed="rId6" cstate="print"/>
          <a:srcRect/>
          <a:stretch>
            <a:fillRect/>
          </a:stretch>
        </p:blipFill>
        <p:spPr bwMode="auto">
          <a:xfrm>
            <a:off x="2483768" y="4797152"/>
            <a:ext cx="2592288" cy="1944216"/>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99992" y="274638"/>
            <a:ext cx="4186808" cy="6322714"/>
          </a:xfrm>
        </p:spPr>
        <p:txBody>
          <a:bodyPr>
            <a:normAutofit/>
          </a:bodyPr>
          <a:lstStyle/>
          <a:p>
            <a:pPr algn="l"/>
            <a:r>
              <a:rPr lang="ru-RU" sz="2000" dirty="0" smtClean="0">
                <a:solidFill>
                  <a:schemeClr val="bg1"/>
                </a:solidFill>
                <a:effectLst/>
              </a:rPr>
              <a:t>-заготовку надежно закрепить на верстаке или рабочем столе;</a:t>
            </a:r>
            <a:br>
              <a:rPr lang="ru-RU" sz="2000" dirty="0" smtClean="0">
                <a:solidFill>
                  <a:schemeClr val="bg1"/>
                </a:solidFill>
                <a:effectLst/>
              </a:rPr>
            </a:br>
            <a:r>
              <a:rPr lang="ru-RU" sz="2000" dirty="0" smtClean="0">
                <a:solidFill>
                  <a:schemeClr val="bg1"/>
                </a:solidFill>
                <a:effectLst/>
              </a:rPr>
              <a:t>- сверление производят по предварительной разметке или по специальному шаблону;</a:t>
            </a:r>
            <a:br>
              <a:rPr lang="ru-RU" sz="2000" dirty="0" smtClean="0">
                <a:solidFill>
                  <a:schemeClr val="bg1"/>
                </a:solidFill>
                <a:effectLst/>
              </a:rPr>
            </a:br>
            <a:r>
              <a:rPr lang="ru-RU" sz="2000" dirty="0" smtClean="0">
                <a:solidFill>
                  <a:schemeClr val="bg1"/>
                </a:solidFill>
                <a:effectLst/>
              </a:rPr>
              <a:t>- перед началом работы проверить исправность инструмента;</a:t>
            </a:r>
            <a:br>
              <a:rPr lang="ru-RU" sz="2000" dirty="0" smtClean="0">
                <a:solidFill>
                  <a:schemeClr val="bg1"/>
                </a:solidFill>
                <a:effectLst/>
              </a:rPr>
            </a:br>
            <a:r>
              <a:rPr lang="ru-RU" sz="2000" dirty="0" smtClean="0">
                <a:solidFill>
                  <a:schemeClr val="bg1"/>
                </a:solidFill>
                <a:effectLst/>
              </a:rPr>
              <a:t>- нажимом на пусковой курок включают инструмент. Работа на холостом ходу;</a:t>
            </a:r>
            <a:br>
              <a:rPr lang="ru-RU" sz="2000" dirty="0" smtClean="0">
                <a:solidFill>
                  <a:schemeClr val="bg1"/>
                </a:solidFill>
                <a:effectLst/>
              </a:rPr>
            </a:br>
            <a:r>
              <a:rPr lang="ru-RU" sz="2000" dirty="0" smtClean="0">
                <a:solidFill>
                  <a:schemeClr val="bg1"/>
                </a:solidFill>
                <a:effectLst/>
              </a:rPr>
              <a:t>- нажимая на рукоятку дрели, сверло постепенно углубляют в древесину ( ГВЛ, кирпич и т.п.) точно по разметке, без перекоса и качания сверла.</a:t>
            </a:r>
            <a:r>
              <a:rPr lang="ru-RU" sz="2000" dirty="0" smtClean="0">
                <a:effectLst/>
              </a:rPr>
              <a:t/>
            </a:r>
            <a:br>
              <a:rPr lang="ru-RU" sz="2000" dirty="0" smtClean="0">
                <a:effectLst/>
              </a:rPr>
            </a:br>
            <a:endParaRPr lang="ru-RU" sz="2000" dirty="0">
              <a:effectLst/>
            </a:endParaRPr>
          </a:p>
        </p:txBody>
      </p:sp>
      <p:pic>
        <p:nvPicPr>
          <p:cNvPr id="4098" name="Picture 2" descr="C:\Users\yana\Desktop\Новая папка (2)\elektricheskaya-drel-kress-650-bs_1.jpg"/>
          <p:cNvPicPr>
            <a:picLocks noChangeAspect="1" noChangeArrowheads="1"/>
          </p:cNvPicPr>
          <p:nvPr/>
        </p:nvPicPr>
        <p:blipFill>
          <a:blip r:embed="rId2" cstate="print"/>
          <a:srcRect/>
          <a:stretch>
            <a:fillRect/>
          </a:stretch>
        </p:blipFill>
        <p:spPr bwMode="auto">
          <a:xfrm>
            <a:off x="395536" y="188640"/>
            <a:ext cx="3456384" cy="3456384"/>
          </a:xfrm>
          <a:prstGeom prst="rect">
            <a:avLst/>
          </a:prstGeom>
          <a:ln>
            <a:noFill/>
          </a:ln>
          <a:effectLst>
            <a:softEdge rad="112500"/>
          </a:effectLst>
        </p:spPr>
      </p:pic>
      <p:pic>
        <p:nvPicPr>
          <p:cNvPr id="4099" name="Picture 3" descr="C:\Users\yana\Desktop\Новая папка (2)\perforator6.jpg"/>
          <p:cNvPicPr>
            <a:picLocks noChangeAspect="1" noChangeArrowheads="1"/>
          </p:cNvPicPr>
          <p:nvPr/>
        </p:nvPicPr>
        <p:blipFill>
          <a:blip r:embed="rId3" cstate="print"/>
          <a:srcRect/>
          <a:stretch>
            <a:fillRect/>
          </a:stretch>
        </p:blipFill>
        <p:spPr bwMode="auto">
          <a:xfrm>
            <a:off x="323528" y="3789040"/>
            <a:ext cx="3466356" cy="2821614"/>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244334"/>
            <a:ext cx="8892479" cy="923330"/>
          </a:xfrm>
          <a:prstGeom prst="rect">
            <a:avLst/>
          </a:prstGeom>
        </p:spPr>
        <p:txBody>
          <a:bodyPr wrap="square">
            <a:spAutoFit/>
          </a:bodyPr>
          <a:lstStyle/>
          <a:p>
            <a:pPr algn="ctr"/>
            <a:r>
              <a:rPr lang="ru-RU" sz="5400" dirty="0" smtClean="0">
                <a:solidFill>
                  <a:schemeClr val="tx2">
                    <a:lumMod val="10000"/>
                  </a:schemeClr>
                </a:solidFill>
              </a:rPr>
              <a:t>Электроинструмент</a:t>
            </a:r>
            <a:endParaRPr lang="ru-RU" sz="5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8064" y="607294"/>
            <a:ext cx="3995936" cy="6250706"/>
          </a:xfrm>
        </p:spPr>
        <p:txBody>
          <a:bodyPr>
            <a:normAutofit fontScale="90000"/>
          </a:bodyPr>
          <a:lstStyle/>
          <a:p>
            <a:pPr algn="l"/>
            <a:r>
              <a:rPr lang="ru-RU" sz="2000" dirty="0" smtClean="0">
                <a:solidFill>
                  <a:schemeClr val="bg1"/>
                </a:solidFill>
                <a:effectLst/>
              </a:rPr>
              <a:t>Фрезер, фрезерная машина – ручной деревообрабатывающий</a:t>
            </a:r>
            <a:br>
              <a:rPr lang="ru-RU" sz="2000" dirty="0" smtClean="0">
                <a:solidFill>
                  <a:schemeClr val="bg1"/>
                </a:solidFill>
                <a:effectLst/>
              </a:rPr>
            </a:br>
            <a:r>
              <a:rPr lang="ru-RU" sz="2000" dirty="0" smtClean="0">
                <a:solidFill>
                  <a:schemeClr val="bg1"/>
                </a:solidFill>
                <a:effectLst/>
              </a:rPr>
              <a:t> электроинструмент для фрезерования - фигурной обработки кромок, вырезания пазов и сверления отверстий различной формы и т.п. </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Режущим инструментом  у фрезерных машин является концевая фреза.</a:t>
            </a:r>
            <a:br>
              <a:rPr lang="ru-RU" sz="2000" dirty="0" smtClean="0">
                <a:solidFill>
                  <a:schemeClr val="bg1"/>
                </a:solidFill>
                <a:effectLst/>
              </a:rPr>
            </a:br>
            <a:r>
              <a:rPr lang="ru-RU" sz="2000" dirty="0" smtClean="0"/>
              <a:t> </a:t>
            </a:r>
            <a:r>
              <a:rPr lang="ru-RU" sz="2000" dirty="0" smtClean="0">
                <a:solidFill>
                  <a:schemeClr val="bg1"/>
                </a:solidFill>
                <a:effectLst/>
              </a:rPr>
              <a:t>Хвостовики фрез изготавливаются разных диаметров и рассчитываются под обычные цанговые патроны. Наибольшее распространение получили хвостовики диаметром 8 мм.</a:t>
            </a:r>
            <a:r>
              <a:rPr lang="ru-RU" sz="2000" dirty="0" smtClean="0"/>
              <a:t/>
            </a:r>
            <a:br>
              <a:rPr lang="ru-RU" sz="2000" dirty="0" smtClean="0"/>
            </a:br>
            <a:endParaRPr lang="ru-RU" sz="2000" dirty="0">
              <a:solidFill>
                <a:schemeClr val="bg1"/>
              </a:solidFill>
              <a:effectLst/>
            </a:endParaRPr>
          </a:p>
        </p:txBody>
      </p:sp>
      <p:pic>
        <p:nvPicPr>
          <p:cNvPr id="7" name="Picture 3" descr="C:\Users\yana\Desktop\Новая папка\1mebtkv.jpg"/>
          <p:cNvPicPr>
            <a:picLocks noChangeAspect="1" noChangeArrowheads="1"/>
          </p:cNvPicPr>
          <p:nvPr/>
        </p:nvPicPr>
        <p:blipFill>
          <a:blip r:embed="rId2" cstate="print"/>
          <a:srcRect/>
          <a:stretch>
            <a:fillRect/>
          </a:stretch>
        </p:blipFill>
        <p:spPr bwMode="auto">
          <a:xfrm>
            <a:off x="179512" y="2757796"/>
            <a:ext cx="3096344" cy="2085097"/>
          </a:xfrm>
          <a:prstGeom prst="rect">
            <a:avLst/>
          </a:prstGeom>
          <a:ln>
            <a:noFill/>
          </a:ln>
          <a:effectLst>
            <a:softEdge rad="112500"/>
          </a:effectLst>
        </p:spPr>
      </p:pic>
      <p:pic>
        <p:nvPicPr>
          <p:cNvPr id="8" name="Picture 5" descr="C:\Users\yana\Desktop\Новая папка (2)\POF 1200 AE.jpg"/>
          <p:cNvPicPr>
            <a:picLocks noChangeAspect="1" noChangeArrowheads="1"/>
          </p:cNvPicPr>
          <p:nvPr/>
        </p:nvPicPr>
        <p:blipFill>
          <a:blip r:embed="rId3" cstate="print"/>
          <a:srcRect/>
          <a:stretch>
            <a:fillRect/>
          </a:stretch>
        </p:blipFill>
        <p:spPr bwMode="auto">
          <a:xfrm>
            <a:off x="1835696" y="1"/>
            <a:ext cx="2786229" cy="2996952"/>
          </a:xfrm>
          <a:prstGeom prst="rect">
            <a:avLst/>
          </a:prstGeom>
          <a:ln>
            <a:noFill/>
          </a:ln>
          <a:effectLst>
            <a:softEdge rad="112500"/>
          </a:effectLst>
        </p:spPr>
      </p:pic>
      <p:pic>
        <p:nvPicPr>
          <p:cNvPr id="9" name="Picture 4" descr="C:\Users\yana\Desktop\Новая папка (2)\img675.jpg"/>
          <p:cNvPicPr>
            <a:picLocks noChangeAspect="1" noChangeArrowheads="1"/>
          </p:cNvPicPr>
          <p:nvPr/>
        </p:nvPicPr>
        <p:blipFill>
          <a:blip r:embed="rId4" cstate="print"/>
          <a:srcRect/>
          <a:stretch>
            <a:fillRect/>
          </a:stretch>
        </p:blipFill>
        <p:spPr bwMode="auto">
          <a:xfrm>
            <a:off x="1979712" y="4705615"/>
            <a:ext cx="3100133" cy="2152385"/>
          </a:xfrm>
          <a:prstGeom prst="rect">
            <a:avLst/>
          </a:prstGeom>
          <a:ln>
            <a:noFill/>
          </a:ln>
          <a:effectLst>
            <a:softEdge rad="1125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99992" y="274638"/>
            <a:ext cx="4186808" cy="6583362"/>
          </a:xfrm>
        </p:spPr>
        <p:txBody>
          <a:bodyPr>
            <a:normAutofit fontScale="90000"/>
          </a:bodyPr>
          <a:lstStyle/>
          <a:p>
            <a:pPr algn="l"/>
            <a:r>
              <a:rPr lang="ru-RU" sz="2000" dirty="0" smtClean="0">
                <a:solidFill>
                  <a:schemeClr val="bg1"/>
                </a:solidFill>
                <a:effectLst/>
              </a:rPr>
              <a:t>Концевые фрезы предназначенные для изготовления фальцев и пазов. </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Радиусные фрезы применяются при обработке  фасок.</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err="1" smtClean="0">
                <a:solidFill>
                  <a:schemeClr val="bg1"/>
                </a:solidFill>
                <a:effectLst/>
              </a:rPr>
              <a:t>Двухрадиусная</a:t>
            </a:r>
            <a:r>
              <a:rPr lang="ru-RU" sz="2000" dirty="0" smtClean="0">
                <a:solidFill>
                  <a:schemeClr val="bg1"/>
                </a:solidFill>
                <a:effectLst/>
              </a:rPr>
              <a:t> фреза позволяющая менять форму </a:t>
            </a:r>
            <a:r>
              <a:rPr lang="ru-RU" sz="2000" dirty="0" err="1" smtClean="0">
                <a:solidFill>
                  <a:schemeClr val="bg1"/>
                </a:solidFill>
                <a:effectLst/>
              </a:rPr>
              <a:t>скруглений</a:t>
            </a:r>
            <a:r>
              <a:rPr lang="ru-RU" sz="2000" dirty="0" smtClean="0">
                <a:solidFill>
                  <a:schemeClr val="bg1"/>
                </a:solidFill>
                <a:effectLst/>
              </a:rPr>
              <a:t> с изменением ширины и глубины обработки детали. При снятии упора можно изготовить фигурный паз.</a:t>
            </a:r>
            <a:r>
              <a:rPr lang="ru-RU" sz="2000" dirty="0" smtClean="0"/>
              <a:t/>
            </a:r>
            <a:br>
              <a:rPr lang="ru-RU" sz="2000" dirty="0" smtClean="0"/>
            </a:br>
            <a:endParaRPr lang="ru-RU" sz="2000" dirty="0"/>
          </a:p>
        </p:txBody>
      </p:sp>
      <p:pic>
        <p:nvPicPr>
          <p:cNvPr id="3" name="Рисунок 2" descr="фрезы для фрезерной машины">
            <a:hlinkClick r:id="rId2"/>
          </p:cNvPr>
          <p:cNvPicPr/>
          <p:nvPr/>
        </p:nvPicPr>
        <p:blipFill>
          <a:blip r:embed="rId3" cstate="print"/>
          <a:srcRect/>
          <a:stretch>
            <a:fillRect/>
          </a:stretch>
        </p:blipFill>
        <p:spPr bwMode="auto">
          <a:xfrm>
            <a:off x="1331640" y="0"/>
            <a:ext cx="3024336" cy="2348880"/>
          </a:xfrm>
          <a:prstGeom prst="rect">
            <a:avLst/>
          </a:prstGeom>
          <a:ln>
            <a:noFill/>
          </a:ln>
          <a:effectLst>
            <a:softEdge rad="112500"/>
          </a:effectLst>
        </p:spPr>
      </p:pic>
      <p:pic>
        <p:nvPicPr>
          <p:cNvPr id="4" name="Рисунок 3" descr="фрезы для фрезерной машины">
            <a:hlinkClick r:id="rId4"/>
          </p:cNvPr>
          <p:cNvPicPr/>
          <p:nvPr/>
        </p:nvPicPr>
        <p:blipFill>
          <a:blip r:embed="rId5" cstate="print"/>
          <a:srcRect/>
          <a:stretch>
            <a:fillRect/>
          </a:stretch>
        </p:blipFill>
        <p:spPr bwMode="auto">
          <a:xfrm>
            <a:off x="467544" y="2348880"/>
            <a:ext cx="2772816" cy="2232248"/>
          </a:xfrm>
          <a:prstGeom prst="rect">
            <a:avLst/>
          </a:prstGeom>
          <a:ln>
            <a:noFill/>
          </a:ln>
          <a:effectLst>
            <a:softEdge rad="112500"/>
          </a:effectLst>
        </p:spPr>
      </p:pic>
      <p:pic>
        <p:nvPicPr>
          <p:cNvPr id="5" name="Рисунок 4" descr="фрезы для фрезерной машины">
            <a:hlinkClick r:id="rId6"/>
          </p:cNvPr>
          <p:cNvPicPr/>
          <p:nvPr/>
        </p:nvPicPr>
        <p:blipFill>
          <a:blip r:embed="rId7" cstate="print"/>
          <a:srcRect/>
          <a:stretch>
            <a:fillRect/>
          </a:stretch>
        </p:blipFill>
        <p:spPr bwMode="auto">
          <a:xfrm>
            <a:off x="1547664" y="4625752"/>
            <a:ext cx="2808312" cy="2232248"/>
          </a:xfrm>
          <a:prstGeom prst="rect">
            <a:avLst/>
          </a:prstGeom>
          <a:ln>
            <a:noFill/>
          </a:ln>
          <a:effectLst>
            <a:softEdge rad="112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88024" y="463278"/>
            <a:ext cx="4114800" cy="5990058"/>
          </a:xfrm>
        </p:spPr>
        <p:txBody>
          <a:bodyPr>
            <a:normAutofit fontScale="90000"/>
          </a:bodyPr>
          <a:lstStyle/>
          <a:p>
            <a:pPr algn="l"/>
            <a:r>
              <a:rPr lang="ru-RU" sz="2000" dirty="0" smtClean="0">
                <a:solidFill>
                  <a:schemeClr val="bg1"/>
                </a:solidFill>
                <a:effectLst/>
              </a:rPr>
              <a:t>Фрезы для выполнения специальных операций: фрезерование отверстий под мебельную фурнитуру; гравирование надписей; изготовление узкого паза и паза </a:t>
            </a:r>
            <a:br>
              <a:rPr lang="ru-RU" sz="2000" dirty="0" smtClean="0">
                <a:solidFill>
                  <a:schemeClr val="bg1"/>
                </a:solidFill>
                <a:effectLst/>
              </a:rPr>
            </a:br>
            <a:r>
              <a:rPr lang="ru-RU" sz="2000" dirty="0" smtClean="0">
                <a:solidFill>
                  <a:schemeClr val="bg1"/>
                </a:solidFill>
                <a:effectLst/>
              </a:rPr>
              <a:t> « ласточкин хвост».</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 Фрезы для выборки калевок и сферических канавок. </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 Профильные фрезы используются для формирования декоративных кромок и пазов на деталях мебели и багетных планках</a:t>
            </a:r>
            <a:endParaRPr lang="ru-RU" sz="2000" dirty="0">
              <a:solidFill>
                <a:schemeClr val="bg1"/>
              </a:solidFill>
              <a:effectLst/>
            </a:endParaRPr>
          </a:p>
        </p:txBody>
      </p:sp>
      <p:pic>
        <p:nvPicPr>
          <p:cNvPr id="3" name="Рисунок 2" descr="фрезы для фрезерной машины">
            <a:hlinkClick r:id="rId2"/>
          </p:cNvPr>
          <p:cNvPicPr/>
          <p:nvPr/>
        </p:nvPicPr>
        <p:blipFill>
          <a:blip r:embed="rId3" cstate="print"/>
          <a:srcRect/>
          <a:stretch>
            <a:fillRect/>
          </a:stretch>
        </p:blipFill>
        <p:spPr bwMode="auto">
          <a:xfrm>
            <a:off x="1403648" y="0"/>
            <a:ext cx="3240360" cy="1988840"/>
          </a:xfrm>
          <a:prstGeom prst="rect">
            <a:avLst/>
          </a:prstGeom>
          <a:ln>
            <a:noFill/>
          </a:ln>
          <a:effectLst>
            <a:softEdge rad="112500"/>
          </a:effectLst>
        </p:spPr>
      </p:pic>
      <p:pic>
        <p:nvPicPr>
          <p:cNvPr id="4" name="Рисунок 3" descr="фрезы для фрезерной машины">
            <a:hlinkClick r:id="rId4"/>
          </p:cNvPr>
          <p:cNvPicPr/>
          <p:nvPr/>
        </p:nvPicPr>
        <p:blipFill>
          <a:blip r:embed="rId5" cstate="print"/>
          <a:srcRect/>
          <a:stretch>
            <a:fillRect/>
          </a:stretch>
        </p:blipFill>
        <p:spPr bwMode="auto">
          <a:xfrm>
            <a:off x="683568" y="2060848"/>
            <a:ext cx="3168352" cy="2304256"/>
          </a:xfrm>
          <a:prstGeom prst="rect">
            <a:avLst/>
          </a:prstGeom>
          <a:ln>
            <a:noFill/>
          </a:ln>
          <a:effectLst>
            <a:softEdge rad="112500"/>
          </a:effectLst>
        </p:spPr>
      </p:pic>
      <p:pic>
        <p:nvPicPr>
          <p:cNvPr id="5" name="Рисунок 4" descr="http://paradoxkem.ru/wp-content/uploads/2012/05/img684.jpg">
            <a:hlinkClick r:id="rId6"/>
          </p:cNvPr>
          <p:cNvPicPr/>
          <p:nvPr/>
        </p:nvPicPr>
        <p:blipFill>
          <a:blip r:embed="rId7" cstate="print"/>
          <a:srcRect/>
          <a:stretch>
            <a:fillRect/>
          </a:stretch>
        </p:blipFill>
        <p:spPr bwMode="auto">
          <a:xfrm>
            <a:off x="1187624" y="4365104"/>
            <a:ext cx="3024336" cy="2376264"/>
          </a:xfrm>
          <a:prstGeom prst="rect">
            <a:avLst/>
          </a:prstGeom>
          <a:ln>
            <a:noFill/>
          </a:ln>
          <a:effectLst>
            <a:softEdge rad="11250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36096" y="476672"/>
            <a:ext cx="3707904" cy="5832648"/>
          </a:xfrm>
        </p:spPr>
        <p:txBody>
          <a:bodyPr>
            <a:normAutofit fontScale="90000"/>
          </a:bodyPr>
          <a:lstStyle/>
          <a:p>
            <a:pPr algn="l"/>
            <a:r>
              <a:rPr lang="ru-RU" sz="2000" dirty="0" smtClean="0">
                <a:solidFill>
                  <a:schemeClr val="bg1"/>
                </a:solidFill>
                <a:effectLst/>
              </a:rPr>
              <a:t>Вертикальный (</a:t>
            </a:r>
            <a:r>
              <a:rPr lang="ru-RU" sz="2000" dirty="0" err="1" smtClean="0">
                <a:solidFill>
                  <a:schemeClr val="bg1"/>
                </a:solidFill>
                <a:effectLst/>
              </a:rPr>
              <a:t>погружной</a:t>
            </a:r>
            <a:r>
              <a:rPr lang="ru-RU" sz="2000" dirty="0" smtClean="0">
                <a:solidFill>
                  <a:schemeClr val="bg1"/>
                </a:solidFill>
                <a:effectLst/>
              </a:rPr>
              <a:t>) — используется для любых видов фрезеровок. Двигатель такого фрезера перемещается вверх и вниз по двум направляющим, что позволяет делать пазы и отверстия заданной глубины.</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Кромочный (окантовочный) - специально предназначенный фрезер только для обработки кромок. Отличается относительно небольшим весом и мощностью.</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Комбинированный — имеет в комплекте две базы: одна для </a:t>
            </a:r>
            <a:r>
              <a:rPr lang="ru-RU" sz="2000" dirty="0" err="1" smtClean="0">
                <a:solidFill>
                  <a:schemeClr val="bg1"/>
                </a:solidFill>
                <a:effectLst/>
              </a:rPr>
              <a:t>погружного</a:t>
            </a:r>
            <a:r>
              <a:rPr lang="ru-RU" sz="2000" dirty="0" smtClean="0">
                <a:solidFill>
                  <a:schemeClr val="bg1"/>
                </a:solidFill>
                <a:effectLst/>
              </a:rPr>
              <a:t> фрезерования с заданной глубиной, вторая — для обработки кромок</a:t>
            </a:r>
            <a:endParaRPr lang="ru-RU" sz="2000" dirty="0">
              <a:solidFill>
                <a:schemeClr val="bg1"/>
              </a:solidFill>
              <a:effectLst/>
            </a:endParaRPr>
          </a:p>
        </p:txBody>
      </p:sp>
      <p:pic>
        <p:nvPicPr>
          <p:cNvPr id="6148" name="Picture 4" descr="C:\Users\yana\Desktop\er1020enl.jpg"/>
          <p:cNvPicPr>
            <a:picLocks noChangeAspect="1" noChangeArrowheads="1"/>
          </p:cNvPicPr>
          <p:nvPr/>
        </p:nvPicPr>
        <p:blipFill>
          <a:blip r:embed="rId2" cstate="print"/>
          <a:srcRect/>
          <a:stretch>
            <a:fillRect/>
          </a:stretch>
        </p:blipFill>
        <p:spPr bwMode="auto">
          <a:xfrm>
            <a:off x="899592" y="0"/>
            <a:ext cx="2554685" cy="2564904"/>
          </a:xfrm>
          <a:prstGeom prst="rect">
            <a:avLst/>
          </a:prstGeom>
          <a:ln>
            <a:noFill/>
          </a:ln>
          <a:effectLst>
            <a:softEdge rad="112500"/>
          </a:effectLst>
        </p:spPr>
      </p:pic>
      <p:pic>
        <p:nvPicPr>
          <p:cNvPr id="6149" name="Picture 5" descr="C:\Users\yana\Desktop\preview_0a8f2037.jpg"/>
          <p:cNvPicPr>
            <a:picLocks noChangeAspect="1" noChangeArrowheads="1"/>
          </p:cNvPicPr>
          <p:nvPr/>
        </p:nvPicPr>
        <p:blipFill>
          <a:blip r:embed="rId3" cstate="print"/>
          <a:srcRect/>
          <a:stretch>
            <a:fillRect/>
          </a:stretch>
        </p:blipFill>
        <p:spPr bwMode="auto">
          <a:xfrm>
            <a:off x="2483768" y="2492896"/>
            <a:ext cx="2519467" cy="2232248"/>
          </a:xfrm>
          <a:prstGeom prst="rect">
            <a:avLst/>
          </a:prstGeom>
          <a:ln>
            <a:noFill/>
          </a:ln>
          <a:effectLst>
            <a:softEdge rad="112500"/>
          </a:effectLst>
        </p:spPr>
      </p:pic>
      <p:pic>
        <p:nvPicPr>
          <p:cNvPr id="6150" name="Picture 6" descr="C:\Users\yana\Desktop\7940830.jpg"/>
          <p:cNvPicPr>
            <a:picLocks noChangeAspect="1" noChangeArrowheads="1"/>
          </p:cNvPicPr>
          <p:nvPr/>
        </p:nvPicPr>
        <p:blipFill>
          <a:blip r:embed="rId4" cstate="print"/>
          <a:srcRect/>
          <a:stretch>
            <a:fillRect/>
          </a:stretch>
        </p:blipFill>
        <p:spPr bwMode="auto">
          <a:xfrm>
            <a:off x="539552" y="4675184"/>
            <a:ext cx="2677588" cy="2182816"/>
          </a:xfrm>
          <a:prstGeom prst="rect">
            <a:avLst/>
          </a:prstGeom>
          <a:ln>
            <a:noFill/>
          </a:ln>
          <a:effectLst>
            <a:softEdge rad="11250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274638"/>
            <a:ext cx="4114800" cy="6394722"/>
          </a:xfrm>
        </p:spPr>
        <p:txBody>
          <a:bodyPr>
            <a:normAutofit/>
          </a:bodyPr>
          <a:lstStyle/>
          <a:p>
            <a:pPr algn="l"/>
            <a:r>
              <a:rPr lang="ru-RU" sz="2000" dirty="0" err="1" smtClean="0">
                <a:solidFill>
                  <a:schemeClr val="bg1"/>
                </a:solidFill>
                <a:effectLst/>
              </a:rPr>
              <a:t>Ламельный</a:t>
            </a:r>
            <a:r>
              <a:rPr lang="ru-RU" sz="2000" dirty="0" smtClean="0">
                <a:solidFill>
                  <a:schemeClr val="bg1"/>
                </a:solidFill>
                <a:effectLst/>
              </a:rPr>
              <a:t> — для вырезания узких продолговатых пазов.</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Триммер  — для обработки ламинированного материала.</a:t>
            </a:r>
            <a:r>
              <a:rPr lang="ru-RU" sz="2000" dirty="0" smtClean="0"/>
              <a:t/>
            </a:r>
            <a:br>
              <a:rPr lang="ru-RU" sz="2000" dirty="0" smtClean="0"/>
            </a:br>
            <a:endParaRPr lang="ru-RU" sz="2000" dirty="0">
              <a:effectLst/>
            </a:endParaRPr>
          </a:p>
        </p:txBody>
      </p:sp>
      <p:pic>
        <p:nvPicPr>
          <p:cNvPr id="7170" name="Picture 2" descr="C:\Users\yana\Desktop\952_0.jpg"/>
          <p:cNvPicPr>
            <a:picLocks noChangeAspect="1" noChangeArrowheads="1"/>
          </p:cNvPicPr>
          <p:nvPr/>
        </p:nvPicPr>
        <p:blipFill>
          <a:blip r:embed="rId2" cstate="print"/>
          <a:srcRect/>
          <a:stretch>
            <a:fillRect/>
          </a:stretch>
        </p:blipFill>
        <p:spPr bwMode="auto">
          <a:xfrm>
            <a:off x="611560" y="188640"/>
            <a:ext cx="3096344" cy="3096344"/>
          </a:xfrm>
          <a:prstGeom prst="rect">
            <a:avLst/>
          </a:prstGeom>
          <a:ln>
            <a:noFill/>
          </a:ln>
          <a:effectLst>
            <a:softEdge rad="112500"/>
          </a:effectLst>
        </p:spPr>
      </p:pic>
      <p:pic>
        <p:nvPicPr>
          <p:cNvPr id="7171" name="Picture 3" descr="C:\Users\yana\Desktop\rt0700_195560-6_act.png"/>
          <p:cNvPicPr>
            <a:picLocks noChangeAspect="1" noChangeArrowheads="1"/>
          </p:cNvPicPr>
          <p:nvPr/>
        </p:nvPicPr>
        <p:blipFill>
          <a:blip r:embed="rId3" cstate="print"/>
          <a:srcRect/>
          <a:stretch>
            <a:fillRect/>
          </a:stretch>
        </p:blipFill>
        <p:spPr bwMode="auto">
          <a:xfrm>
            <a:off x="611560" y="3573016"/>
            <a:ext cx="3087051" cy="2895653"/>
          </a:xfrm>
          <a:prstGeom prst="rect">
            <a:avLst/>
          </a:prstGeom>
          <a:ln>
            <a:noFill/>
          </a:ln>
          <a:effectLst>
            <a:softEdge rad="11250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1960" y="274638"/>
            <a:ext cx="4932040" cy="6394722"/>
          </a:xfrm>
        </p:spPr>
        <p:txBody>
          <a:bodyPr>
            <a:normAutofit fontScale="90000"/>
          </a:bodyPr>
          <a:lstStyle/>
          <a:p>
            <a:pPr algn="l"/>
            <a:r>
              <a:rPr lang="ru-RU" sz="2000" dirty="0" smtClean="0">
                <a:solidFill>
                  <a:schemeClr val="bg1"/>
                </a:solidFill>
                <a:effectLst/>
              </a:rPr>
              <a:t>Главными узлами фрезерной машины являются основание и электродвигатель, размещенный вертикально над основанием, соединенные между собой подъемным механизмом, при помощи которого устанавливается глубина врезания фрезы в дерево. </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В районе двигателя горизонтально расположена шайба, а также штифт с линейкой, регулируемый по высоте.</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В зависимости от того, какое расстояние установлено между штифтом и шайбой, можно получить такие же параметры глубины, в результате врезания фрезы в материал.</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Некоторые модели оснащены специальными механизмами, предоставляющими возможность выставить предварительно несколько разных уровней глубины.</a:t>
            </a:r>
            <a:endParaRPr lang="ru-RU" sz="2000" dirty="0">
              <a:solidFill>
                <a:schemeClr val="bg1"/>
              </a:solidFill>
              <a:effectLst/>
            </a:endParaRPr>
          </a:p>
        </p:txBody>
      </p:sp>
      <p:pic>
        <p:nvPicPr>
          <p:cNvPr id="8194" name="Picture 2" descr="C:\Users\yana\Desktop\Новая папка (2)\0050C20.JPG"/>
          <p:cNvPicPr>
            <a:picLocks noChangeAspect="1" noChangeArrowheads="1"/>
          </p:cNvPicPr>
          <p:nvPr/>
        </p:nvPicPr>
        <p:blipFill>
          <a:blip r:embed="rId2" cstate="print"/>
          <a:srcRect/>
          <a:stretch>
            <a:fillRect/>
          </a:stretch>
        </p:blipFill>
        <p:spPr bwMode="auto">
          <a:xfrm>
            <a:off x="0" y="0"/>
            <a:ext cx="2699792" cy="2699792"/>
          </a:xfrm>
          <a:prstGeom prst="rect">
            <a:avLst/>
          </a:prstGeom>
          <a:ln>
            <a:noFill/>
          </a:ln>
          <a:effectLst>
            <a:softEdge rad="112500"/>
          </a:effectLst>
        </p:spPr>
      </p:pic>
      <p:pic>
        <p:nvPicPr>
          <p:cNvPr id="8196" name="Picture 4" descr="C:\Users\yana\Desktop\frezers2.jpg"/>
          <p:cNvPicPr>
            <a:picLocks noChangeAspect="1" noChangeArrowheads="1"/>
          </p:cNvPicPr>
          <p:nvPr/>
        </p:nvPicPr>
        <p:blipFill>
          <a:blip r:embed="rId3" cstate="print"/>
          <a:srcRect/>
          <a:stretch>
            <a:fillRect/>
          </a:stretch>
        </p:blipFill>
        <p:spPr bwMode="auto">
          <a:xfrm>
            <a:off x="1619672" y="2492896"/>
            <a:ext cx="2526087" cy="2088232"/>
          </a:xfrm>
          <a:prstGeom prst="rect">
            <a:avLst/>
          </a:prstGeom>
          <a:ln>
            <a:noFill/>
          </a:ln>
          <a:effectLst>
            <a:softEdge rad="112500"/>
          </a:effectLst>
        </p:spPr>
      </p:pic>
      <p:pic>
        <p:nvPicPr>
          <p:cNvPr id="8197" name="Picture 5" descr="C:\Users\yana\Desktop\frezers3.jpg"/>
          <p:cNvPicPr>
            <a:picLocks noChangeAspect="1" noChangeArrowheads="1"/>
          </p:cNvPicPr>
          <p:nvPr/>
        </p:nvPicPr>
        <p:blipFill>
          <a:blip r:embed="rId4" cstate="print"/>
          <a:srcRect/>
          <a:stretch>
            <a:fillRect/>
          </a:stretch>
        </p:blipFill>
        <p:spPr bwMode="auto">
          <a:xfrm>
            <a:off x="251520" y="4365104"/>
            <a:ext cx="2106673" cy="2492896"/>
          </a:xfrm>
          <a:prstGeom prst="rect">
            <a:avLst/>
          </a:prstGeom>
          <a:ln>
            <a:noFill/>
          </a:ln>
          <a:effectLst>
            <a:softEdge rad="11250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ru-RU" sz="2000" dirty="0" smtClean="0">
                <a:solidFill>
                  <a:schemeClr val="bg1"/>
                </a:solidFill>
                <a:effectLst/>
              </a:rPr>
              <a:t>Виды обработки материалов фрезерными машинами</a:t>
            </a:r>
            <a:endParaRPr lang="ru-RU" sz="2000" dirty="0">
              <a:solidFill>
                <a:schemeClr val="bg1"/>
              </a:solidFill>
              <a:effectLst/>
            </a:endParaRPr>
          </a:p>
        </p:txBody>
      </p:sp>
      <p:pic>
        <p:nvPicPr>
          <p:cNvPr id="1027" name="Picture 3" descr="C:\Users\yana\Desktop\Новая папка (2)\1359148947_photo2.jpg"/>
          <p:cNvPicPr>
            <a:picLocks noChangeAspect="1" noChangeArrowheads="1"/>
          </p:cNvPicPr>
          <p:nvPr/>
        </p:nvPicPr>
        <p:blipFill>
          <a:blip r:embed="rId2" cstate="print"/>
          <a:srcRect/>
          <a:stretch>
            <a:fillRect/>
          </a:stretch>
        </p:blipFill>
        <p:spPr bwMode="auto">
          <a:xfrm>
            <a:off x="4283968" y="980728"/>
            <a:ext cx="3337357" cy="2088232"/>
          </a:xfrm>
          <a:prstGeom prst="rect">
            <a:avLst/>
          </a:prstGeom>
          <a:ln>
            <a:noFill/>
          </a:ln>
          <a:effectLst>
            <a:softEdge rad="112500"/>
          </a:effectLst>
        </p:spPr>
      </p:pic>
      <p:pic>
        <p:nvPicPr>
          <p:cNvPr id="1028" name="Picture 4" descr="C:\Users\yana\Desktop\Новая папка (2)\afrezers7.jpg"/>
          <p:cNvPicPr>
            <a:picLocks noChangeAspect="1" noChangeArrowheads="1"/>
          </p:cNvPicPr>
          <p:nvPr/>
        </p:nvPicPr>
        <p:blipFill>
          <a:blip r:embed="rId3" cstate="print"/>
          <a:srcRect/>
          <a:stretch>
            <a:fillRect/>
          </a:stretch>
        </p:blipFill>
        <p:spPr bwMode="auto">
          <a:xfrm>
            <a:off x="323528" y="980728"/>
            <a:ext cx="3377952" cy="2533464"/>
          </a:xfrm>
          <a:prstGeom prst="rect">
            <a:avLst/>
          </a:prstGeom>
          <a:ln>
            <a:noFill/>
          </a:ln>
          <a:effectLst>
            <a:softEdge rad="112500"/>
          </a:effectLst>
        </p:spPr>
      </p:pic>
      <p:pic>
        <p:nvPicPr>
          <p:cNvPr id="1029" name="Picture 5" descr="C:\Users\yana\Desktop\Новая папка (2)\frezer_makita.jpg"/>
          <p:cNvPicPr>
            <a:picLocks noChangeAspect="1" noChangeArrowheads="1"/>
          </p:cNvPicPr>
          <p:nvPr/>
        </p:nvPicPr>
        <p:blipFill>
          <a:blip r:embed="rId4" cstate="print"/>
          <a:srcRect/>
          <a:stretch>
            <a:fillRect/>
          </a:stretch>
        </p:blipFill>
        <p:spPr bwMode="auto">
          <a:xfrm>
            <a:off x="6084168" y="2852936"/>
            <a:ext cx="3059832" cy="2489938"/>
          </a:xfrm>
          <a:prstGeom prst="rect">
            <a:avLst/>
          </a:prstGeom>
          <a:ln>
            <a:noFill/>
          </a:ln>
          <a:effectLst>
            <a:softEdge rad="112500"/>
          </a:effectLst>
        </p:spPr>
      </p:pic>
      <p:pic>
        <p:nvPicPr>
          <p:cNvPr id="1030" name="Picture 6" descr="C:\Users\yana\Desktop\Новая папка (2)\image_004 (1).jpg"/>
          <p:cNvPicPr>
            <a:picLocks noChangeAspect="1" noChangeArrowheads="1"/>
          </p:cNvPicPr>
          <p:nvPr/>
        </p:nvPicPr>
        <p:blipFill>
          <a:blip r:embed="rId5" cstate="print"/>
          <a:srcRect/>
          <a:stretch>
            <a:fillRect/>
          </a:stretch>
        </p:blipFill>
        <p:spPr bwMode="auto">
          <a:xfrm>
            <a:off x="0" y="3789040"/>
            <a:ext cx="3137912" cy="2107910"/>
          </a:xfrm>
          <a:prstGeom prst="rect">
            <a:avLst/>
          </a:prstGeom>
          <a:ln>
            <a:noFill/>
          </a:ln>
          <a:effectLst>
            <a:softEdge rad="112500"/>
          </a:effectLst>
        </p:spPr>
      </p:pic>
      <p:pic>
        <p:nvPicPr>
          <p:cNvPr id="1031" name="Picture 7" descr="C:\Users\yana\Desktop\Новая папка (2)\image_004.jpg"/>
          <p:cNvPicPr>
            <a:picLocks noChangeAspect="1" noChangeArrowheads="1"/>
          </p:cNvPicPr>
          <p:nvPr/>
        </p:nvPicPr>
        <p:blipFill>
          <a:blip r:embed="rId6" cstate="print"/>
          <a:srcRect/>
          <a:stretch>
            <a:fillRect/>
          </a:stretch>
        </p:blipFill>
        <p:spPr bwMode="auto">
          <a:xfrm>
            <a:off x="3131840" y="4509120"/>
            <a:ext cx="3165773" cy="2107407"/>
          </a:xfrm>
          <a:prstGeom prst="rect">
            <a:avLst/>
          </a:prstGeom>
          <a:ln>
            <a:noFill/>
          </a:ln>
          <a:effectLst>
            <a:softEdge rad="11250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60032" y="274638"/>
            <a:ext cx="4104456" cy="6394722"/>
          </a:xfrm>
        </p:spPr>
        <p:txBody>
          <a:bodyPr>
            <a:normAutofit/>
          </a:bodyPr>
          <a:lstStyle/>
          <a:p>
            <a:pPr algn="l"/>
            <a:r>
              <a:rPr lang="ru-RU" sz="2000" dirty="0" smtClean="0">
                <a:solidFill>
                  <a:schemeClr val="bg1"/>
                </a:solidFill>
                <a:effectLst/>
              </a:rPr>
              <a:t>Переносное оборудование представляет собой машинки прямоугольной или округлой формы с круглым диском для шлифования дерева.</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Шлифовальные машинки используются для зачистки, шлифовки или полировки самых разных поверхностей.</a:t>
            </a:r>
            <a:r>
              <a:rPr lang="ru-RU" sz="2000" dirty="0" smtClean="0">
                <a:effectLst/>
              </a:rPr>
              <a:t> </a:t>
            </a:r>
            <a:endParaRPr lang="ru-RU" sz="2000" dirty="0">
              <a:effectLst/>
            </a:endParaRPr>
          </a:p>
        </p:txBody>
      </p:sp>
      <p:pic>
        <p:nvPicPr>
          <p:cNvPr id="2050" name="Picture 2" descr="C:\Users\yana\Desktop\Новая папка\logo (1).jpg"/>
          <p:cNvPicPr>
            <a:picLocks noChangeAspect="1" noChangeArrowheads="1"/>
          </p:cNvPicPr>
          <p:nvPr/>
        </p:nvPicPr>
        <p:blipFill>
          <a:blip r:embed="rId2" cstate="print"/>
          <a:srcRect/>
          <a:stretch>
            <a:fillRect/>
          </a:stretch>
        </p:blipFill>
        <p:spPr bwMode="auto">
          <a:xfrm>
            <a:off x="107504" y="0"/>
            <a:ext cx="2672580" cy="2672580"/>
          </a:xfrm>
          <a:prstGeom prst="rect">
            <a:avLst/>
          </a:prstGeom>
          <a:ln>
            <a:noFill/>
          </a:ln>
          <a:effectLst>
            <a:softEdge rad="112500"/>
          </a:effectLst>
        </p:spPr>
      </p:pic>
      <p:pic>
        <p:nvPicPr>
          <p:cNvPr id="2051" name="Picture 3" descr="C:\Users\yana\Desktop\Новая папка\ls130eq_08323.jpg"/>
          <p:cNvPicPr>
            <a:picLocks noChangeAspect="1" noChangeArrowheads="1"/>
          </p:cNvPicPr>
          <p:nvPr/>
        </p:nvPicPr>
        <p:blipFill>
          <a:blip r:embed="rId3" cstate="print"/>
          <a:srcRect/>
          <a:stretch>
            <a:fillRect/>
          </a:stretch>
        </p:blipFill>
        <p:spPr bwMode="auto">
          <a:xfrm>
            <a:off x="827584" y="1988840"/>
            <a:ext cx="3083835" cy="2312876"/>
          </a:xfrm>
          <a:prstGeom prst="rect">
            <a:avLst/>
          </a:prstGeom>
          <a:ln>
            <a:noFill/>
          </a:ln>
          <a:effectLst>
            <a:softEdge rad="112500"/>
          </a:effectLst>
        </p:spPr>
      </p:pic>
      <p:pic>
        <p:nvPicPr>
          <p:cNvPr id="2052" name="Picture 4" descr="C:\Users\yana\Desktop\Новая папка\ro_150_feq_08320.jpg"/>
          <p:cNvPicPr>
            <a:picLocks noChangeAspect="1" noChangeArrowheads="1"/>
          </p:cNvPicPr>
          <p:nvPr/>
        </p:nvPicPr>
        <p:blipFill>
          <a:blip r:embed="rId4" cstate="print"/>
          <a:srcRect/>
          <a:stretch>
            <a:fillRect/>
          </a:stretch>
        </p:blipFill>
        <p:spPr bwMode="auto">
          <a:xfrm>
            <a:off x="1331640" y="4221088"/>
            <a:ext cx="3203848" cy="2402886"/>
          </a:xfrm>
          <a:prstGeom prst="rect">
            <a:avLst/>
          </a:prstGeom>
          <a:ln>
            <a:noFill/>
          </a:ln>
          <a:effectLst>
            <a:softEdge rad="112500"/>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19872" y="274638"/>
            <a:ext cx="5724128" cy="3010346"/>
          </a:xfrm>
        </p:spPr>
        <p:txBody>
          <a:bodyPr>
            <a:normAutofit/>
          </a:bodyPr>
          <a:lstStyle/>
          <a:p>
            <a:pPr algn="l"/>
            <a:r>
              <a:rPr lang="ru-RU" sz="2000" dirty="0" smtClean="0">
                <a:solidFill>
                  <a:schemeClr val="bg1"/>
                </a:solidFill>
                <a:effectLst/>
              </a:rPr>
              <a:t>Эксцентриковые (или орбитальные) шлифовальные машины за счет круговой траектории движения позволяют добиться идеально ровной и гладкой поверхности. Подошва  круглая, вращается со скоростью до 14000 об/мин.</a:t>
            </a:r>
            <a:br>
              <a:rPr lang="ru-RU" sz="2000" dirty="0" smtClean="0">
                <a:solidFill>
                  <a:schemeClr val="bg1"/>
                </a:solidFill>
                <a:effectLst/>
              </a:rPr>
            </a:br>
            <a:r>
              <a:rPr lang="ru-RU" sz="2000" dirty="0" smtClean="0">
                <a:solidFill>
                  <a:schemeClr val="bg1"/>
                </a:solidFill>
                <a:effectLst/>
              </a:rPr>
              <a:t>Для удобства работы предусмотрена легко убираемая дополнительная рукоятка</a:t>
            </a:r>
            <a:r>
              <a:rPr lang="ru-RU" sz="2000" dirty="0" smtClean="0"/>
              <a:t>. </a:t>
            </a:r>
            <a:endParaRPr lang="ru-RU" sz="2000" dirty="0"/>
          </a:p>
        </p:txBody>
      </p:sp>
      <p:pic>
        <p:nvPicPr>
          <p:cNvPr id="3074" name="Picture 2" descr="C:\Users\yana\Desktop\Makita BO6030.jpg"/>
          <p:cNvPicPr>
            <a:picLocks noChangeAspect="1" noChangeArrowheads="1"/>
          </p:cNvPicPr>
          <p:nvPr/>
        </p:nvPicPr>
        <p:blipFill>
          <a:blip r:embed="rId2" cstate="print"/>
          <a:srcRect/>
          <a:stretch>
            <a:fillRect/>
          </a:stretch>
        </p:blipFill>
        <p:spPr bwMode="auto">
          <a:xfrm>
            <a:off x="3203848" y="4380925"/>
            <a:ext cx="3096344" cy="2477075"/>
          </a:xfrm>
          <a:prstGeom prst="rect">
            <a:avLst/>
          </a:prstGeom>
          <a:ln>
            <a:noFill/>
          </a:ln>
          <a:effectLst>
            <a:softEdge rad="112500"/>
          </a:effectLst>
        </p:spPr>
      </p:pic>
      <p:pic>
        <p:nvPicPr>
          <p:cNvPr id="3075" name="Picture 3" descr="C:\Users\yana\Desktop\SKIL 7405bp.jpg"/>
          <p:cNvPicPr>
            <a:picLocks noChangeAspect="1" noChangeArrowheads="1"/>
          </p:cNvPicPr>
          <p:nvPr/>
        </p:nvPicPr>
        <p:blipFill>
          <a:blip r:embed="rId3" cstate="print"/>
          <a:srcRect/>
          <a:stretch>
            <a:fillRect/>
          </a:stretch>
        </p:blipFill>
        <p:spPr bwMode="auto">
          <a:xfrm>
            <a:off x="5940901" y="3212976"/>
            <a:ext cx="3203099" cy="2232248"/>
          </a:xfrm>
          <a:prstGeom prst="rect">
            <a:avLst/>
          </a:prstGeom>
          <a:ln>
            <a:noFill/>
          </a:ln>
          <a:effectLst>
            <a:softEdge rad="112500"/>
          </a:effectLst>
        </p:spPr>
      </p:pic>
      <p:pic>
        <p:nvPicPr>
          <p:cNvPr id="3076" name="Picture 4" descr="C:\Users\yana\Desktop\Новая папка\ro_150_feq_08321.jpg"/>
          <p:cNvPicPr>
            <a:picLocks noChangeAspect="1" noChangeArrowheads="1"/>
          </p:cNvPicPr>
          <p:nvPr/>
        </p:nvPicPr>
        <p:blipFill>
          <a:blip r:embed="rId4" cstate="print"/>
          <a:srcRect/>
          <a:stretch>
            <a:fillRect/>
          </a:stretch>
        </p:blipFill>
        <p:spPr bwMode="auto">
          <a:xfrm>
            <a:off x="0" y="3284984"/>
            <a:ext cx="3456384" cy="2592288"/>
          </a:xfrm>
          <a:prstGeom prst="rect">
            <a:avLst/>
          </a:prstGeom>
          <a:ln>
            <a:noFill/>
          </a:ln>
          <a:effectLst>
            <a:softEdge rad="112500"/>
          </a:effectLst>
        </p:spPr>
      </p:pic>
      <p:pic>
        <p:nvPicPr>
          <p:cNvPr id="3077" name="Picture 5" descr="C:\Users\yana\Desktop\makita-nah.jpg"/>
          <p:cNvPicPr>
            <a:picLocks noChangeAspect="1" noChangeArrowheads="1"/>
          </p:cNvPicPr>
          <p:nvPr/>
        </p:nvPicPr>
        <p:blipFill>
          <a:blip r:embed="rId5" cstate="print"/>
          <a:srcRect/>
          <a:stretch>
            <a:fillRect/>
          </a:stretch>
        </p:blipFill>
        <p:spPr bwMode="auto">
          <a:xfrm>
            <a:off x="251520" y="0"/>
            <a:ext cx="3275856" cy="2964481"/>
          </a:xfrm>
          <a:prstGeom prst="rect">
            <a:avLst/>
          </a:prstGeom>
          <a:ln>
            <a:noFill/>
          </a:ln>
          <a:effectLst>
            <a:softEdge rad="112500"/>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95936" y="274638"/>
            <a:ext cx="5148064" cy="4378498"/>
          </a:xfrm>
        </p:spPr>
        <p:txBody>
          <a:bodyPr>
            <a:normAutofit/>
          </a:bodyPr>
          <a:lstStyle/>
          <a:p>
            <a:pPr algn="l"/>
            <a:r>
              <a:rPr lang="ru-RU" sz="2000" dirty="0" smtClean="0">
                <a:solidFill>
                  <a:schemeClr val="bg1"/>
                </a:solidFill>
                <a:effectLst/>
              </a:rPr>
              <a:t>Вибрационные </a:t>
            </a:r>
            <a:r>
              <a:rPr lang="ru-RU" sz="2000" dirty="0" err="1" smtClean="0">
                <a:solidFill>
                  <a:schemeClr val="bg1"/>
                </a:solidFill>
                <a:effectLst/>
              </a:rPr>
              <a:t>шлифмашины</a:t>
            </a:r>
            <a:r>
              <a:rPr lang="ru-RU" sz="2000" dirty="0" smtClean="0">
                <a:solidFill>
                  <a:schemeClr val="bg1"/>
                </a:solidFill>
                <a:effectLst/>
              </a:rPr>
              <a:t> - шлифовка осуществляется при помощи шлифовальной плиты, на которой закрепляются листы абразивного материала. Вибрационные </a:t>
            </a:r>
            <a:r>
              <a:rPr lang="ru-RU" sz="2000" dirty="0" err="1" smtClean="0">
                <a:solidFill>
                  <a:schemeClr val="bg1"/>
                </a:solidFill>
                <a:effectLst/>
              </a:rPr>
              <a:t>шлифмашины</a:t>
            </a:r>
            <a:r>
              <a:rPr lang="ru-RU" sz="2000" dirty="0" smtClean="0">
                <a:solidFill>
                  <a:schemeClr val="bg1"/>
                </a:solidFill>
                <a:effectLst/>
              </a:rPr>
              <a:t> применяются для гладкой тонкой отделки поверхности и подходят для общих и чистовых отделочных работ.</a:t>
            </a:r>
            <a:br>
              <a:rPr lang="ru-RU" sz="2000" dirty="0" smtClean="0">
                <a:solidFill>
                  <a:schemeClr val="bg1"/>
                </a:solidFill>
                <a:effectLst/>
              </a:rPr>
            </a:br>
            <a:r>
              <a:rPr lang="ru-RU" sz="2000" dirty="0" smtClean="0">
                <a:solidFill>
                  <a:schemeClr val="bg1"/>
                </a:solidFill>
                <a:effectLst/>
              </a:rPr>
              <a:t>Число оборотов двигателя в пределах от 14 до 20000 об/мин</a:t>
            </a:r>
            <a:r>
              <a:rPr lang="ru-RU" sz="1800" dirty="0" smtClean="0">
                <a:solidFill>
                  <a:schemeClr val="bg1"/>
                </a:solidFill>
              </a:rPr>
              <a:t>.</a:t>
            </a:r>
            <a:endParaRPr lang="ru-RU" sz="2000" dirty="0">
              <a:solidFill>
                <a:schemeClr val="bg1"/>
              </a:solidFill>
            </a:endParaRPr>
          </a:p>
        </p:txBody>
      </p:sp>
      <p:pic>
        <p:nvPicPr>
          <p:cNvPr id="4098" name="Picture 2" descr="C:\Users\yana\Desktop\pw1.jpg"/>
          <p:cNvPicPr>
            <a:picLocks noChangeAspect="1" noChangeArrowheads="1"/>
          </p:cNvPicPr>
          <p:nvPr/>
        </p:nvPicPr>
        <p:blipFill>
          <a:blip r:embed="rId2" cstate="print"/>
          <a:srcRect/>
          <a:stretch>
            <a:fillRect/>
          </a:stretch>
        </p:blipFill>
        <p:spPr bwMode="auto">
          <a:xfrm>
            <a:off x="323528" y="476672"/>
            <a:ext cx="3456384" cy="2194805"/>
          </a:xfrm>
          <a:prstGeom prst="rect">
            <a:avLst/>
          </a:prstGeom>
          <a:ln>
            <a:noFill/>
          </a:ln>
          <a:effectLst>
            <a:softEdge rad="112500"/>
          </a:effectLst>
        </p:spPr>
      </p:pic>
      <p:pic>
        <p:nvPicPr>
          <p:cNvPr id="4100" name="Picture 4" descr="C:\Users\yana\Desktop\Новая папка\ls130eq_08323.jpg"/>
          <p:cNvPicPr>
            <a:picLocks noChangeAspect="1" noChangeArrowheads="1"/>
          </p:cNvPicPr>
          <p:nvPr/>
        </p:nvPicPr>
        <p:blipFill>
          <a:blip r:embed="rId3" cstate="print"/>
          <a:srcRect/>
          <a:stretch>
            <a:fillRect/>
          </a:stretch>
        </p:blipFill>
        <p:spPr bwMode="auto">
          <a:xfrm>
            <a:off x="0" y="3356992"/>
            <a:ext cx="3936437" cy="2952328"/>
          </a:xfrm>
          <a:prstGeom prst="rect">
            <a:avLst/>
          </a:prstGeom>
          <a:ln>
            <a:noFill/>
          </a:ln>
          <a:effectLst>
            <a:softEdge rad="112500"/>
          </a:effectLst>
        </p:spPr>
      </p:pic>
      <p:pic>
        <p:nvPicPr>
          <p:cNvPr id="4101" name="Picture 5" descr="C:\Users\yana\Desktop\imgpreview.jpg"/>
          <p:cNvPicPr>
            <a:picLocks noChangeAspect="1" noChangeArrowheads="1"/>
          </p:cNvPicPr>
          <p:nvPr/>
        </p:nvPicPr>
        <p:blipFill>
          <a:blip r:embed="rId4" cstate="print"/>
          <a:srcRect/>
          <a:stretch>
            <a:fillRect/>
          </a:stretch>
        </p:blipFill>
        <p:spPr bwMode="auto">
          <a:xfrm>
            <a:off x="4932040" y="4409728"/>
            <a:ext cx="3679918" cy="2448272"/>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64088" y="1052736"/>
            <a:ext cx="3779912" cy="5805264"/>
          </a:xfrm>
        </p:spPr>
        <p:txBody>
          <a:bodyPr/>
          <a:lstStyle/>
          <a:p>
            <a:pPr algn="l"/>
            <a:r>
              <a:rPr lang="ru-RU" dirty="0" smtClean="0"/>
              <a:t> </a:t>
            </a:r>
            <a:br>
              <a:rPr lang="ru-RU" dirty="0" smtClean="0"/>
            </a:br>
            <a:r>
              <a:rPr lang="ru-RU" dirty="0" smtClean="0"/>
              <a:t/>
            </a:r>
            <a:br>
              <a:rPr lang="ru-RU" dirty="0" smtClean="0"/>
            </a:br>
            <a:r>
              <a:rPr lang="ru-RU" sz="2800" dirty="0" smtClean="0">
                <a:solidFill>
                  <a:schemeClr val="bg1"/>
                </a:solidFill>
                <a:effectLst/>
              </a:rPr>
              <a:t>Для пиления древесины применяют цепные, ленточные и дисковые электропилы.</a:t>
            </a:r>
            <a:endParaRPr lang="ru-RU" sz="2800" dirty="0">
              <a:solidFill>
                <a:schemeClr val="bg1"/>
              </a:solidFill>
              <a:effectLst/>
            </a:endParaRPr>
          </a:p>
        </p:txBody>
      </p:sp>
      <p:pic>
        <p:nvPicPr>
          <p:cNvPr id="1026" name="Picture 2" descr="C:\Users\yana\Desktop\Новая папка\171.jpg"/>
          <p:cNvPicPr>
            <a:picLocks noChangeAspect="1" noChangeArrowheads="1"/>
          </p:cNvPicPr>
          <p:nvPr/>
        </p:nvPicPr>
        <p:blipFill>
          <a:blip r:embed="rId2" cstate="print"/>
          <a:srcRect/>
          <a:stretch>
            <a:fillRect/>
          </a:stretch>
        </p:blipFill>
        <p:spPr bwMode="auto">
          <a:xfrm>
            <a:off x="107504" y="2708920"/>
            <a:ext cx="2880320" cy="2160240"/>
          </a:xfrm>
          <a:prstGeom prst="rect">
            <a:avLst/>
          </a:prstGeom>
          <a:ln>
            <a:noFill/>
          </a:ln>
          <a:effectLst>
            <a:softEdge rad="112500"/>
          </a:effectLst>
        </p:spPr>
      </p:pic>
      <p:pic>
        <p:nvPicPr>
          <p:cNvPr id="1027" name="Picture 3" descr="C:\Users\yana\Desktop\Новая папка\CS-405YT+.jpg"/>
          <p:cNvPicPr>
            <a:picLocks noChangeAspect="1" noChangeArrowheads="1"/>
          </p:cNvPicPr>
          <p:nvPr/>
        </p:nvPicPr>
        <p:blipFill>
          <a:blip r:embed="rId3" cstate="print"/>
          <a:srcRect/>
          <a:stretch>
            <a:fillRect/>
          </a:stretch>
        </p:blipFill>
        <p:spPr bwMode="auto">
          <a:xfrm>
            <a:off x="1043608" y="188640"/>
            <a:ext cx="3096344" cy="2320966"/>
          </a:xfrm>
          <a:prstGeom prst="rect">
            <a:avLst/>
          </a:prstGeom>
          <a:ln>
            <a:noFill/>
          </a:ln>
          <a:effectLst>
            <a:softEdge rad="112500"/>
          </a:effectLst>
        </p:spPr>
      </p:pic>
      <p:pic>
        <p:nvPicPr>
          <p:cNvPr id="1028" name="Picture 4" descr="C:\Users\yana\Desktop\Новая папка\lobzik_FIOLENT_PMZ_600e_1G.jpg"/>
          <p:cNvPicPr>
            <a:picLocks noChangeAspect="1" noChangeArrowheads="1"/>
          </p:cNvPicPr>
          <p:nvPr/>
        </p:nvPicPr>
        <p:blipFill>
          <a:blip r:embed="rId4" cstate="print"/>
          <a:srcRect/>
          <a:stretch>
            <a:fillRect/>
          </a:stretch>
        </p:blipFill>
        <p:spPr bwMode="auto">
          <a:xfrm>
            <a:off x="4572000" y="188640"/>
            <a:ext cx="2482022" cy="2664296"/>
          </a:xfrm>
          <a:prstGeom prst="rect">
            <a:avLst/>
          </a:prstGeom>
          <a:ln>
            <a:noFill/>
          </a:ln>
          <a:effectLst>
            <a:softEdge rad="112500"/>
          </a:effectLst>
        </p:spPr>
      </p:pic>
      <p:pic>
        <p:nvPicPr>
          <p:cNvPr id="1029" name="Picture 5" descr="C:\Users\yana\Desktop\Новая папка\Odwerk_BLS_1025_SL_46921_76972.jpg"/>
          <p:cNvPicPr>
            <a:picLocks noChangeAspect="1" noChangeArrowheads="1"/>
          </p:cNvPicPr>
          <p:nvPr/>
        </p:nvPicPr>
        <p:blipFill>
          <a:blip r:embed="rId5" cstate="print"/>
          <a:srcRect/>
          <a:stretch>
            <a:fillRect/>
          </a:stretch>
        </p:blipFill>
        <p:spPr bwMode="auto">
          <a:xfrm>
            <a:off x="2483768" y="4365104"/>
            <a:ext cx="2520280" cy="2348880"/>
          </a:xfrm>
          <a:prstGeom prst="rect">
            <a:avLst/>
          </a:prstGeom>
          <a:ln>
            <a:noFill/>
          </a:ln>
          <a:effectLst>
            <a:softEdge rad="112500"/>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3968" y="260648"/>
            <a:ext cx="4860032" cy="4104456"/>
          </a:xfrm>
        </p:spPr>
        <p:txBody>
          <a:bodyPr>
            <a:normAutofit/>
          </a:bodyPr>
          <a:lstStyle/>
          <a:p>
            <a:pPr algn="l"/>
            <a:r>
              <a:rPr lang="ru-RU" sz="2000" dirty="0" smtClean="0">
                <a:effectLst/>
              </a:rPr>
              <a:t> </a:t>
            </a:r>
            <a:r>
              <a:rPr lang="ru-RU" sz="2000" dirty="0" smtClean="0">
                <a:solidFill>
                  <a:schemeClr val="bg1"/>
                </a:solidFill>
                <a:effectLst/>
              </a:rPr>
              <a:t>Ленточные </a:t>
            </a:r>
            <a:r>
              <a:rPr lang="ru-RU" sz="2000" dirty="0" err="1" smtClean="0">
                <a:solidFill>
                  <a:schemeClr val="bg1"/>
                </a:solidFill>
                <a:effectLst/>
              </a:rPr>
              <a:t>шлифмашины</a:t>
            </a:r>
            <a:r>
              <a:rPr lang="ru-RU" sz="2000" dirty="0" smtClean="0">
                <a:solidFill>
                  <a:schemeClr val="bg1"/>
                </a:solidFill>
                <a:effectLst/>
              </a:rPr>
              <a:t> - обработка осуществляется посредством ленты, крутящейся по направляющим роликам. Применяются для шлифовки больших плоских поверхностей, снятия изрядного слоя материала или обдирки грубых поверхностей. При работе не требуется прилагать большие усилия. Скорость хода ленты находится в пределах от 75 до 500 м/мин. </a:t>
            </a:r>
            <a:endParaRPr lang="ru-RU" sz="2000" dirty="0">
              <a:solidFill>
                <a:schemeClr val="bg1"/>
              </a:solidFill>
              <a:effectLst/>
            </a:endParaRPr>
          </a:p>
        </p:txBody>
      </p:sp>
      <p:pic>
        <p:nvPicPr>
          <p:cNvPr id="5122" name="Picture 2" descr="C:\Users\yana\Desktop\Новая папка\bs75e_08383.jpg"/>
          <p:cNvPicPr>
            <a:picLocks noChangeAspect="1" noChangeArrowheads="1"/>
          </p:cNvPicPr>
          <p:nvPr/>
        </p:nvPicPr>
        <p:blipFill>
          <a:blip r:embed="rId2" cstate="print"/>
          <a:srcRect/>
          <a:stretch>
            <a:fillRect/>
          </a:stretch>
        </p:blipFill>
        <p:spPr bwMode="auto">
          <a:xfrm>
            <a:off x="0" y="2132856"/>
            <a:ext cx="3803915" cy="2852936"/>
          </a:xfrm>
          <a:prstGeom prst="rect">
            <a:avLst/>
          </a:prstGeom>
          <a:ln>
            <a:noFill/>
          </a:ln>
          <a:effectLst>
            <a:softEdge rad="112500"/>
          </a:effectLst>
        </p:spPr>
      </p:pic>
      <p:pic>
        <p:nvPicPr>
          <p:cNvPr id="5123" name="Picture 3" descr="C:\Users\yana\Desktop\Новая папка\imgpreview.jpg"/>
          <p:cNvPicPr>
            <a:picLocks noChangeAspect="1" noChangeArrowheads="1"/>
          </p:cNvPicPr>
          <p:nvPr/>
        </p:nvPicPr>
        <p:blipFill>
          <a:blip r:embed="rId3" cstate="print"/>
          <a:srcRect/>
          <a:stretch>
            <a:fillRect/>
          </a:stretch>
        </p:blipFill>
        <p:spPr bwMode="auto">
          <a:xfrm>
            <a:off x="2411760" y="4581128"/>
            <a:ext cx="2880320" cy="2157123"/>
          </a:xfrm>
          <a:prstGeom prst="rect">
            <a:avLst/>
          </a:prstGeom>
          <a:ln>
            <a:noFill/>
          </a:ln>
          <a:effectLst>
            <a:softEdge rad="112500"/>
          </a:effectLst>
        </p:spPr>
      </p:pic>
      <p:pic>
        <p:nvPicPr>
          <p:cNvPr id="5126" name="Picture 6" descr="C:\Users\yana\Desktop\Новая папка\sittingroom_nikitin_08242.jpg"/>
          <p:cNvPicPr>
            <a:picLocks noChangeAspect="1" noChangeArrowheads="1"/>
          </p:cNvPicPr>
          <p:nvPr/>
        </p:nvPicPr>
        <p:blipFill>
          <a:blip r:embed="rId4" cstate="print"/>
          <a:srcRect/>
          <a:stretch>
            <a:fillRect/>
          </a:stretch>
        </p:blipFill>
        <p:spPr bwMode="auto">
          <a:xfrm>
            <a:off x="5796136" y="4149080"/>
            <a:ext cx="3347864" cy="2510898"/>
          </a:xfrm>
          <a:prstGeom prst="rect">
            <a:avLst/>
          </a:prstGeom>
          <a:ln>
            <a:noFill/>
          </a:ln>
          <a:effectLst>
            <a:softEdge rad="112500"/>
          </a:effectLst>
        </p:spPr>
      </p:pic>
      <p:pic>
        <p:nvPicPr>
          <p:cNvPr id="5127" name="Picture 7" descr="C:\Users\yana\Desktop\SKIL_1215AA.jpg"/>
          <p:cNvPicPr>
            <a:picLocks noChangeAspect="1" noChangeArrowheads="1"/>
          </p:cNvPicPr>
          <p:nvPr/>
        </p:nvPicPr>
        <p:blipFill>
          <a:blip r:embed="rId5" cstate="print"/>
          <a:srcRect/>
          <a:stretch>
            <a:fillRect/>
          </a:stretch>
        </p:blipFill>
        <p:spPr bwMode="auto">
          <a:xfrm>
            <a:off x="251519" y="116632"/>
            <a:ext cx="3460455" cy="2448272"/>
          </a:xfrm>
          <a:prstGeom prst="rect">
            <a:avLst/>
          </a:prstGeom>
          <a:ln>
            <a:noFill/>
          </a:ln>
          <a:effectLst>
            <a:softEdge rad="112500"/>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3968" y="-1899592"/>
            <a:ext cx="4860032" cy="8640960"/>
          </a:xfrm>
        </p:spPr>
        <p:txBody>
          <a:bodyPr>
            <a:normAutofit/>
          </a:bodyPr>
          <a:lstStyle/>
          <a:p>
            <a:pPr algn="l"/>
            <a:r>
              <a:rPr lang="ru-RU" sz="2000" b="0" dirty="0" err="1" smtClean="0">
                <a:solidFill>
                  <a:schemeClr val="bg1"/>
                </a:solidFill>
                <a:effectLst/>
              </a:rPr>
              <a:t>Дельташлифовальные</a:t>
            </a:r>
            <a:r>
              <a:rPr lang="ru-RU" sz="2000" b="0" dirty="0" smtClean="0">
                <a:solidFill>
                  <a:schemeClr val="bg1"/>
                </a:solidFill>
                <a:effectLst/>
              </a:rPr>
              <a:t> машины</a:t>
            </a:r>
            <a:r>
              <a:rPr lang="ru-RU" sz="2000" dirty="0" smtClean="0">
                <a:solidFill>
                  <a:schemeClr val="bg1"/>
                </a:solidFill>
                <a:effectLst/>
              </a:rPr>
              <a:t/>
            </a:r>
            <a:br>
              <a:rPr lang="ru-RU" sz="2000" dirty="0" smtClean="0">
                <a:solidFill>
                  <a:schemeClr val="bg1"/>
                </a:solidFill>
                <a:effectLst/>
              </a:rPr>
            </a:br>
            <a:r>
              <a:rPr lang="ru-RU" sz="2000" b="0" dirty="0" smtClean="0">
                <a:solidFill>
                  <a:schemeClr val="bg1"/>
                </a:solidFill>
                <a:effectLst/>
              </a:rPr>
              <a:t>По принципу работы аналогичны обычным вибрационным, но из-за специфической формы шлифовальной пластины ими можно обрабатывать поверхности в узких и труднодоступных местах. </a:t>
            </a:r>
            <a:br>
              <a:rPr lang="ru-RU" sz="2000" b="0" dirty="0" smtClean="0">
                <a:solidFill>
                  <a:schemeClr val="bg1"/>
                </a:solidFill>
                <a:effectLst/>
              </a:rPr>
            </a:br>
            <a:r>
              <a:rPr lang="ru-RU" sz="2000" b="0" dirty="0" smtClean="0">
                <a:solidFill>
                  <a:schemeClr val="bg1"/>
                </a:solidFill>
                <a:effectLst/>
              </a:rPr>
              <a:t>Шлифовальная бумага крепится только на липучке. Для полного использования шлифовальной бумаги, </a:t>
            </a:r>
            <a:r>
              <a:rPr lang="ru-RU" sz="2000" b="0" dirty="0" err="1" smtClean="0">
                <a:solidFill>
                  <a:schemeClr val="bg1"/>
                </a:solidFill>
                <a:effectLst/>
              </a:rPr>
              <a:t>шлифпластина</a:t>
            </a:r>
            <a:r>
              <a:rPr lang="ru-RU" sz="2000" b="0" dirty="0" smtClean="0">
                <a:solidFill>
                  <a:schemeClr val="bg1"/>
                </a:solidFill>
                <a:effectLst/>
              </a:rPr>
              <a:t> может поворачиваться на 120°.</a:t>
            </a:r>
            <a:br>
              <a:rPr lang="ru-RU" sz="2000" b="0" dirty="0" smtClean="0">
                <a:solidFill>
                  <a:schemeClr val="bg1"/>
                </a:solidFill>
                <a:effectLst/>
              </a:rPr>
            </a:br>
            <a:r>
              <a:rPr lang="ru-RU" sz="2000" b="0" dirty="0" smtClean="0">
                <a:solidFill>
                  <a:schemeClr val="bg1"/>
                </a:solidFill>
                <a:effectLst/>
              </a:rPr>
              <a:t>Помимо </a:t>
            </a:r>
            <a:r>
              <a:rPr lang="ru-RU" sz="2000" b="0" dirty="0" err="1" smtClean="0">
                <a:solidFill>
                  <a:schemeClr val="bg1"/>
                </a:solidFill>
                <a:effectLst/>
              </a:rPr>
              <a:t>шлифлистов</a:t>
            </a:r>
            <a:r>
              <a:rPr lang="ru-RU" sz="2000" b="0" dirty="0" smtClean="0">
                <a:solidFill>
                  <a:schemeClr val="bg1"/>
                </a:solidFill>
                <a:effectLst/>
              </a:rPr>
              <a:t>  используются очистительные ткани, а также полировальные листы.</a:t>
            </a:r>
            <a:r>
              <a:rPr lang="ru-RU" sz="2000" dirty="0" smtClean="0">
                <a:solidFill>
                  <a:schemeClr val="bg1"/>
                </a:solidFill>
                <a:effectLst/>
              </a:rPr>
              <a:t/>
            </a:r>
            <a:br>
              <a:rPr lang="ru-RU" sz="2000" dirty="0" smtClean="0">
                <a:solidFill>
                  <a:schemeClr val="bg1"/>
                </a:solidFill>
                <a:effectLst/>
              </a:rPr>
            </a:br>
            <a:endParaRPr lang="ru-RU" sz="2000" dirty="0">
              <a:solidFill>
                <a:schemeClr val="bg1"/>
              </a:solidFill>
              <a:effectLst/>
            </a:endParaRPr>
          </a:p>
        </p:txBody>
      </p:sp>
      <p:pic>
        <p:nvPicPr>
          <p:cNvPr id="6146" name="Picture 2" descr="C:\Users\yana\Desktop\GDA280E.jpg"/>
          <p:cNvPicPr>
            <a:picLocks noChangeAspect="1" noChangeArrowheads="1"/>
          </p:cNvPicPr>
          <p:nvPr/>
        </p:nvPicPr>
        <p:blipFill>
          <a:blip r:embed="rId2" cstate="print"/>
          <a:srcRect/>
          <a:stretch>
            <a:fillRect/>
          </a:stretch>
        </p:blipFill>
        <p:spPr bwMode="auto">
          <a:xfrm>
            <a:off x="0" y="0"/>
            <a:ext cx="3233936" cy="2161347"/>
          </a:xfrm>
          <a:prstGeom prst="rect">
            <a:avLst/>
          </a:prstGeom>
          <a:ln>
            <a:noFill/>
          </a:ln>
          <a:effectLst>
            <a:softEdge rad="112500"/>
          </a:effectLst>
        </p:spPr>
      </p:pic>
      <p:pic>
        <p:nvPicPr>
          <p:cNvPr id="6147" name="Picture 3" descr="C:\Users\yana\Desktop\300998_3.jpg"/>
          <p:cNvPicPr>
            <a:picLocks noChangeAspect="1" noChangeArrowheads="1"/>
          </p:cNvPicPr>
          <p:nvPr/>
        </p:nvPicPr>
        <p:blipFill>
          <a:blip r:embed="rId3" cstate="print"/>
          <a:srcRect/>
          <a:stretch>
            <a:fillRect/>
          </a:stretch>
        </p:blipFill>
        <p:spPr bwMode="auto">
          <a:xfrm>
            <a:off x="1475656" y="1124744"/>
            <a:ext cx="2457822" cy="2457822"/>
          </a:xfrm>
          <a:prstGeom prst="rect">
            <a:avLst/>
          </a:prstGeom>
          <a:ln>
            <a:noFill/>
          </a:ln>
          <a:effectLst>
            <a:softEdge rad="112500"/>
          </a:effectLst>
        </p:spPr>
      </p:pic>
      <p:pic>
        <p:nvPicPr>
          <p:cNvPr id="6148" name="Picture 4" descr="C:\Users\yana\Desktop\175.jpg"/>
          <p:cNvPicPr>
            <a:picLocks noChangeAspect="1" noChangeArrowheads="1"/>
          </p:cNvPicPr>
          <p:nvPr/>
        </p:nvPicPr>
        <p:blipFill>
          <a:blip r:embed="rId4" cstate="print"/>
          <a:srcRect/>
          <a:stretch>
            <a:fillRect/>
          </a:stretch>
        </p:blipFill>
        <p:spPr bwMode="auto">
          <a:xfrm>
            <a:off x="1115616" y="5460987"/>
            <a:ext cx="2555776" cy="1397013"/>
          </a:xfrm>
          <a:prstGeom prst="rect">
            <a:avLst/>
          </a:prstGeom>
          <a:ln>
            <a:noFill/>
          </a:ln>
          <a:effectLst>
            <a:softEdge rad="112500"/>
          </a:effectLst>
        </p:spPr>
      </p:pic>
      <p:pic>
        <p:nvPicPr>
          <p:cNvPr id="6149" name="Picture 5" descr="C:\Users\yana\Desktop\34155_2_wm.jpg"/>
          <p:cNvPicPr>
            <a:picLocks noChangeAspect="1" noChangeArrowheads="1"/>
          </p:cNvPicPr>
          <p:nvPr/>
        </p:nvPicPr>
        <p:blipFill>
          <a:blip r:embed="rId5" cstate="print"/>
          <a:srcRect/>
          <a:stretch>
            <a:fillRect/>
          </a:stretch>
        </p:blipFill>
        <p:spPr bwMode="auto">
          <a:xfrm>
            <a:off x="0" y="2924944"/>
            <a:ext cx="1925277" cy="2636912"/>
          </a:xfrm>
          <a:prstGeom prst="rect">
            <a:avLst/>
          </a:prstGeom>
          <a:ln>
            <a:noFill/>
          </a:ln>
          <a:effectLst>
            <a:softEdge rad="112500"/>
          </a:effectLst>
        </p:spPr>
      </p:pic>
      <p:pic>
        <p:nvPicPr>
          <p:cNvPr id="6151" name="Picture 7" descr="C:\Users\yana\Desktop\store_apendix_large129560_8052.jpg"/>
          <p:cNvPicPr>
            <a:picLocks noChangeAspect="1" noChangeArrowheads="1"/>
          </p:cNvPicPr>
          <p:nvPr/>
        </p:nvPicPr>
        <p:blipFill>
          <a:blip r:embed="rId6" cstate="print"/>
          <a:srcRect/>
          <a:stretch>
            <a:fillRect/>
          </a:stretch>
        </p:blipFill>
        <p:spPr bwMode="auto">
          <a:xfrm>
            <a:off x="3563888" y="4437112"/>
            <a:ext cx="2242116" cy="2420888"/>
          </a:xfrm>
          <a:prstGeom prst="rect">
            <a:avLst/>
          </a:prstGeom>
          <a:ln>
            <a:noFill/>
          </a:ln>
          <a:effectLst>
            <a:softEdge rad="112500"/>
          </a:effectLst>
        </p:spPr>
      </p:pic>
      <p:pic>
        <p:nvPicPr>
          <p:cNvPr id="6152" name="Picture 8" descr="C:\Users\yana\Desktop\Bosch PMF 180 E Multi 4_enl.jpg"/>
          <p:cNvPicPr>
            <a:picLocks noChangeAspect="1" noChangeArrowheads="1"/>
          </p:cNvPicPr>
          <p:nvPr/>
        </p:nvPicPr>
        <p:blipFill>
          <a:blip r:embed="rId7" cstate="print"/>
          <a:srcRect/>
          <a:stretch>
            <a:fillRect/>
          </a:stretch>
        </p:blipFill>
        <p:spPr bwMode="auto">
          <a:xfrm>
            <a:off x="5973848" y="4481736"/>
            <a:ext cx="3170152" cy="2376264"/>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24128" y="274638"/>
            <a:ext cx="3312368" cy="6250706"/>
          </a:xfrm>
        </p:spPr>
        <p:txBody>
          <a:bodyPr>
            <a:normAutofit/>
          </a:bodyPr>
          <a:lstStyle/>
          <a:p>
            <a:pPr algn="l"/>
            <a:r>
              <a:rPr lang="ru-RU" dirty="0" smtClean="0">
                <a:solidFill>
                  <a:schemeClr val="bg1"/>
                </a:solidFill>
              </a:rPr>
              <a:t> </a:t>
            </a:r>
            <a:br>
              <a:rPr lang="ru-RU" dirty="0" smtClean="0">
                <a:solidFill>
                  <a:schemeClr val="bg1"/>
                </a:solidFill>
              </a:rPr>
            </a:br>
            <a:r>
              <a:rPr lang="ru-RU" sz="2200" dirty="0" smtClean="0">
                <a:solidFill>
                  <a:schemeClr val="bg1"/>
                </a:solidFill>
                <a:effectLst/>
              </a:rPr>
              <a:t>Дисковые электропилы - используются для поперечного и продольного распиливания досок и брусков, выпиливания четвертей, зарезания пазов, шипов, проушин.</a:t>
            </a:r>
            <a:r>
              <a:rPr lang="ru-RU" sz="2200" dirty="0" smtClean="0">
                <a:solidFill>
                  <a:schemeClr val="bg1"/>
                </a:solidFill>
              </a:rPr>
              <a:t/>
            </a:r>
            <a:br>
              <a:rPr lang="ru-RU" sz="2200" dirty="0" smtClean="0">
                <a:solidFill>
                  <a:schemeClr val="bg1"/>
                </a:solidFill>
              </a:rPr>
            </a:br>
            <a:r>
              <a:rPr lang="ru-RU" sz="2200" dirty="0" smtClean="0">
                <a:solidFill>
                  <a:schemeClr val="bg1"/>
                </a:solidFill>
              </a:rPr>
              <a:t> </a:t>
            </a:r>
            <a:r>
              <a:rPr lang="ru-RU" dirty="0" smtClean="0">
                <a:solidFill>
                  <a:schemeClr val="bg1"/>
                </a:solidFill>
              </a:rPr>
              <a:t/>
            </a:r>
            <a:br>
              <a:rPr lang="ru-RU" dirty="0" smtClean="0">
                <a:solidFill>
                  <a:schemeClr val="bg1"/>
                </a:solidFill>
              </a:rPr>
            </a:br>
            <a:r>
              <a:rPr lang="ru-RU" sz="2200" dirty="0" smtClean="0">
                <a:solidFill>
                  <a:schemeClr val="bg1"/>
                </a:solidFill>
              </a:rPr>
              <a:t/>
            </a:r>
            <a:br>
              <a:rPr lang="ru-RU" sz="2200" dirty="0" smtClean="0">
                <a:solidFill>
                  <a:schemeClr val="bg1"/>
                </a:solidFill>
              </a:rPr>
            </a:br>
            <a:r>
              <a:rPr lang="ru-RU" sz="2200" dirty="0" smtClean="0">
                <a:solidFill>
                  <a:schemeClr val="bg1"/>
                </a:solidFill>
              </a:rPr>
              <a:t/>
            </a:r>
            <a:br>
              <a:rPr lang="ru-RU" sz="2200" dirty="0" smtClean="0">
                <a:solidFill>
                  <a:schemeClr val="bg1"/>
                </a:solidFill>
              </a:rPr>
            </a:br>
            <a:r>
              <a:rPr lang="ru-RU" sz="2000" dirty="0" smtClean="0"/>
              <a:t/>
            </a:r>
            <a:br>
              <a:rPr lang="ru-RU" sz="2000" dirty="0" smtClean="0"/>
            </a:br>
            <a:endParaRPr lang="ru-RU" sz="2200" dirty="0"/>
          </a:p>
        </p:txBody>
      </p:sp>
      <p:pic>
        <p:nvPicPr>
          <p:cNvPr id="2051" name="Picture 3" descr="C:\Users\yana\Desktop\Новая папка\img10342_15223_big.jpg"/>
          <p:cNvPicPr>
            <a:picLocks noChangeAspect="1" noChangeArrowheads="1"/>
          </p:cNvPicPr>
          <p:nvPr/>
        </p:nvPicPr>
        <p:blipFill>
          <a:blip r:embed="rId2" cstate="print"/>
          <a:srcRect/>
          <a:stretch>
            <a:fillRect/>
          </a:stretch>
        </p:blipFill>
        <p:spPr bwMode="auto">
          <a:xfrm>
            <a:off x="107503" y="0"/>
            <a:ext cx="3463912" cy="3861048"/>
          </a:xfrm>
          <a:prstGeom prst="rect">
            <a:avLst/>
          </a:prstGeom>
          <a:ln>
            <a:noFill/>
          </a:ln>
          <a:effectLst>
            <a:softEdge rad="112500"/>
          </a:effectLst>
        </p:spPr>
      </p:pic>
      <p:pic>
        <p:nvPicPr>
          <p:cNvPr id="2052" name="Picture 4" descr="C:\Users\yana\Desktop\Новая папка\1781465.jpeg"/>
          <p:cNvPicPr>
            <a:picLocks noChangeAspect="1" noChangeArrowheads="1"/>
          </p:cNvPicPr>
          <p:nvPr/>
        </p:nvPicPr>
        <p:blipFill>
          <a:blip r:embed="rId3" cstate="print"/>
          <a:srcRect/>
          <a:stretch>
            <a:fillRect/>
          </a:stretch>
        </p:blipFill>
        <p:spPr bwMode="auto">
          <a:xfrm>
            <a:off x="0" y="3748328"/>
            <a:ext cx="3347864" cy="2869598"/>
          </a:xfrm>
          <a:prstGeom prst="rect">
            <a:avLst/>
          </a:prstGeom>
          <a:ln>
            <a:noFill/>
          </a:ln>
          <a:effectLst>
            <a:softEdge rad="112500"/>
          </a:effectLst>
        </p:spPr>
      </p:pic>
      <p:pic>
        <p:nvPicPr>
          <p:cNvPr id="2057" name="Picture 9" descr="C:\Users\yana\Desktop\122875.jpeg"/>
          <p:cNvPicPr>
            <a:picLocks noChangeAspect="1" noChangeArrowheads="1"/>
          </p:cNvPicPr>
          <p:nvPr/>
        </p:nvPicPr>
        <p:blipFill>
          <a:blip r:embed="rId4" cstate="print"/>
          <a:srcRect/>
          <a:stretch>
            <a:fillRect/>
          </a:stretch>
        </p:blipFill>
        <p:spPr bwMode="auto">
          <a:xfrm>
            <a:off x="3131840" y="1772816"/>
            <a:ext cx="2448272" cy="2171416"/>
          </a:xfrm>
          <a:prstGeom prst="rect">
            <a:avLst/>
          </a:prstGeom>
          <a:ln>
            <a:noFill/>
          </a:ln>
          <a:effectLst>
            <a:outerShdw blurRad="292100" dist="139700" dir="2700000" algn="tl" rotWithShape="0">
              <a:srgbClr val="333333">
                <a:alpha val="65000"/>
              </a:srgbClr>
            </a:outerShdw>
          </a:effectLst>
        </p:spPr>
      </p:pic>
      <p:pic>
        <p:nvPicPr>
          <p:cNvPr id="2060" name="Picture 12" descr="C:\Users\yana\Desktop\imgpreview.jpg"/>
          <p:cNvPicPr>
            <a:picLocks noChangeAspect="1" noChangeArrowheads="1"/>
          </p:cNvPicPr>
          <p:nvPr/>
        </p:nvPicPr>
        <p:blipFill>
          <a:blip r:embed="rId5" cstate="print"/>
          <a:srcRect/>
          <a:stretch>
            <a:fillRect/>
          </a:stretch>
        </p:blipFill>
        <p:spPr bwMode="auto">
          <a:xfrm>
            <a:off x="3347864" y="4325888"/>
            <a:ext cx="2304256" cy="230425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92080" y="274638"/>
            <a:ext cx="3851920" cy="6322714"/>
          </a:xfrm>
        </p:spPr>
        <p:txBody>
          <a:bodyPr>
            <a:normAutofit/>
          </a:bodyPr>
          <a:lstStyle/>
          <a:p>
            <a:pPr algn="l"/>
            <a:r>
              <a:rPr lang="ru-RU" sz="2400" dirty="0" smtClean="0">
                <a:solidFill>
                  <a:schemeClr val="bg1"/>
                </a:solidFill>
              </a:rPr>
              <a:t> </a:t>
            </a:r>
            <a:r>
              <a:rPr lang="ru-RU" sz="2400" dirty="0" smtClean="0">
                <a:solidFill>
                  <a:schemeClr val="bg1"/>
                </a:solidFill>
                <a:effectLst/>
              </a:rPr>
              <a:t/>
            </a:r>
            <a:br>
              <a:rPr lang="ru-RU" sz="2400" dirty="0" smtClean="0">
                <a:solidFill>
                  <a:schemeClr val="bg1"/>
                </a:solidFill>
                <a:effectLst/>
              </a:rPr>
            </a:br>
            <a:r>
              <a:rPr lang="ru-RU" sz="2400" dirty="0" err="1" smtClean="0">
                <a:solidFill>
                  <a:schemeClr val="bg1"/>
                </a:solidFill>
                <a:effectLst/>
              </a:rPr>
              <a:t>Электролобзиковые</a:t>
            </a:r>
            <a:r>
              <a:rPr lang="ru-RU" sz="2400" dirty="0" smtClean="0">
                <a:solidFill>
                  <a:schemeClr val="bg1"/>
                </a:solidFill>
                <a:effectLst/>
              </a:rPr>
              <a:t> пилы применяются для распиливания материала (доски, фанера, древесные плиты) толщиной до 12мм на криволинейные заготовки, фигурные вырезы и гнезда.</a:t>
            </a:r>
            <a:endParaRPr lang="ru-RU" sz="2400" dirty="0">
              <a:effectLst/>
            </a:endParaRPr>
          </a:p>
        </p:txBody>
      </p:sp>
      <p:pic>
        <p:nvPicPr>
          <p:cNvPr id="3" name="Picture 7" descr="C:\Users\yana\Desktop\Новая папка\_________________51bd0a6a8a535.jpg"/>
          <p:cNvPicPr>
            <a:picLocks noChangeAspect="1" noChangeArrowheads="1"/>
          </p:cNvPicPr>
          <p:nvPr/>
        </p:nvPicPr>
        <p:blipFill>
          <a:blip r:embed="rId2" cstate="print"/>
          <a:srcRect/>
          <a:stretch>
            <a:fillRect/>
          </a:stretch>
        </p:blipFill>
        <p:spPr bwMode="auto">
          <a:xfrm>
            <a:off x="0" y="0"/>
            <a:ext cx="3544488" cy="3068960"/>
          </a:xfrm>
          <a:prstGeom prst="rect">
            <a:avLst/>
          </a:prstGeom>
          <a:ln>
            <a:noFill/>
          </a:ln>
          <a:effectLst>
            <a:softEdge rad="112500"/>
          </a:effectLst>
        </p:spPr>
      </p:pic>
      <p:pic>
        <p:nvPicPr>
          <p:cNvPr id="4098" name="Picture 2" descr="C:\Users\yana\Desktop\969d357faf030a6fde9828d07e7d4cfeeef4174b.jpg"/>
          <p:cNvPicPr>
            <a:picLocks noChangeAspect="1" noChangeArrowheads="1"/>
          </p:cNvPicPr>
          <p:nvPr/>
        </p:nvPicPr>
        <p:blipFill>
          <a:blip r:embed="rId3" cstate="print"/>
          <a:srcRect/>
          <a:stretch>
            <a:fillRect/>
          </a:stretch>
        </p:blipFill>
        <p:spPr bwMode="auto">
          <a:xfrm>
            <a:off x="467544" y="5013176"/>
            <a:ext cx="4104456" cy="1674518"/>
          </a:xfrm>
          <a:prstGeom prst="rect">
            <a:avLst/>
          </a:prstGeom>
          <a:ln>
            <a:noFill/>
          </a:ln>
          <a:effectLst>
            <a:outerShdw blurRad="292100" dist="139700" dir="2700000" algn="tl" rotWithShape="0">
              <a:srgbClr val="333333">
                <a:alpha val="65000"/>
              </a:srgbClr>
            </a:outerShdw>
          </a:effectLst>
        </p:spPr>
      </p:pic>
      <p:pic>
        <p:nvPicPr>
          <p:cNvPr id="4099" name="Picture 3" descr="C:\Users\yana\Desktop\PST800PEL.jpg"/>
          <p:cNvPicPr>
            <a:picLocks noChangeAspect="1" noChangeArrowheads="1"/>
          </p:cNvPicPr>
          <p:nvPr/>
        </p:nvPicPr>
        <p:blipFill>
          <a:blip r:embed="rId4" cstate="print"/>
          <a:srcRect/>
          <a:stretch>
            <a:fillRect/>
          </a:stretch>
        </p:blipFill>
        <p:spPr bwMode="auto">
          <a:xfrm>
            <a:off x="2267744" y="1988840"/>
            <a:ext cx="3121577" cy="3001516"/>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2040" y="274638"/>
            <a:ext cx="4211960" cy="5386610"/>
          </a:xfrm>
        </p:spPr>
        <p:txBody>
          <a:bodyPr>
            <a:normAutofit/>
          </a:bodyPr>
          <a:lstStyle/>
          <a:p>
            <a:pPr algn="l"/>
            <a:r>
              <a:rPr lang="ru-RU" sz="2400" dirty="0" smtClean="0">
                <a:solidFill>
                  <a:schemeClr val="bg1"/>
                </a:solidFill>
                <a:effectLst/>
              </a:rPr>
              <a:t>Сабельные пилы – инструмент, родственный </a:t>
            </a:r>
            <a:r>
              <a:rPr lang="ru-RU" sz="2400" dirty="0" err="1" smtClean="0">
                <a:solidFill>
                  <a:schemeClr val="bg1"/>
                </a:solidFill>
                <a:effectLst/>
              </a:rPr>
              <a:t>электролобзикам</a:t>
            </a:r>
            <a:r>
              <a:rPr lang="ru-RU" sz="2400" dirty="0" smtClean="0">
                <a:solidFill>
                  <a:schemeClr val="bg1"/>
                </a:solidFill>
                <a:effectLst/>
              </a:rPr>
              <a:t>. Снабжены лезвием, которое прямолинейно перемещается и совершает небольшие маятниковые движения (приподнимается при обратном ходе).</a:t>
            </a:r>
            <a:endParaRPr lang="ru-RU" sz="2400" dirty="0">
              <a:effectLst/>
            </a:endParaRPr>
          </a:p>
        </p:txBody>
      </p:sp>
      <p:pic>
        <p:nvPicPr>
          <p:cNvPr id="7" name="Picture 6" descr="C:\Users\yana\Desktop\Новая папка\936348013-1-0-7235176bf596c524168c73d85536a77d.jpg"/>
          <p:cNvPicPr>
            <a:picLocks noChangeAspect="1" noChangeArrowheads="1"/>
          </p:cNvPicPr>
          <p:nvPr/>
        </p:nvPicPr>
        <p:blipFill>
          <a:blip r:embed="rId2" cstate="print"/>
          <a:srcRect/>
          <a:stretch>
            <a:fillRect/>
          </a:stretch>
        </p:blipFill>
        <p:spPr bwMode="auto">
          <a:xfrm>
            <a:off x="179512" y="1916832"/>
            <a:ext cx="3131840" cy="2218611"/>
          </a:xfrm>
          <a:prstGeom prst="rect">
            <a:avLst/>
          </a:prstGeom>
          <a:ln>
            <a:noFill/>
          </a:ln>
          <a:effectLst>
            <a:softEdge rad="112500"/>
          </a:effectLst>
        </p:spPr>
      </p:pic>
      <p:pic>
        <p:nvPicPr>
          <p:cNvPr id="5123" name="Picture 3" descr="C:\Users\yana\Desktop\Nozhovka_stolyarnaya_PSA_900_E_b22571.jpg"/>
          <p:cNvPicPr>
            <a:picLocks noChangeAspect="1" noChangeArrowheads="1"/>
          </p:cNvPicPr>
          <p:nvPr/>
        </p:nvPicPr>
        <p:blipFill>
          <a:blip r:embed="rId3" cstate="print"/>
          <a:srcRect/>
          <a:stretch>
            <a:fillRect/>
          </a:stretch>
        </p:blipFill>
        <p:spPr bwMode="auto">
          <a:xfrm>
            <a:off x="179512" y="116632"/>
            <a:ext cx="4535488" cy="1700808"/>
          </a:xfrm>
          <a:prstGeom prst="rect">
            <a:avLst/>
          </a:prstGeom>
          <a:ln>
            <a:noFill/>
          </a:ln>
          <a:effectLst>
            <a:softEdge rad="112500"/>
          </a:effectLst>
        </p:spPr>
      </p:pic>
      <p:pic>
        <p:nvPicPr>
          <p:cNvPr id="5124" name="Picture 4" descr="C:\Users\yana\Desktop\rems_1.jpg"/>
          <p:cNvPicPr>
            <a:picLocks noChangeAspect="1" noChangeArrowheads="1"/>
          </p:cNvPicPr>
          <p:nvPr/>
        </p:nvPicPr>
        <p:blipFill>
          <a:blip r:embed="rId4" cstate="print"/>
          <a:srcRect/>
          <a:stretch>
            <a:fillRect/>
          </a:stretch>
        </p:blipFill>
        <p:spPr bwMode="auto">
          <a:xfrm>
            <a:off x="3203848" y="4797152"/>
            <a:ext cx="3004600" cy="1844824"/>
          </a:xfrm>
          <a:prstGeom prst="rect">
            <a:avLst/>
          </a:prstGeom>
          <a:ln>
            <a:noFill/>
          </a:ln>
          <a:effectLst>
            <a:softEdge rad="112500"/>
          </a:effectLst>
        </p:spPr>
      </p:pic>
      <p:pic>
        <p:nvPicPr>
          <p:cNvPr id="5126" name="Picture 6" descr="C:\Users\yana\Desktop\product_06_0202.jpg"/>
          <p:cNvPicPr>
            <a:picLocks noChangeAspect="1" noChangeArrowheads="1"/>
          </p:cNvPicPr>
          <p:nvPr/>
        </p:nvPicPr>
        <p:blipFill>
          <a:blip r:embed="rId5" cstate="print"/>
          <a:srcRect/>
          <a:stretch>
            <a:fillRect/>
          </a:stretch>
        </p:blipFill>
        <p:spPr bwMode="auto">
          <a:xfrm>
            <a:off x="0" y="4341440"/>
            <a:ext cx="3275856" cy="2183904"/>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6016" y="0"/>
            <a:ext cx="4427984" cy="6858000"/>
          </a:xfrm>
        </p:spPr>
        <p:txBody>
          <a:bodyPr>
            <a:normAutofit/>
          </a:bodyPr>
          <a:lstStyle/>
          <a:p>
            <a:pPr algn="l"/>
            <a:r>
              <a:rPr lang="ru-RU" sz="2200" dirty="0" smtClean="0">
                <a:solidFill>
                  <a:schemeClr val="bg1"/>
                </a:solidFill>
                <a:effectLst/>
              </a:rPr>
              <a:t>Столярные </a:t>
            </a:r>
            <a:r>
              <a:rPr lang="ru-RU" sz="2200" dirty="0" err="1" smtClean="0">
                <a:solidFill>
                  <a:schemeClr val="bg1"/>
                </a:solidFill>
                <a:effectLst/>
              </a:rPr>
              <a:t>электроножовки</a:t>
            </a:r>
            <a:r>
              <a:rPr lang="ru-RU" sz="2200" dirty="0" smtClean="0">
                <a:solidFill>
                  <a:schemeClr val="bg1"/>
                </a:solidFill>
                <a:effectLst/>
              </a:rPr>
              <a:t> (универсальные пилы типа "аллигатор") внешне похожи на цепную электропилу, на которой вместо пильной гарнитуры закреплено широкое полотно ручной столярной ножовки. На самом деле это направляющая, по которой встречно движутся две узкие пилки. </a:t>
            </a:r>
            <a:r>
              <a:rPr lang="ru-RU" dirty="0" smtClean="0">
                <a:effectLst>
                  <a:outerShdw blurRad="38100" dist="38100" dir="2700000" algn="tl" rotWithShape="0">
                    <a:srgbClr val="000000">
                      <a:alpha val="43137"/>
                    </a:srgbClr>
                  </a:outerShdw>
                </a:effectLst>
              </a:rPr>
              <a:t/>
            </a:r>
            <a:br>
              <a:rPr lang="ru-RU" dirty="0" smtClean="0">
                <a:effectLst>
                  <a:outerShdw blurRad="38100" dist="38100" dir="2700000" algn="tl" rotWithShape="0">
                    <a:srgbClr val="000000">
                      <a:alpha val="43137"/>
                    </a:srgbClr>
                  </a:outerShdw>
                </a:effectLst>
              </a:rPr>
            </a:br>
            <a:endParaRPr lang="ru-RU" dirty="0">
              <a:effectLst>
                <a:outerShdw blurRad="38100" dist="38100" dir="2700000" algn="tl" rotWithShape="0">
                  <a:srgbClr val="000000">
                    <a:alpha val="43137"/>
                  </a:srgbClr>
                </a:outerShdw>
              </a:effectLst>
            </a:endParaRPr>
          </a:p>
        </p:txBody>
      </p:sp>
      <p:pic>
        <p:nvPicPr>
          <p:cNvPr id="3074" name="Picture 2" descr="C:\Users\yana\Desktop\3354be511d55cee8f948dee7525f6c40e6ee944b.jpg"/>
          <p:cNvPicPr>
            <a:picLocks noChangeAspect="1" noChangeArrowheads="1"/>
          </p:cNvPicPr>
          <p:nvPr/>
        </p:nvPicPr>
        <p:blipFill>
          <a:blip r:embed="rId2" cstate="print"/>
          <a:srcRect/>
          <a:stretch>
            <a:fillRect/>
          </a:stretch>
        </p:blipFill>
        <p:spPr bwMode="auto">
          <a:xfrm>
            <a:off x="179512" y="404664"/>
            <a:ext cx="4054475" cy="2192337"/>
          </a:xfrm>
          <a:prstGeom prst="rect">
            <a:avLst/>
          </a:prstGeom>
          <a:ln>
            <a:noFill/>
          </a:ln>
          <a:effectLst>
            <a:softEdge rad="112500"/>
          </a:effectLst>
        </p:spPr>
      </p:pic>
      <p:pic>
        <p:nvPicPr>
          <p:cNvPr id="3075" name="Picture 3" descr="C:\Users\yana\Desktop\838654edb66fe09f9029749c31de36c3447c8f92.jpg"/>
          <p:cNvPicPr>
            <a:picLocks noChangeAspect="1" noChangeArrowheads="1"/>
          </p:cNvPicPr>
          <p:nvPr/>
        </p:nvPicPr>
        <p:blipFill>
          <a:blip r:embed="rId3" cstate="print"/>
          <a:srcRect/>
          <a:stretch>
            <a:fillRect/>
          </a:stretch>
        </p:blipFill>
        <p:spPr bwMode="auto">
          <a:xfrm>
            <a:off x="251520" y="5589240"/>
            <a:ext cx="3995936" cy="725377"/>
          </a:xfrm>
          <a:prstGeom prst="rect">
            <a:avLst/>
          </a:prstGeom>
          <a:ln>
            <a:noFill/>
          </a:ln>
          <a:effectLst>
            <a:outerShdw blurRad="292100" dist="139700" dir="2700000" algn="tl" rotWithShape="0">
              <a:srgbClr val="333333">
                <a:alpha val="65000"/>
              </a:srgbClr>
            </a:outerShdw>
          </a:effectLst>
        </p:spPr>
      </p:pic>
      <p:pic>
        <p:nvPicPr>
          <p:cNvPr id="3076" name="Picture 4" descr="C:\Users\yana\Desktop\rb7yz4jntxkf89qj.jpg"/>
          <p:cNvPicPr>
            <a:picLocks noChangeAspect="1" noChangeArrowheads="1"/>
          </p:cNvPicPr>
          <p:nvPr/>
        </p:nvPicPr>
        <p:blipFill>
          <a:blip r:embed="rId4" cstate="print"/>
          <a:srcRect/>
          <a:stretch>
            <a:fillRect/>
          </a:stretch>
        </p:blipFill>
        <p:spPr bwMode="auto">
          <a:xfrm>
            <a:off x="0" y="2852936"/>
            <a:ext cx="4480498" cy="1512168"/>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8064" y="274638"/>
            <a:ext cx="3995936" cy="6394722"/>
          </a:xfrm>
        </p:spPr>
        <p:txBody>
          <a:bodyPr>
            <a:normAutofit/>
          </a:bodyPr>
          <a:lstStyle/>
          <a:p>
            <a:pPr algn="l"/>
            <a:r>
              <a:rPr lang="ru-RU" sz="2400" dirty="0" smtClean="0">
                <a:solidFill>
                  <a:schemeClr val="bg1"/>
                </a:solidFill>
                <a:effectLst/>
              </a:rPr>
              <a:t>Цепные электропилы - относятся к разряду натяжных пил. Используют при раскрое брусьев, толстых досок. Режущим инструментом является замкнутая (запаянная) пильно-фрезерная цепь, приводимая в движение электродвигателем через редуктор.</a:t>
            </a:r>
            <a:r>
              <a:rPr lang="ru-RU" dirty="0" smtClean="0"/>
              <a:t/>
            </a:r>
            <a:br>
              <a:rPr lang="ru-RU" dirty="0" smtClean="0"/>
            </a:br>
            <a:endParaRPr lang="ru-RU" dirty="0"/>
          </a:p>
        </p:txBody>
      </p:sp>
      <p:pic>
        <p:nvPicPr>
          <p:cNvPr id="6146" name="Picture 2" descr="C:\Users\yana\Desktop\_________________51be04320503a.jpg"/>
          <p:cNvPicPr>
            <a:picLocks noChangeAspect="1" noChangeArrowheads="1"/>
          </p:cNvPicPr>
          <p:nvPr/>
        </p:nvPicPr>
        <p:blipFill>
          <a:blip r:embed="rId2" cstate="print"/>
          <a:srcRect/>
          <a:stretch>
            <a:fillRect/>
          </a:stretch>
        </p:blipFill>
        <p:spPr bwMode="auto">
          <a:xfrm>
            <a:off x="0" y="0"/>
            <a:ext cx="4331308" cy="2160240"/>
          </a:xfrm>
          <a:prstGeom prst="rect">
            <a:avLst/>
          </a:prstGeom>
          <a:ln>
            <a:noFill/>
          </a:ln>
          <a:effectLst>
            <a:softEdge rad="112500"/>
          </a:effectLst>
        </p:spPr>
      </p:pic>
      <p:pic>
        <p:nvPicPr>
          <p:cNvPr id="6147" name="Picture 3" descr="C:\Users\yana\Desktop\elektrpila-bosch-ake-35-19-s.jpg"/>
          <p:cNvPicPr>
            <a:picLocks noChangeAspect="1" noChangeArrowheads="1"/>
          </p:cNvPicPr>
          <p:nvPr/>
        </p:nvPicPr>
        <p:blipFill>
          <a:blip r:embed="rId3" cstate="print"/>
          <a:srcRect/>
          <a:stretch>
            <a:fillRect/>
          </a:stretch>
        </p:blipFill>
        <p:spPr bwMode="auto">
          <a:xfrm>
            <a:off x="1907704" y="1988840"/>
            <a:ext cx="3338226" cy="2502110"/>
          </a:xfrm>
          <a:prstGeom prst="rect">
            <a:avLst/>
          </a:prstGeom>
          <a:ln>
            <a:noFill/>
          </a:ln>
          <a:effectLst>
            <a:softEdge rad="112500"/>
          </a:effectLst>
        </p:spPr>
      </p:pic>
      <p:pic>
        <p:nvPicPr>
          <p:cNvPr id="6148" name="Picture 4" descr="C:\Users\yana\Desktop\69-729-thickbox.jpg"/>
          <p:cNvPicPr>
            <a:picLocks noChangeAspect="1" noChangeArrowheads="1"/>
          </p:cNvPicPr>
          <p:nvPr/>
        </p:nvPicPr>
        <p:blipFill>
          <a:blip r:embed="rId4" cstate="print"/>
          <a:srcRect/>
          <a:stretch>
            <a:fillRect/>
          </a:stretch>
        </p:blipFill>
        <p:spPr bwMode="auto">
          <a:xfrm>
            <a:off x="251520" y="3977680"/>
            <a:ext cx="2880320" cy="2880320"/>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99992" y="0"/>
            <a:ext cx="4644008" cy="6741368"/>
          </a:xfrm>
        </p:spPr>
        <p:txBody>
          <a:bodyPr>
            <a:normAutofit fontScale="90000"/>
          </a:bodyPr>
          <a:lstStyle/>
          <a:p>
            <a:pPr algn="l"/>
            <a:r>
              <a:rPr lang="ru-RU" sz="2000" dirty="0" smtClean="0">
                <a:solidFill>
                  <a:schemeClr val="bg1"/>
                </a:solidFill>
                <a:effectLst/>
              </a:rPr>
              <a:t>-проверить заточку, разводку зубьев пилы, отсутствие трещин, правильность и надежность его закрепления гайкой на шпинделе;</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     - материал удобно укладывают на верстаке или рабочем столе и по возможности закрепляют;</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 подключить  инструмент к электросети;</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 проверяют работу пилы на холостом ходу;</a:t>
            </a:r>
            <a:br>
              <a:rPr lang="ru-RU" sz="2000" dirty="0" smtClean="0">
                <a:solidFill>
                  <a:schemeClr val="bg1"/>
                </a:solidFill>
                <a:effectLst/>
              </a:rPr>
            </a:br>
            <a:r>
              <a:rPr lang="ru-RU" sz="2000" dirty="0" smtClean="0">
                <a:solidFill>
                  <a:schemeClr val="bg1"/>
                </a:solidFill>
                <a:effectLst/>
              </a:rPr>
              <a:t/>
            </a:r>
            <a:br>
              <a:rPr lang="ru-RU" sz="2000" dirty="0" smtClean="0">
                <a:solidFill>
                  <a:schemeClr val="bg1"/>
                </a:solidFill>
                <a:effectLst/>
              </a:rPr>
            </a:br>
            <a:r>
              <a:rPr lang="ru-RU" sz="2000" dirty="0" smtClean="0">
                <a:solidFill>
                  <a:schemeClr val="bg1"/>
                </a:solidFill>
                <a:effectLst/>
              </a:rPr>
              <a:t>- панель пилы опирают на край распиливаемого материала и равномерно без перекосов перемещают пилу вперед со скоростью 1..1,5 м/мин. Пильный диск направлять по линии  реза направляющей линейки или по разметке материала</a:t>
            </a:r>
            <a:r>
              <a:rPr lang="ru-RU" sz="2200" dirty="0" smtClean="0">
                <a:solidFill>
                  <a:schemeClr val="bg1"/>
                </a:solidFill>
                <a:effectLst/>
              </a:rPr>
              <a:t>.</a:t>
            </a:r>
            <a:endParaRPr lang="ru-RU" sz="2200" dirty="0">
              <a:solidFill>
                <a:schemeClr val="bg1"/>
              </a:solidFill>
              <a:effectLst/>
            </a:endParaRPr>
          </a:p>
        </p:txBody>
      </p:sp>
      <p:pic>
        <p:nvPicPr>
          <p:cNvPr id="1026" name="Picture 2" descr="C:\Users\yana\Desktop\Новая папка\imgpreview (14).jpg"/>
          <p:cNvPicPr>
            <a:picLocks noChangeAspect="1" noChangeArrowheads="1"/>
          </p:cNvPicPr>
          <p:nvPr/>
        </p:nvPicPr>
        <p:blipFill>
          <a:blip r:embed="rId2" cstate="print"/>
          <a:srcRect/>
          <a:stretch>
            <a:fillRect/>
          </a:stretch>
        </p:blipFill>
        <p:spPr bwMode="auto">
          <a:xfrm>
            <a:off x="467544" y="0"/>
            <a:ext cx="3401056" cy="2736304"/>
          </a:xfrm>
          <a:prstGeom prst="rect">
            <a:avLst/>
          </a:prstGeom>
          <a:ln>
            <a:noFill/>
          </a:ln>
          <a:effectLst>
            <a:softEdge rad="112500"/>
          </a:effectLst>
        </p:spPr>
      </p:pic>
      <p:pic>
        <p:nvPicPr>
          <p:cNvPr id="1028" name="Picture 4" descr="C:\Users\yana\Desktop\1428013.gif"/>
          <p:cNvPicPr>
            <a:picLocks noChangeAspect="1" noChangeArrowheads="1"/>
          </p:cNvPicPr>
          <p:nvPr/>
        </p:nvPicPr>
        <p:blipFill>
          <a:blip r:embed="rId3" cstate="print"/>
          <a:srcRect/>
          <a:stretch>
            <a:fillRect/>
          </a:stretch>
        </p:blipFill>
        <p:spPr bwMode="auto">
          <a:xfrm>
            <a:off x="323528" y="2636912"/>
            <a:ext cx="3419872" cy="4100566"/>
          </a:xfrm>
          <a:prstGeom prst="rect">
            <a:avLst/>
          </a:prstGeom>
          <a:ln>
            <a:noFill/>
          </a:ln>
          <a:effectLst>
            <a:softEdge rad="11250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618</TotalTime>
  <Words>421</Words>
  <Application>Microsoft Office PowerPoint</Application>
  <PresentationFormat>Экран (4:3)</PresentationFormat>
  <Paragraphs>31</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Апекс</vt:lpstr>
      <vt:lpstr>БПО ВО ЧСК имени А. А. Лепехина       Гульнева Н. А.</vt:lpstr>
      <vt:lpstr>Слайд 2</vt:lpstr>
      <vt:lpstr>   Для пиления древесины применяют цепные, ленточные и дисковые электропилы.</vt:lpstr>
      <vt:lpstr>  Дисковые электропилы - используются для поперечного и продольного распиливания досок и брусков, выпиливания четвертей, зарезания пазов, шипов, проушин.      </vt:lpstr>
      <vt:lpstr>  Электролобзиковые пилы применяются для распиливания материала (доски, фанера, древесные плиты) толщиной до 12мм на криволинейные заготовки, фигурные вырезы и гнезда.</vt:lpstr>
      <vt:lpstr>Сабельные пилы – инструмент, родственный электролобзикам. Снабжены лезвием, которое прямолинейно перемещается и совершает небольшие маятниковые движения (приподнимается при обратном ходе).</vt:lpstr>
      <vt:lpstr>Столярные электроножовки (универсальные пилы типа "аллигатор") внешне похожи на цепную электропилу, на которой вместо пильной гарнитуры закреплено широкое полотно ручной столярной ножовки. На самом деле это направляющая, по которой встречно движутся две узкие пилки.  </vt:lpstr>
      <vt:lpstr>Цепные электропилы - относятся к разряду натяжных пил. Используют при раскрое брусьев, толстых досок. Режущим инструментом является замкнутая (запаянная) пильно-фрезерная цепь, приводимая в движение электродвигателем через редуктор. </vt:lpstr>
      <vt:lpstr>-проверить заточку, разводку зубьев пилы, отсутствие трещин, правильность и надежность его закрепления гайкой на шпинделе;       - материал удобно укладывают на верстаке или рабочем столе и по возможности закрепляют;  - подключить  инструмент к электросети;  - проверяют работу пилы на холостом ходу;  - панель пилы опирают на край распиливаемого материала и равномерно без перекосов перемещают пилу вперед со скоростью 1..1,5 м/мин. Пильный диск направлять по линии  реза направляющей линейки или по разметке материала.</vt:lpstr>
      <vt:lpstr>Электрорубанками выполняют строгание (плоскостное фрезерование) древесины.    Ширины подошвы рубанков  80…300мм;  глубина строгания до 3мм; угол заточки ножей 35…420;   частота вращения 11000…20000 об/мин. </vt:lpstr>
      <vt:lpstr>Электрорубанок имеет переднюю подвижную и заднюю неподвижную опоры (лыжи), регулятор глубины строгания, дополнительную рукоятку (упор), электродвигатель , приводящий во вращение через клиноременную передачу ножевой вал с двумя плоскими ножами, защитный кожух, основную рукоятку с выключателем, электротокоподводящий кабель со штекерной  вилкой. </vt:lpstr>
      <vt:lpstr> - обрабатываемый материал укладывают на верстаке или столе и при необходимости закрепляют;  - перед началом работы проверяют качество заточки ножей и правильность их установки на ножевой вал.  Ножи должны иметь одинаковую массу, лезвия одинаково выступать за корпус ножевого вала ( на 1..1,5мм) и находиться на одном уровне с задней опорой. Передняя опора располагается выше задней на величину выступа ножей.  - рубанок подсоединяют к электросети, берут за две рукоятки и включают электродвигатель;  - после достижения постоянной частоты вращения ножевого вала, электрорубанок опирают передней лыжей на край обрабатываемого материала и медленно подают вперед вдоль волокон древесины. Скорость подачи 1,5…2м/мин.   - после первого прохода рубанок выключают, а при необходимости повторяют строгание.  </vt:lpstr>
      <vt:lpstr>При повороте рубанка на 1800 и закреплении его на верстаке может быть использован как стационарный станок</vt:lpstr>
      <vt:lpstr>  Электродрели - инструмент для сверления отверстий в различных материалах.     Существуют безударные и ударные, угловые, алмазные, с функцией шуруповерта и другие модели электродрелей.     В зависимости от модели и назначения частота вращения сверла 500…3500 об/мин. </vt:lpstr>
      <vt:lpstr>Ударная дрель. Кроме обычных «вращательных» движений, этот вид дрели может выполнять еще и «поступательное» давление (вперед-назад)При работе с деревом и более хрупкими материалами (пластмассой, гипсокартоном и т.д.) можно отключать ударную функцию.    Угловая дрель. Используется для работ в труднодоступных местах и ограниченном пространстве, при необходимости сверления поверхности под углом 90°.  </vt:lpstr>
      <vt:lpstr>Дрель-шуруповерт. Установка крепежных материалов (шурупы, винты и саморезы). Оборудование с небольшой мощностью и компактными размерами. Используется при установке перегородок, сборке столярно - строительных изделий, мебели.    Аккумуляторные дрели. Для удаленных работ, в местах, где невозможно подключиться к розетке.  </vt:lpstr>
      <vt:lpstr>Алмазные дрели. Представляет собой очень мощную дрель для мокрого и сухого сверления. Инструмент предназначен для сверления каменных, бетонных поверхностей, натурального камня.   Позволяет делать отверстия практически в любом твёрдом материале диаметром до 132 мм. Для проведения мокрого сверления есть специальное приспособление (шаровой кран) для подачи и контроля напора воды.  </vt:lpstr>
      <vt:lpstr>Электродрель состоит из корпус редуктора, корпус электродвигателя, патрона, рукоятки , курока и кабель со штекерной вилкой. Патрон со вставленным в него сверлом закрепляют на шпинделе, который получает вращение от электродвигателя через редуктор. </vt:lpstr>
      <vt:lpstr>-заготовку надежно закрепить на верстаке или рабочем столе; - сверление производят по предварительной разметке или по специальному шаблону; - перед началом работы проверить исправность инструмента; - нажимом на пусковой курок включают инструмент. Работа на холостом ходу; - нажимая на рукоятку дрели, сверло постепенно углубляют в древесину ( ГВЛ, кирпич и т.п.) точно по разметке, без перекоса и качания сверла. </vt:lpstr>
      <vt:lpstr>Фрезер, фрезерная машина – ручной деревообрабатывающий  электроинструмент для фрезерования - фигурной обработки кромок, вырезания пазов и сверления отверстий различной формы и т.п.        Режущим инструментом  у фрезерных машин является концевая фреза.  Хвостовики фрез изготавливаются разных диаметров и рассчитываются под обычные цанговые патроны. Наибольшее распространение получили хвостовики диаметром 8 мм. </vt:lpstr>
      <vt:lpstr>Концевые фрезы предназначенные для изготовления фальцев и пазов.        Радиусные фрезы применяются при обработке  фасок.     Двухрадиусная фреза позволяющая менять форму скруглений с изменением ширины и глубины обработки детали. При снятии упора можно изготовить фигурный паз. </vt:lpstr>
      <vt:lpstr>Фрезы для выполнения специальных операций: фрезерование отверстий под мебельную фурнитуру; гравирование надписей; изготовление узкого паза и паза   « ласточкин хвост».      Фрезы для выборки калевок и сферических канавок.        Профильные фрезы используются для формирования декоративных кромок и пазов на деталях мебели и багетных планках</vt:lpstr>
      <vt:lpstr>Вертикальный (погружной) — используется для любых видов фрезеровок. Двигатель такого фрезера перемещается вверх и вниз по двум направляющим, что позволяет делать пазы и отверстия заданной глубины.    Кромочный (окантовочный) - специально предназначенный фрезер только для обработки кромок. Отличается относительно небольшим весом и мощностью.    Комбинированный — имеет в комплекте две базы: одна для погружного фрезерования с заданной глубиной, вторая — для обработки кромок</vt:lpstr>
      <vt:lpstr>Ламельный — для вырезания узких продолговатых пазов.       Триммер  — для обработки ламинированного материала. </vt:lpstr>
      <vt:lpstr>Главными узлами фрезерной машины являются основание и электродвигатель, размещенный вертикально над основанием, соединенные между собой подъемным механизмом, при помощи которого устанавливается глубина врезания фрезы в дерево.   В районе двигателя горизонтально расположена шайба, а также штифт с линейкой, регулируемый по высоте.  В зависимости от того, какое расстояние установлено между штифтом и шайбой, можно получить такие же параметры глубины, в результате врезания фрезы в материал.  Некоторые модели оснащены специальными механизмами, предоставляющими возможность выставить предварительно несколько разных уровней глубины.</vt:lpstr>
      <vt:lpstr>Виды обработки материалов фрезерными машинами</vt:lpstr>
      <vt:lpstr>Переносное оборудование представляет собой машинки прямоугольной или округлой формы с круглым диском для шлифования дерева.   Шлифовальные машинки используются для зачистки, шлифовки или полировки самых разных поверхностей. </vt:lpstr>
      <vt:lpstr>Эксцентриковые (или орбитальные) шлифовальные машины за счет круговой траектории движения позволяют добиться идеально ровной и гладкой поверхности. Подошва  круглая, вращается со скоростью до 14000 об/мин. Для удобства работы предусмотрена легко убираемая дополнительная рукоятка. </vt:lpstr>
      <vt:lpstr>Вибрационные шлифмашины - шлифовка осуществляется при помощи шлифовальной плиты, на которой закрепляются листы абразивного материала. Вибрационные шлифмашины применяются для гладкой тонкой отделки поверхности и подходят для общих и чистовых отделочных работ. Число оборотов двигателя в пределах от 14 до 20000 об/мин.</vt:lpstr>
      <vt:lpstr> Ленточные шлифмашины - обработка осуществляется посредством ленты, крутящейся по направляющим роликам. Применяются для шлифовки больших плоских поверхностей, снятия изрядного слоя материала или обдирки грубых поверхностей. При работе не требуется прилагать большие усилия. Скорость хода ленты находится в пределах от 75 до 500 м/мин. </vt:lpstr>
      <vt:lpstr>Дельташлифовальные машины По принципу работы аналогичны обычным вибрационным, но из-за специфической формы шлифовальной пластины ими можно обрабатывать поверхности в узких и труднодоступных местах.  Шлифовальная бумага крепится только на липучке. Для полного использования шлифовальной бумаги, шлифпластина может поворачиваться на 120°. Помимо шлифлистов  используются очистительные ткани, а также полировальные листы.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Электроинструмент</dc:title>
  <dc:creator>yana</dc:creator>
  <cp:lastModifiedBy>yana</cp:lastModifiedBy>
  <cp:revision>68</cp:revision>
  <dcterms:created xsi:type="dcterms:W3CDTF">2014-08-15T08:31:31Z</dcterms:created>
  <dcterms:modified xsi:type="dcterms:W3CDTF">2020-05-10T09:05:23Z</dcterms:modified>
</cp:coreProperties>
</file>