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3" r:id="rId3"/>
    <p:sldId id="279" r:id="rId4"/>
    <p:sldId id="277" r:id="rId5"/>
    <p:sldId id="278" r:id="rId6"/>
    <p:sldId id="257" r:id="rId7"/>
    <p:sldId id="274" r:id="rId8"/>
    <p:sldId id="280" r:id="rId9"/>
    <p:sldId id="282" r:id="rId10"/>
    <p:sldId id="291" r:id="rId11"/>
    <p:sldId id="287" r:id="rId12"/>
    <p:sldId id="290" r:id="rId13"/>
    <p:sldId id="285" r:id="rId14"/>
    <p:sldId id="288" r:id="rId15"/>
    <p:sldId id="297" r:id="rId16"/>
    <p:sldId id="283" r:id="rId17"/>
    <p:sldId id="298" r:id="rId18"/>
    <p:sldId id="292" r:id="rId19"/>
    <p:sldId id="286" r:id="rId20"/>
    <p:sldId id="296" r:id="rId21"/>
    <p:sldId id="299" r:id="rId22"/>
    <p:sldId id="294" r:id="rId23"/>
    <p:sldId id="295" r:id="rId24"/>
    <p:sldId id="258" r:id="rId25"/>
    <p:sldId id="259" r:id="rId26"/>
    <p:sldId id="262" r:id="rId27"/>
    <p:sldId id="272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3E955-F6B2-48BB-9F1F-73C289325991}" type="datetimeFigureOut">
              <a:rPr lang="ru-RU" smtClean="0"/>
              <a:t>23.03.2020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D42FCB3-6375-46F4-8DE3-AAF29E510D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3E955-F6B2-48BB-9F1F-73C289325991}" type="datetimeFigureOut">
              <a:rPr lang="ru-RU" smtClean="0"/>
              <a:t>23.03.2020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2FCB3-6375-46F4-8DE3-AAF29E510D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3E955-F6B2-48BB-9F1F-73C289325991}" type="datetimeFigureOut">
              <a:rPr lang="ru-RU" smtClean="0"/>
              <a:t>23.03.2020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2FCB3-6375-46F4-8DE3-AAF29E510D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3E955-F6B2-48BB-9F1F-73C289325991}" type="datetimeFigureOut">
              <a:rPr lang="ru-RU" smtClean="0"/>
              <a:t>23.03.2020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D42FCB3-6375-46F4-8DE3-AAF29E510D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3E955-F6B2-48BB-9F1F-73C289325991}" type="datetimeFigureOut">
              <a:rPr lang="ru-RU" smtClean="0"/>
              <a:t>23.03.2020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2FCB3-6375-46F4-8DE3-AAF29E510DF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3E955-F6B2-48BB-9F1F-73C289325991}" type="datetimeFigureOut">
              <a:rPr lang="ru-RU" smtClean="0"/>
              <a:t>23.03.2020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2FCB3-6375-46F4-8DE3-AAF29E510D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3E955-F6B2-48BB-9F1F-73C289325991}" type="datetimeFigureOut">
              <a:rPr lang="ru-RU" smtClean="0"/>
              <a:t>23.03.2020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D42FCB3-6375-46F4-8DE3-AAF29E510DFB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3E955-F6B2-48BB-9F1F-73C289325991}" type="datetimeFigureOut">
              <a:rPr lang="ru-RU" smtClean="0"/>
              <a:t>23.03.2020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2FCB3-6375-46F4-8DE3-AAF29E510D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3E955-F6B2-48BB-9F1F-73C289325991}" type="datetimeFigureOut">
              <a:rPr lang="ru-RU" smtClean="0"/>
              <a:t>23.03.2020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2FCB3-6375-46F4-8DE3-AAF29E510D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3E955-F6B2-48BB-9F1F-73C289325991}" type="datetimeFigureOut">
              <a:rPr lang="ru-RU" smtClean="0"/>
              <a:t>23.03.2020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2FCB3-6375-46F4-8DE3-AAF29E510D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3E955-F6B2-48BB-9F1F-73C289325991}" type="datetimeFigureOut">
              <a:rPr lang="ru-RU" smtClean="0"/>
              <a:t>23.03.2020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2FCB3-6375-46F4-8DE3-AAF29E510DFB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203E955-F6B2-48BB-9F1F-73C289325991}" type="datetimeFigureOut">
              <a:rPr lang="ru-RU" smtClean="0"/>
              <a:t>23.03.2020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D42FCB3-6375-46F4-8DE3-AAF29E510DF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980728"/>
            <a:ext cx="7772400" cy="3024335"/>
          </a:xfrm>
        </p:spPr>
        <p:txBody>
          <a:bodyPr>
            <a:normAutofit fontScale="90000"/>
          </a:bodyPr>
          <a:lstStyle/>
          <a:p>
            <a:pPr algn="l"/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</a:t>
            </a: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УЧЕБНОЙ МОТИВАЦИИ В ПРОЦЕССЕ КОРРЕКЦИОННО-РАЗВИВАЮЩЕГО ОБУЧЕНИЯ МЛАДШИХ ШКОЛЬНИКОВ С </a:t>
            </a:r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ЗПР</a:t>
            </a:r>
            <a:b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pPr algn="r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</a:t>
            </a:r>
          </a:p>
          <a:p>
            <a:pPr algn="r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Учитель-логопед МБОУ «СОШ №86 г. Челябинска»</a:t>
            </a:r>
          </a:p>
          <a:p>
            <a:pPr algn="r"/>
            <a:r>
              <a:rPr 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Экстер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Н.В.</a:t>
            </a:r>
            <a:endParaRPr lang="ru-RU" sz="1800" b="1" dirty="0"/>
          </a:p>
        </p:txBody>
      </p:sp>
    </p:spTree>
    <p:extLst>
      <p:ext uri="{BB962C8B-B14F-4D97-AF65-F5344CB8AC3E}">
        <p14:creationId xmlns:p14="http://schemas.microsoft.com/office/powerpoint/2010/main" val="2747587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Natali\Desktop\718315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8600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582341"/>
            <a:ext cx="777686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Прием «Древо знаний».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Обучающиеся получают задание – составить по три вопроса и записать их на заранее приготовленных листочках.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этого, все листики прикрепляются к нарисованному на доске либо ватмане «древу знаний».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Желающие выходят к доске, срывают листик с «древа» и отвечают на вопросы.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Оценивается правильность ответа.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 же можно оценить отдельно вопросы и поставить отметку за самый сложный либо за самый интересный вопрос.</a:t>
            </a:r>
          </a:p>
        </p:txBody>
      </p:sp>
    </p:spTree>
    <p:extLst>
      <p:ext uri="{BB962C8B-B14F-4D97-AF65-F5344CB8AC3E}">
        <p14:creationId xmlns:p14="http://schemas.microsoft.com/office/powerpoint/2010/main" val="3086696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Natali\Desktop\pril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-970"/>
            <a:ext cx="7128792" cy="6858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1732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474345"/>
            <a:ext cx="756084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Прием: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Да-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нетка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 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загадывает нечто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(предмет).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Ученики пытаются найти ответ, задавая вопросы. На эти вопросы учитель отвечает только словами: "да", "нет", "и да и нет".     Бывает, вопрос задается некорректно или учитель не хочет давать ответ из дидактических соображений, и тогда он отказывается от ответа заранее установленным жестом (никаких слов не нужно).      Можно изменить условия: учитель задаёт вопросы по пройденному материалу, а дети поднимают заранее подготовленные сигнальные карточки (НЕТ, ДА).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9295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2274838"/>
            <a:ext cx="727280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Прием: «</a:t>
            </a:r>
            <a:r>
              <a:rPr lang="ru-RU" sz="24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Пазлы</a:t>
            </a:r>
            <a:r>
              <a:rPr lang="ru-RU" sz="2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организуется в парах, необходимо собрать заранее подготовленный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пазл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изучаемую тему. Обучающиеся собирают его, и пытаются сформулировать тему урока, и выявить какое место в изучаемой теме будет занимать данное понятие, иллюстрация.</a:t>
            </a:r>
          </a:p>
        </p:txBody>
      </p:sp>
    </p:spTree>
    <p:extLst>
      <p:ext uri="{BB962C8B-B14F-4D97-AF65-F5344CB8AC3E}">
        <p14:creationId xmlns:p14="http://schemas.microsoft.com/office/powerpoint/2010/main" val="2135423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-218152"/>
            <a:ext cx="7920880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Прием: «Ассоциативный </a:t>
            </a:r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ряд»  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пишет на доске какое-нибудь слово (или название темы) - (Выставляет иллюстрацию). Учащимся предлагается записать (сказать, а учитель запишет) на отдельных листочках ассоциации, которые у них возникли в связи с представленным на доске словом. Далее учитель собирает листочки с ассоциациями и в совместной деятельности анализирует написанное. В результате такого анализа появляется либо структурно-логическая схема, позволяющая классифицировать ассоциации учащихся, либо по совпадению ассоциаций определяется обобщённый образ темы (субъектный опыт учащихся). Такая работа позволяет учителю и учащимся не только провести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классификацию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имеющихся у школьников представлений, но и спланировать изучение новой темы с учётом имеющегося у детей субъективного опыта. </a:t>
            </a:r>
          </a:p>
        </p:txBody>
      </p:sp>
    </p:spTree>
    <p:extLst>
      <p:ext uri="{BB962C8B-B14F-4D97-AF65-F5344CB8AC3E}">
        <p14:creationId xmlns:p14="http://schemas.microsoft.com/office/powerpoint/2010/main" val="793111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935" y="312688"/>
            <a:ext cx="7899497" cy="5924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2663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Natali\Desktop\s1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86397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2967335"/>
            <a:ext cx="784887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Прием: «Снежный </a:t>
            </a:r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</a:t>
            </a:r>
            <a:r>
              <a:rPr lang="ru-RU" sz="2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Составляем предложение: добавляем слова к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предложению. </a:t>
            </a:r>
          </a:p>
          <a:p>
            <a:r>
              <a:rPr lang="ru-RU" sz="2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Прием: «Лови ошибку»</a:t>
            </a:r>
            <a:endParaRPr lang="ru-RU" sz="28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7435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620688"/>
            <a:ext cx="8064896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u="sng" dirty="0" smtClean="0"/>
          </a:p>
          <a:p>
            <a:r>
              <a:rPr lang="ru-RU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Прием: «</a:t>
            </a:r>
            <a:r>
              <a:rPr lang="ru-RU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оставления кластера»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Смысл этого приема заключается в попытке систематизировать имеющиеся знания по той или иной проблеме.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Кластер – это графическая организация материала, показывающая смысловые поля того или иного понятия. Слово кластер обозначает в переводе «пучок, созвездие». Составление кластера позволяет учащимся свободно и открыто думать по поводу какой-либо темы.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Ученики записывают в центре листа ключевое понятие, а от него рисует стрелки – лучи в разные стороны, которые соединяют это слово с другими, от которых лучи расходятся далее и далее.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Кластер может быть использован на самых разных стадиях урока. На стадии вызова – для стимулирования мыслительной деятельности. На стадии осмысления – для структурирования учебного материала. На стадии рефлексии – при подведении итогов того, что учащиеся изучили. Кластер может быть использован также для организации индивидуальной и групповой работы в классе, так и дома.</a:t>
            </a:r>
          </a:p>
        </p:txBody>
      </p:sp>
    </p:spTree>
    <p:extLst>
      <p:ext uri="{BB962C8B-B14F-4D97-AF65-F5344CB8AC3E}">
        <p14:creationId xmlns:p14="http://schemas.microsoft.com/office/powerpoint/2010/main" val="568557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41" y="692696"/>
            <a:ext cx="7707476" cy="5780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670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764704"/>
            <a:ext cx="82089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Прием: «Ромашка </a:t>
            </a:r>
            <a:r>
              <a:rPr lang="ru-RU" sz="24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Блума</a:t>
            </a:r>
            <a:r>
              <a:rPr lang="ru-RU" sz="2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теме составить вопросы, учитывая их назначение шесть лепестков — шесть типов вопросов.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563888" y="3717032"/>
            <a:ext cx="1656184" cy="15121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</a:t>
            </a:r>
          </a:p>
          <a:p>
            <a:pPr algn="ctr"/>
            <a:r>
              <a:rPr lang="ru-RU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опросы</a:t>
            </a:r>
            <a:endParaRPr lang="ru-RU" b="1" dirty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391980" y="5073009"/>
            <a:ext cx="3636404" cy="14523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Оценочные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(Что хорошо?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 плохо?)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4284592" y="2564905"/>
            <a:ext cx="2807688" cy="1314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Уточняющие вопросы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(Правильно ли я понял?)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220072" y="3692452"/>
            <a:ext cx="3048775" cy="135597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Творческие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(Что было бы?...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рогноз, предположение)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 flipH="1">
            <a:off x="467544" y="5229200"/>
            <a:ext cx="3924436" cy="12961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Объясняющие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(Почему?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Причинно-следственные)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 flipH="1">
            <a:off x="467544" y="4005064"/>
            <a:ext cx="3240360" cy="12241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Практические</a:t>
            </a:r>
          </a:p>
          <a:p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(Где используют?)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 flipH="1">
            <a:off x="1259632" y="2780928"/>
            <a:ext cx="2664296" cy="109816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Простые вопросы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(Знания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8413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268760"/>
            <a:ext cx="748883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Возможны два варианта: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        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формулирует сам учитель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Это более легкий способ, используемый на начальной стадии — когда необходимо показать учащимся примеры, способы работы с ромашкой.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        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формулируют сами учащиеся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Это вариант требует определенной подготовки от детей, так как придумать вопросы репродуктивного характера легко, а вот вопросы-задания требуют определенного навыка.</a:t>
            </a:r>
          </a:p>
        </p:txBody>
      </p:sp>
    </p:spTree>
    <p:extLst>
      <p:ext uri="{BB962C8B-B14F-4D97-AF65-F5344CB8AC3E}">
        <p14:creationId xmlns:p14="http://schemas.microsoft.com/office/powerpoint/2010/main" val="19052255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Прием: «</a:t>
            </a: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Подумай </a:t>
            </a: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закончи</a:t>
            </a: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  <a:endParaRPr lang="ru-RU" b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Если на деревьях пожелтели листья, то… (наступила осень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-Если на улице идет дождь, то…(нужно взять зонт)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на улице выпал снег, то…(наступила зима)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в школе  наряжают елку, значит…(скоро Новый Год) 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>
            <a:normAutofit lnSpcReduction="10000"/>
          </a:bodyPr>
          <a:lstStyle/>
          <a:p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Приём: «Буквенный диктант»     </a:t>
            </a:r>
            <a:endParaRPr lang="ru-RU" b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Требуется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отгадать зашифрованное слово, расшифровывая его по буквам. Буквы закодированы в вопросах по изученной или изучаемой теме. Ученики записывают только указанную букву из отгадываемого понятия.  </a:t>
            </a:r>
          </a:p>
        </p:txBody>
      </p:sp>
    </p:spTree>
    <p:extLst>
      <p:ext uri="{BB962C8B-B14F-4D97-AF65-F5344CB8AC3E}">
        <p14:creationId xmlns:p14="http://schemas.microsoft.com/office/powerpoint/2010/main" val="2562090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58847"/>
            <a:ext cx="8280920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sz="2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Приём </a:t>
            </a:r>
            <a:r>
              <a:rPr 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 Я беру тебя с собой»  </a:t>
            </a:r>
            <a:endParaRPr lang="ru-RU" sz="2400" b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/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универсальный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приём, направленный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актуализацию знаний учащихся, способствующий накоплению информации о признаках объектов.  Формирует:  умение объединять объекты по общему значению признака;  умение определять имя признака, по которому объекты имеют общее значение;  умение сопоставлять, сравнивать большое количество объектов;  умение составлять целостный образ объекта из отдельных его признаков.     Педагог загадывает признак, по которому собирается множество объектов и называет первый объект. Ученики пытаются угадать этот признак и по очереди называют объекты, обладающие, по их мнению, тем же значением признака. Учитель отвечает, берет он этот объект или нет. Игра продолжается до тех пор, пока кто-то из детей не определит, по какому признаку собирается множество. Можно использовать в качестве разминки на уроках.  </a:t>
            </a:r>
          </a:p>
        </p:txBody>
      </p:sp>
    </p:spTree>
    <p:extLst>
      <p:ext uri="{BB962C8B-B14F-4D97-AF65-F5344CB8AC3E}">
        <p14:creationId xmlns:p14="http://schemas.microsoft.com/office/powerpoint/2010/main" val="150645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ello_html_m1d7e964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48680"/>
            <a:ext cx="8280920" cy="58326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38121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ello_html_m399df47d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518246"/>
            <a:ext cx="4046562" cy="331236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ello_html_m2863e958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268760"/>
            <a:ext cx="3744416" cy="30243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59923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980728"/>
            <a:ext cx="8686800" cy="1080120"/>
          </a:xfrm>
        </p:spPr>
        <p:txBody>
          <a:bodyPr>
            <a:normAutofit fontScale="90000"/>
          </a:bodyPr>
          <a:lstStyle/>
          <a:p>
            <a:pPr lvl="1"/>
            <a:r>
              <a:rPr lang="ru-RU" dirty="0" smtClean="0"/>
              <a:t>1. сегодня </a:t>
            </a:r>
            <a:r>
              <a:rPr lang="ru-RU" dirty="0"/>
              <a:t>я узнал...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>2. </a:t>
            </a:r>
            <a:r>
              <a:rPr lang="ru-RU" dirty="0" smtClean="0"/>
              <a:t>было </a:t>
            </a:r>
            <a:r>
              <a:rPr lang="ru-RU" dirty="0"/>
              <a:t>трудно…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>3. </a:t>
            </a:r>
            <a:r>
              <a:rPr lang="ru-RU" dirty="0" smtClean="0"/>
              <a:t>я </a:t>
            </a:r>
            <a:r>
              <a:rPr lang="ru-RU" dirty="0"/>
              <a:t>понял, что…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>4. </a:t>
            </a:r>
            <a:r>
              <a:rPr lang="ru-RU" dirty="0" smtClean="0"/>
              <a:t>я </a:t>
            </a:r>
            <a:r>
              <a:rPr lang="ru-RU" dirty="0"/>
              <a:t>научился…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>5. </a:t>
            </a:r>
            <a:r>
              <a:rPr lang="ru-RU" dirty="0" smtClean="0"/>
              <a:t>я </a:t>
            </a:r>
            <a:r>
              <a:rPr lang="ru-RU" dirty="0"/>
              <a:t>смог…</a:t>
            </a:r>
            <a:r>
              <a:rPr lang="ru-RU" sz="1600" dirty="0"/>
              <a:t/>
            </a:r>
            <a:br>
              <a:rPr lang="ru-RU" sz="1600" dirty="0"/>
            </a:br>
            <a:endParaRPr lang="ru-RU" dirty="0"/>
          </a:p>
        </p:txBody>
      </p:sp>
      <p:pic>
        <p:nvPicPr>
          <p:cNvPr id="3" name="Рисунок 2" descr="hello_html_m44c79167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988840"/>
            <a:ext cx="6552728" cy="4032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6718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2136339"/>
            <a:ext cx="756084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Прием: «Аплодисменты</a:t>
            </a:r>
            <a:r>
              <a:rPr 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endParaRPr lang="ru-RU" sz="2400" b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теперь, мне хотелось бы узнать: уходя с урока, какие знания вы возьмёте с собой в жизнь?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Сделайте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один хлопок те, кто плохо понял сегодняшнюю тему урока?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Сделайте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два хлопка те, кто понял частично, похлопайте те, кто хорошо понял тему.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 А я аплодирую всем вам, потому что мне с вами было интересно сегодня работать. </a:t>
            </a:r>
          </a:p>
        </p:txBody>
      </p:sp>
    </p:spTree>
    <p:extLst>
      <p:ext uri="{BB962C8B-B14F-4D97-AF65-F5344CB8AC3E}">
        <p14:creationId xmlns:p14="http://schemas.microsoft.com/office/powerpoint/2010/main" val="300347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30424"/>
            <a:ext cx="8424936" cy="5994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1733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280920" cy="6210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7513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58670"/>
            <a:ext cx="8064896" cy="6048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9476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ttp://imp.rudn.ru/psychology/pedagogical_psychology/pic/t4/p4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76672"/>
            <a:ext cx="7776864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9326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12688"/>
            <a:ext cx="7704856" cy="5778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0177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Настрой на урок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340768"/>
            <a:ext cx="828092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— приветствие: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«Здравствуйте!»</a:t>
            </a:r>
            <a:endParaRPr lang="ru-RU" sz="24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Желаю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прикасаются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большими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пальчиками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успеха (указательными)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большого ( средними)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всём ( безымянными)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везде ( мизинцами).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Здравствуй ( всей ладонью ),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удачи тебе на уроке (переплетают пальцы рук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endParaRPr lang="ru-RU" sz="2400" b="1" dirty="0" smtClean="0"/>
          </a:p>
          <a:p>
            <a:r>
              <a:rPr lang="ru-RU" sz="2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Волшебная палочка»</a:t>
            </a:r>
            <a:endParaRPr lang="ru-RU" sz="24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-Если я найду волшебную палочку, я порошу ее помочь…(кому?)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1267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Начало урока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582341"/>
            <a:ext cx="784887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Прием: </a:t>
            </a:r>
            <a:r>
              <a:rPr 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«Чистая доска»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при повторении пройденного материала. Перед началом урока учитель в разных концах школьной доски прикрепляет листочки виде белых клякс, на которых записаны вопросы. В начале урока он обращается с просьбой к ученикам «очистить» доску от проделок «злого мелка», изображение которого прикреплено также к доске. Ученики по очереди выходят к доске, снимают кляксу и отвечают на вопросы, написанные на них. Оценку получает тот, кто больше собрал клякс.</a:t>
            </a:r>
          </a:p>
        </p:txBody>
      </p:sp>
    </p:spTree>
    <p:extLst>
      <p:ext uri="{BB962C8B-B14F-4D97-AF65-F5344CB8AC3E}">
        <p14:creationId xmlns:p14="http://schemas.microsoft.com/office/powerpoint/2010/main" val="2167400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222</TotalTime>
  <Words>1000</Words>
  <Application>Microsoft Office PowerPoint</Application>
  <PresentationFormat>Экран (4:3)</PresentationFormat>
  <Paragraphs>90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Трек</vt:lpstr>
      <vt:lpstr>ПОВЫШЕНИЕ УЧЕБНОЙ МОТИВАЦИИ В ПРОЦЕССЕ КОРРЕКЦИОННО-РАЗВИВАЮЩЕГО ОБУЧЕНИЯ МЛАДШИХ ШКОЛЬНИКОВ С ЗПР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Настрой на урок</vt:lpstr>
      <vt:lpstr>Начало урока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1. сегодня я узнал... 2. было трудно… 3. я понял, что… 4. я научился… 5. я смог…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ПОВЫШЕНИЕ УЧЕБНОЙ МОТИВАЦИИ В ПРОЦЕССЕ КОРРЕКЦИОННО-РАЗВИВАЮЩЕГО ОБУЧЕНИЯ МЛАДШИХ ШКОЛЬНИКОВ С ЗПР</dc:title>
  <dc:creator>Natali</dc:creator>
  <cp:lastModifiedBy>Natali</cp:lastModifiedBy>
  <cp:revision>16</cp:revision>
  <dcterms:created xsi:type="dcterms:W3CDTF">2020-03-22T14:56:47Z</dcterms:created>
  <dcterms:modified xsi:type="dcterms:W3CDTF">2020-03-23T16:53:25Z</dcterms:modified>
</cp:coreProperties>
</file>