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2" r:id="rId2"/>
    <p:sldId id="293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73" r:id="rId16"/>
    <p:sldId id="278" r:id="rId17"/>
    <p:sldId id="277" r:id="rId18"/>
    <p:sldId id="287" r:id="rId19"/>
    <p:sldId id="279" r:id="rId20"/>
    <p:sldId id="286" r:id="rId21"/>
    <p:sldId id="289" r:id="rId22"/>
    <p:sldId id="281" r:id="rId23"/>
    <p:sldId id="291" r:id="rId24"/>
    <p:sldId id="283" r:id="rId25"/>
    <p:sldId id="285" r:id="rId26"/>
    <p:sldId id="29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5" d="100"/>
          <a:sy n="65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DBADD-FC62-4306-9ADE-9507470BA59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79A6A-2098-4BE0-B470-035BBC625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86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79A6A-2098-4BE0-B470-035BBC625E0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37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08AB-3657-4F07-A703-C2E32FE10230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DE37-3916-4209-86BB-3EBB0B347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8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08AB-3657-4F07-A703-C2E32FE10230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DE37-3916-4209-86BB-3EBB0B347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333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08AB-3657-4F07-A703-C2E32FE10230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DE37-3916-4209-86BB-3EBB0B347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0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08AB-3657-4F07-A703-C2E32FE10230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DE37-3916-4209-86BB-3EBB0B347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29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08AB-3657-4F07-A703-C2E32FE10230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DE37-3916-4209-86BB-3EBB0B347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91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08AB-3657-4F07-A703-C2E32FE10230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DE37-3916-4209-86BB-3EBB0B347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89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08AB-3657-4F07-A703-C2E32FE10230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DE37-3916-4209-86BB-3EBB0B347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72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08AB-3657-4F07-A703-C2E32FE10230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DE37-3916-4209-86BB-3EBB0B347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10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08AB-3657-4F07-A703-C2E32FE10230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DE37-3916-4209-86BB-3EBB0B347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66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08AB-3657-4F07-A703-C2E32FE10230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DE37-3916-4209-86BB-3EBB0B347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4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08AB-3657-4F07-A703-C2E32FE10230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DE37-3916-4209-86BB-3EBB0B347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23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508AB-3657-4F07-A703-C2E32FE10230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7DE37-3916-4209-86BB-3EBB0B347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70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1" y="-6477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7567" y="908720"/>
            <a:ext cx="772782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 </a:t>
            </a:r>
            <a:r>
              <a:rPr lang="ru-RU" sz="4000" b="1" i="1" dirty="0" smtClean="0">
                <a:solidFill>
                  <a:srgbClr val="FF0000"/>
                </a:solidFill>
              </a:rPr>
              <a:t>Проект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«Лук </a:t>
            </a:r>
            <a:r>
              <a:rPr lang="ru-RU" sz="4000" b="1" i="1" dirty="0">
                <a:solidFill>
                  <a:srgbClr val="FF0000"/>
                </a:solidFill>
              </a:rPr>
              <a:t>от семи недуг» </a:t>
            </a:r>
            <a:r>
              <a:rPr lang="ru-RU" sz="3600" b="1" i="1" dirty="0">
                <a:solidFill>
                  <a:srgbClr val="FF0000"/>
                </a:solidFill>
              </a:rPr>
              <a:t/>
            </a:r>
            <a:br>
              <a:rPr lang="ru-RU" sz="3600" b="1" i="1" dirty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>    </a:t>
            </a:r>
            <a:r>
              <a:rPr lang="ru-RU" sz="2000" dirty="0" smtClean="0"/>
              <a:t> </a:t>
            </a:r>
            <a:r>
              <a:rPr lang="ru-RU" sz="2000" i="1" dirty="0" smtClean="0"/>
              <a:t>во </a:t>
            </a:r>
            <a:r>
              <a:rPr lang="ru-RU" sz="2000" i="1" dirty="0"/>
              <a:t>второй группе раннего </a:t>
            </a:r>
            <a:r>
              <a:rPr lang="ru-RU" sz="2000" i="1" dirty="0" smtClean="0"/>
              <a:t>возраста. </a:t>
            </a:r>
            <a:endParaRPr lang="ru-RU" sz="2000" i="1" dirty="0"/>
          </a:p>
        </p:txBody>
      </p:sp>
      <p:pic>
        <p:nvPicPr>
          <p:cNvPr id="2051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41" y="3212976"/>
            <a:ext cx="265079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7524" y="5549561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МБДОУ «Детский сад № 43 «Родничок», город Новочебоксарск, </a:t>
            </a:r>
            <a:br>
              <a:rPr lang="ru-RU" sz="2000" b="1" i="1" dirty="0" smtClean="0"/>
            </a:br>
            <a:r>
              <a:rPr lang="ru-RU" sz="2000" b="1" i="1" dirty="0" smtClean="0"/>
              <a:t>Чувашская Республика.</a:t>
            </a:r>
            <a:endParaRPr lang="ru-RU" sz="20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15307" y="326226"/>
            <a:ext cx="5145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Экологическое воспитание в детском саду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21813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305068"/>
            <a:ext cx="759684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2этап. Основной</a:t>
            </a:r>
            <a:r>
              <a:rPr lang="ru-RU" sz="2400" i="1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(реализация проекта)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1.Организация непосредственно образовательной деятельности по теме проекта;</a:t>
            </a:r>
            <a:br>
              <a:rPr lang="ru-RU" sz="2000" dirty="0"/>
            </a:br>
            <a:r>
              <a:rPr lang="ru-RU" sz="2000" dirty="0"/>
              <a:t>2.Совместная деятельность с детьми (беседы о луке, о его пользе, рассматривание картин, иллюстраций про лук репчатый, разучивание стихотворений, отгадывание загадок и </a:t>
            </a:r>
            <a:r>
              <a:rPr lang="ru-RU" sz="2000" dirty="0" err="1"/>
              <a:t>т.д</a:t>
            </a:r>
            <a:r>
              <a:rPr lang="ru-RU" sz="2000" dirty="0"/>
              <a:t>);</a:t>
            </a:r>
            <a:br>
              <a:rPr lang="ru-RU" sz="2000" dirty="0"/>
            </a:br>
            <a:r>
              <a:rPr lang="ru-RU" sz="2000" dirty="0"/>
              <a:t>3.Проведение эксперимента с луком. Посадка лука в землю и пластиковые стаканчики</a:t>
            </a:r>
          </a:p>
          <a:p>
            <a:r>
              <a:rPr lang="ru-RU" sz="2000" dirty="0"/>
              <a:t>Ежедневные наблюдения за ростом лука (полив, наблюдение за появлением зеленых перьев, ростом лука, в условиях группы).</a:t>
            </a:r>
          </a:p>
          <a:p>
            <a:r>
              <a:rPr lang="ru-RU" sz="2000" dirty="0"/>
              <a:t>4.Подбор дидактических игр «Угадай на вкус» «Найди и покажи где лучок» «Сложи картинку из 2х, 3х частей».</a:t>
            </a:r>
            <a:br>
              <a:rPr lang="ru-RU" sz="2000" dirty="0"/>
            </a:br>
            <a:r>
              <a:rPr lang="ru-RU" sz="2000" dirty="0"/>
              <a:t>Мультфильм «</a:t>
            </a:r>
            <a:r>
              <a:rPr lang="ru-RU" sz="2000" dirty="0" err="1"/>
              <a:t>Лунтик</a:t>
            </a:r>
            <a:r>
              <a:rPr lang="ru-RU" sz="2000" dirty="0"/>
              <a:t>. Лук»</a:t>
            </a:r>
          </a:p>
          <a:p>
            <a:r>
              <a:rPr lang="ru-RU" sz="2000" dirty="0"/>
              <a:t>Пальчиковая игра «Мы лучок помоем»</a:t>
            </a:r>
          </a:p>
          <a:p>
            <a:r>
              <a:rPr lang="ru-RU" sz="2000" dirty="0"/>
              <a:t>Физкультминутка «Мы лучок сажали»</a:t>
            </a:r>
          </a:p>
          <a:p>
            <a:r>
              <a:rPr lang="ru-RU" sz="2000" dirty="0"/>
              <a:t>Самостоятельная деятельность детей (раскрашивание лука (</a:t>
            </a:r>
            <a:r>
              <a:rPr lang="ru-RU" sz="2000" dirty="0" err="1"/>
              <a:t>раскрасски</a:t>
            </a:r>
            <a:r>
              <a:rPr lang="ru-RU" sz="2000" dirty="0"/>
              <a:t>), настольные и дидактические игры, сюжетно-ролевые игры и </a:t>
            </a:r>
            <a:r>
              <a:rPr lang="ru-RU" sz="2000" dirty="0" err="1"/>
              <a:t>т.д</a:t>
            </a:r>
            <a:r>
              <a:rPr lang="ru-RU" sz="2000" dirty="0"/>
              <a:t>);</a:t>
            </a:r>
          </a:p>
          <a:p>
            <a:r>
              <a:rPr lang="ru-RU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26126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404664"/>
            <a:ext cx="720469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3 этап. Заключительный</a:t>
            </a:r>
            <a:r>
              <a:rPr lang="ru-RU" sz="2400" b="1" i="1" dirty="0" smtClean="0">
                <a:solidFill>
                  <a:srgbClr val="C00000"/>
                </a:solidFill>
              </a:rPr>
              <a:t>.</a:t>
            </a:r>
            <a:r>
              <a:rPr lang="ru-RU" sz="2000" b="1" i="1" dirty="0" smtClean="0">
                <a:solidFill>
                  <a:srgbClr val="C00000"/>
                </a:solidFill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endParaRPr lang="ru-RU" sz="2000" i="1" dirty="0">
              <a:solidFill>
                <a:srgbClr val="C00000"/>
              </a:solidFill>
            </a:endParaRPr>
          </a:p>
          <a:p>
            <a:r>
              <a:rPr lang="ru-RU" sz="2000" dirty="0"/>
              <a:t>Подведение итогов реализации проекта. Презентация проекта, фотоотчет. Анализ результатов работы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  <a:p>
            <a:r>
              <a:rPr lang="ru-RU" sz="2400" b="1" i="1" dirty="0">
                <a:solidFill>
                  <a:srgbClr val="C00000"/>
                </a:solidFill>
              </a:rPr>
              <a:t>Сотрудничество с родителями</a:t>
            </a:r>
            <a:r>
              <a:rPr lang="ru-RU" sz="2400" b="1" i="1" dirty="0" smtClean="0">
                <a:solidFill>
                  <a:srgbClr val="C00000"/>
                </a:solidFill>
              </a:rPr>
              <a:t>.</a:t>
            </a:r>
            <a:r>
              <a:rPr lang="ru-RU" sz="2000" b="1" i="1" dirty="0" smtClean="0">
                <a:solidFill>
                  <a:srgbClr val="C00000"/>
                </a:solidFill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dirty="0"/>
              <a:t>1. Знакомство родителей с темой проекта «Лук от семи недуг».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dirty="0"/>
              <a:t>2.Посадка лука дома ( ребёнок и родители).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dirty="0"/>
              <a:t>3.Участие родителей в конкурсе поделок из лука.</a:t>
            </a:r>
          </a:p>
          <a:p>
            <a:r>
              <a:rPr lang="ru-RU" sz="2000" dirty="0"/>
              <a:t>4.Консультация для родителей «Полезные свойства лука», «Чем хорош лук?», «Лечение луком: народные рецепты».</a:t>
            </a:r>
            <a:r>
              <a:rPr lang="ru-RU" sz="2000" u="sng" dirty="0"/>
              <a:t> </a:t>
            </a:r>
            <a:r>
              <a:rPr lang="ru-RU" sz="2000" dirty="0"/>
              <a:t>Консультация для родителей «Оригинальный вариант выращивания зелёного</a:t>
            </a:r>
            <a:r>
              <a:rPr lang="ru-RU" sz="2000" u="sng" dirty="0"/>
              <a:t/>
            </a:r>
            <a:br>
              <a:rPr lang="ru-RU" sz="2000" u="sng" dirty="0"/>
            </a:br>
            <a:r>
              <a:rPr lang="ru-RU" sz="2000" dirty="0"/>
              <a:t>5. Изготовление атрибутов к сюжетно-ролевым играм «Поварята», «Магазин овощей», подборка стихов о луке;</a:t>
            </a:r>
          </a:p>
        </p:txBody>
      </p:sp>
    </p:spTree>
    <p:extLst>
      <p:ext uri="{BB962C8B-B14F-4D97-AF65-F5344CB8AC3E}">
        <p14:creationId xmlns:p14="http://schemas.microsoft.com/office/powerpoint/2010/main" val="2438677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836712"/>
            <a:ext cx="676875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Список литературы</a:t>
            </a:r>
            <a:r>
              <a:rPr lang="ru-RU" sz="2400" b="1" i="1" dirty="0" smtClean="0">
                <a:solidFill>
                  <a:srgbClr val="C00000"/>
                </a:solidFill>
              </a:rPr>
              <a:t>:</a:t>
            </a:r>
            <a:r>
              <a:rPr lang="ru-RU" sz="2000" b="1" i="1" dirty="0" smtClean="0">
                <a:solidFill>
                  <a:srgbClr val="C00000"/>
                </a:solidFill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endParaRPr lang="ru-RU" sz="2000" i="1" dirty="0">
              <a:solidFill>
                <a:srgbClr val="C00000"/>
              </a:solidFill>
            </a:endParaRPr>
          </a:p>
          <a:p>
            <a:r>
              <a:rPr lang="ru-RU" sz="2000" dirty="0"/>
              <a:t>1.Примерная общеобразовательная программа дошкольного образования «От</a:t>
            </a:r>
          </a:p>
          <a:p>
            <a:r>
              <a:rPr lang="ru-RU" sz="2000" dirty="0"/>
              <a:t>рождения до школы» под редакцией Н. Е. </a:t>
            </a:r>
            <a:r>
              <a:rPr lang="ru-RU" sz="2000" dirty="0" err="1"/>
              <a:t>Веракса</a:t>
            </a:r>
            <a:r>
              <a:rPr lang="ru-RU" sz="2000" dirty="0"/>
              <a:t>, Т. С. Комаровой, М. А.</a:t>
            </a:r>
          </a:p>
          <a:p>
            <a:r>
              <a:rPr lang="ru-RU" sz="2000" dirty="0"/>
              <a:t>Васильевой –издательство Мозаика-синтез, Москва 2014г.</a:t>
            </a:r>
          </a:p>
          <a:p>
            <a:r>
              <a:rPr lang="ru-RU" sz="2000" dirty="0"/>
              <a:t>2. Нормативные документы ФГОС ДО</a:t>
            </a:r>
          </a:p>
          <a:p>
            <a:r>
              <a:rPr lang="ru-RU" sz="2000" dirty="0"/>
              <a:t>3. «Познавательное развитие ребёнка раннего дошкольного возраста» О. Э.</a:t>
            </a:r>
          </a:p>
          <a:p>
            <a:r>
              <a:rPr lang="ru-RU" sz="2000" dirty="0"/>
              <a:t>Литвинова ООО Издательство «Детство-Пресс» 2014</a:t>
            </a:r>
          </a:p>
          <a:p>
            <a:r>
              <a:rPr lang="ru-RU" sz="2000" dirty="0"/>
              <a:t>4. «Ознакомление детей раннего возраста с природой» Т. Н. </a:t>
            </a:r>
            <a:r>
              <a:rPr lang="ru-RU" sz="2000" dirty="0" err="1"/>
              <a:t>Зенина</a:t>
            </a:r>
            <a:r>
              <a:rPr lang="ru-RU" sz="2000" dirty="0"/>
              <a:t> –</a:t>
            </a:r>
            <a:r>
              <a:rPr lang="ru-RU" sz="2000" dirty="0" err="1"/>
              <a:t>par</a:t>
            </a:r>
            <a:r>
              <a:rPr lang="ru-RU" sz="2000" dirty="0"/>
              <a:t> педагогическое общество России Москва 2006.</a:t>
            </a:r>
          </a:p>
          <a:p>
            <a:r>
              <a:rPr lang="ru-RU" sz="2000" dirty="0"/>
              <a:t> </a:t>
            </a:r>
          </a:p>
          <a:p>
            <a:r>
              <a:rPr lang="en-US" sz="2000" dirty="0"/>
              <a:t>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49783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47564" y="188640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</a:rPr>
              <a:t>Отчет о проделанной работе по проекту «Лук от семи недуг</a:t>
            </a:r>
            <a:r>
              <a:rPr lang="ru-RU" sz="2000" b="1" i="1" dirty="0" smtClean="0">
                <a:solidFill>
                  <a:srgbClr val="C00000"/>
                </a:solidFill>
              </a:rPr>
              <a:t>».</a:t>
            </a:r>
            <a:r>
              <a:rPr lang="ru-RU" sz="2000" b="1" i="1" dirty="0">
                <a:solidFill>
                  <a:srgbClr val="C00000"/>
                </a:solidFill>
              </a:rPr>
              <a:t/>
            </a:r>
            <a:br>
              <a:rPr lang="ru-RU" sz="2000" b="1" i="1" dirty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532" y="571256"/>
            <a:ext cx="842493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Проект возник по инициативе воспитателей. Возникла мысль краткосрочного проекта «Лук от семи недуг» - как способ профилактики простудных заболеваний в  весенний период. В ходе реализации проекта дети группы ознакомлены с посадкой лука репчатого. Сформированы представления о росте и развитии лука (наблюдали за ростом и развитием луковицы, ухаживали за ним, проводили опыт по выяснению условий, необходимых для роста и развития лука).  Имеют начальное представление о полезных свойствах лука.  Повысилась  речевая активность, активизировался  словарь по данной теме. Был создан зеленый огород на подоконнике.  Проведена большая работа с родителями. Без участия родителей проект не получил бы такого результата. Родители принимали самое большое участие, так как читали художественные произведения о луке, статьи о пользе лука и его полезных свойствах. Родители занимались посадкой и выращиванием  лука на подоконнике дома вместе с детьми (фото).. Участвовали в конкурсе поделок из лука. Поднялся  уровень информированности и интереса родителей. Роль детей и воспитателей — это, уход и наблюдение, а конечный результат нашего проекта, это употребление зеленого лука в пищу, для профилактики ОРВИ. </a:t>
            </a:r>
          </a:p>
        </p:txBody>
      </p:sp>
    </p:spTree>
    <p:extLst>
      <p:ext uri="{BB962C8B-B14F-4D97-AF65-F5344CB8AC3E}">
        <p14:creationId xmlns:p14="http://schemas.microsoft.com/office/powerpoint/2010/main" val="293967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4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766732"/>
            <a:ext cx="83529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результате проведенной работы дошкольники понимают и осознают, насколько ценен лук. Рассматривая с детьми, выполненные дома работы, сделали вывод,  лук прорастает у каждого по своему, все зависит от того как за ним ухаживать, поливать, он может расти в воде,  может расти в «аквариуме», может расти один и целой семейкой, но многое зависит и от качества земли в которую сажают лук.  По итогам работы было отмечено: повышение уровня экологической культуры у детей и их родителей: развитие у детей познавательного интереса к объектам природы ближайшего окружения, в частности, к луку; развитие исследовательской, практической деятельности в ходе проведения проекта «Лук от семи недуг»; укрепление сотрудничества родителей с детским садом. </a:t>
            </a:r>
            <a:br>
              <a:rPr lang="ru-RU" sz="2000" dirty="0" smtClean="0"/>
            </a:br>
            <a:r>
              <a:rPr lang="ru-RU" sz="2000" dirty="0" smtClean="0"/>
              <a:t>Реализация данного проекта научила дошкольников сравнивать, анализировать, делать выводы. Дети приобрели новый опыт поисково – исследовательской деятельности. Сам процесс и результат проекта принес детям удовлетворение, радость переживания, осознания собственных умений.</a:t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58984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47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26064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                     Фотоотчет по проекту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                          «Лук от семи недуг».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444" y="1437744"/>
            <a:ext cx="2842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Посадка лука в ДОУ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86172"/>
            <a:ext cx="2557329" cy="14384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14" y="1899409"/>
            <a:ext cx="1828501" cy="24380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69" y="1899409"/>
            <a:ext cx="1828502" cy="24380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44" y="2184226"/>
            <a:ext cx="2590089" cy="19425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059" y="4693353"/>
            <a:ext cx="2490009" cy="140063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14" y="4693353"/>
            <a:ext cx="2406928" cy="141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86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446389"/>
            <a:ext cx="3280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Посадка лука дома</a:t>
            </a:r>
            <a:r>
              <a:rPr lang="ru-RU" sz="2400" b="1" i="1" dirty="0" smtClean="0"/>
              <a:t>.</a:t>
            </a:r>
            <a:endParaRPr lang="ru-RU" sz="24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9" y="3789040"/>
            <a:ext cx="1707654" cy="22768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18" y="4238587"/>
            <a:ext cx="1518735" cy="18508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790" y="4238587"/>
            <a:ext cx="1236675" cy="18508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27" y="1256354"/>
            <a:ext cx="1679516" cy="22393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67215"/>
            <a:ext cx="1677544" cy="22367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3789040"/>
            <a:ext cx="1677544" cy="22768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09" y="1287563"/>
            <a:ext cx="1496924" cy="22163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19" y="1256353"/>
            <a:ext cx="1419622" cy="21481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771" y="2810408"/>
            <a:ext cx="1584176" cy="11881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09" y="3812578"/>
            <a:ext cx="1303955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35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-40723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6892" y="350005"/>
            <a:ext cx="3926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Дома вырос наш лучок.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69307"/>
            <a:ext cx="1215903" cy="16212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083" y="1830416"/>
            <a:ext cx="1400395" cy="20818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24" y="1369306"/>
            <a:ext cx="1243437" cy="20891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63832"/>
            <a:ext cx="2070807" cy="15531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34" y="1271736"/>
            <a:ext cx="1574700" cy="2099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125" y="873225"/>
            <a:ext cx="998657" cy="15636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733" y="1369307"/>
            <a:ext cx="1761660" cy="23488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71" y="3984772"/>
            <a:ext cx="1509560" cy="20569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720" y="3466889"/>
            <a:ext cx="1428533" cy="20769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413" y="4073460"/>
            <a:ext cx="1575369" cy="23639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78" y="3984773"/>
            <a:ext cx="1542710" cy="20569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58" y="4834498"/>
            <a:ext cx="2137252" cy="160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09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113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26867" y="215062"/>
            <a:ext cx="29220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Поделки из лука 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9" y="942137"/>
            <a:ext cx="1555653" cy="21586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937" y="942137"/>
            <a:ext cx="1468345" cy="19495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761" y="942137"/>
            <a:ext cx="2259165" cy="16147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9" y="942137"/>
            <a:ext cx="2169973" cy="16147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6" y="3159374"/>
            <a:ext cx="2168155" cy="13635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109" y="3128562"/>
            <a:ext cx="2599386" cy="13926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065" y="2891685"/>
            <a:ext cx="2917175" cy="1629531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19" y="4854406"/>
            <a:ext cx="1043099" cy="15153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567" y="4854406"/>
            <a:ext cx="2261194" cy="15941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756" y="4846351"/>
            <a:ext cx="2900549" cy="16102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792" y="4854406"/>
            <a:ext cx="1492473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46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69393" y="198495"/>
            <a:ext cx="5135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Лепка, рисование, аппликация.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92" y="2599623"/>
            <a:ext cx="2151690" cy="10791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599624"/>
            <a:ext cx="2222253" cy="10791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80" y="908720"/>
            <a:ext cx="2501456" cy="13058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81" y="946824"/>
            <a:ext cx="2168135" cy="12677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50" y="908720"/>
            <a:ext cx="2795649" cy="13244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096" y="4975938"/>
            <a:ext cx="2117908" cy="11913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996" y="4987804"/>
            <a:ext cx="1949964" cy="11794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81" y="5009186"/>
            <a:ext cx="1844347" cy="11471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066" y="4975937"/>
            <a:ext cx="1769768" cy="11803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70879" y="4118307"/>
            <a:ext cx="2985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Игра « Огород».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687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1196752"/>
            <a:ext cx="74168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Аннотация</a:t>
            </a:r>
            <a:r>
              <a:rPr lang="ru-RU" sz="2000" b="1" i="1" dirty="0" smtClean="0">
                <a:solidFill>
                  <a:srgbClr val="C00000"/>
                </a:solidFill>
              </a:rPr>
              <a:t>: </a:t>
            </a:r>
            <a:r>
              <a:rPr lang="ru-RU" sz="2000" dirty="0" smtClean="0"/>
              <a:t>экологическое воспитание приобретает новое значение в дошкольном воспитании. Современное закладывание основных элементов экологической культуры – залог становления осознанного положительного отношения к природе. Данный материал предлагается воспитателям детских садов. 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284984"/>
            <a:ext cx="3816424" cy="257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88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8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07704" y="476672"/>
            <a:ext cx="4572000" cy="42165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Повторите вместе с нами.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000" i="1" dirty="0" smtClean="0"/>
              <a:t>Е. Жуковская</a:t>
            </a:r>
            <a:br>
              <a:rPr lang="ru-RU" sz="2000" i="1" dirty="0" smtClean="0"/>
            </a:br>
            <a:r>
              <a:rPr lang="ru-RU" sz="2000" i="1" dirty="0" smtClean="0"/>
              <a:t>Ох, уж этот злющий лук!</a:t>
            </a:r>
            <a:br>
              <a:rPr lang="ru-RU" sz="2000" i="1" dirty="0" smtClean="0"/>
            </a:br>
            <a:r>
              <a:rPr lang="ru-RU" sz="2000" i="1" dirty="0" smtClean="0"/>
              <a:t>С ним узнаешь столько мук!</a:t>
            </a:r>
            <a:br>
              <a:rPr lang="ru-RU" sz="2000" i="1" dirty="0" smtClean="0"/>
            </a:br>
            <a:r>
              <a:rPr lang="ru-RU" sz="2000" i="1" dirty="0" smtClean="0"/>
              <a:t>Жжет глаза и жжет язык .</a:t>
            </a:r>
            <a:br>
              <a:rPr lang="ru-RU" sz="2000" i="1" dirty="0" smtClean="0"/>
            </a:br>
            <a:r>
              <a:rPr lang="ru-RU" sz="2000" i="1" dirty="0" smtClean="0"/>
              <a:t>Заставит плакать в один миг.</a:t>
            </a:r>
            <a:br>
              <a:rPr lang="ru-RU" sz="2000" i="1" dirty="0" smtClean="0"/>
            </a:br>
            <a:endParaRPr lang="ru-RU" sz="2000" dirty="0" smtClean="0"/>
          </a:p>
          <a:p>
            <a:pPr algn="ctr"/>
            <a:r>
              <a:rPr lang="ru-RU" sz="2000" i="1" dirty="0" smtClean="0"/>
              <a:t>Т. </a:t>
            </a:r>
            <a:r>
              <a:rPr lang="ru-RU" sz="2000" i="1" dirty="0" err="1" smtClean="0"/>
              <a:t>Казырина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Баба Таня чистит лук</a:t>
            </a:r>
            <a:br>
              <a:rPr lang="ru-RU" sz="2000" i="1" dirty="0" smtClean="0"/>
            </a:br>
            <a:r>
              <a:rPr lang="ru-RU" sz="2000" i="1" dirty="0" smtClean="0"/>
              <a:t>Убежал из кухни внук</a:t>
            </a:r>
            <a:br>
              <a:rPr lang="ru-RU" sz="2000" i="1" dirty="0" smtClean="0"/>
            </a:br>
            <a:r>
              <a:rPr lang="ru-RU" sz="2000" i="1" dirty="0" smtClean="0"/>
              <a:t>Он хоть мал,  но твердо знает</a:t>
            </a:r>
            <a:br>
              <a:rPr lang="ru-RU" sz="2000" i="1" dirty="0" smtClean="0"/>
            </a:br>
            <a:r>
              <a:rPr lang="ru-RU" sz="2000" i="1" dirty="0" smtClean="0"/>
              <a:t> Лук за глазки покусает.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65948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38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31840" y="415587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Загадки про лук.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305341"/>
            <a:ext cx="32941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Никого не огорчает,</a:t>
            </a:r>
            <a:br>
              <a:rPr lang="ru-RU" sz="2000" dirty="0"/>
            </a:br>
            <a:r>
              <a:rPr lang="ru-RU" sz="2000" dirty="0"/>
              <a:t>А всех плакать заставляет.</a:t>
            </a:r>
            <a:br>
              <a:rPr lang="ru-RU" sz="2000" dirty="0"/>
            </a:br>
            <a:r>
              <a:rPr lang="ru-RU" sz="2000" i="1" dirty="0"/>
              <a:t>(Лук) </a:t>
            </a:r>
            <a:endParaRPr lang="ru-RU" sz="2000" dirty="0"/>
          </a:p>
          <a:p>
            <a:r>
              <a:rPr lang="ru-RU" sz="2000" dirty="0"/>
              <a:t> Сидит дед во сто шуб одет,</a:t>
            </a:r>
            <a:br>
              <a:rPr lang="ru-RU" sz="2000" dirty="0"/>
            </a:br>
            <a:r>
              <a:rPr lang="ru-RU" sz="2000" dirty="0"/>
              <a:t>Кто его раздевает,</a:t>
            </a:r>
            <a:br>
              <a:rPr lang="ru-RU" sz="2000" dirty="0"/>
            </a:br>
            <a:r>
              <a:rPr lang="ru-RU" sz="2000" dirty="0"/>
              <a:t>Тот слезы проливает.</a:t>
            </a:r>
            <a:br>
              <a:rPr lang="ru-RU" sz="2000" dirty="0"/>
            </a:br>
            <a:r>
              <a:rPr lang="ru-RU" sz="2000" i="1" dirty="0"/>
              <a:t>(Лук) </a:t>
            </a:r>
            <a:endParaRPr lang="ru-RU" sz="2000" dirty="0"/>
          </a:p>
          <a:p>
            <a:r>
              <a:rPr lang="ru-RU" sz="2000" dirty="0"/>
              <a:t>Сарафан не сарафан,</a:t>
            </a:r>
            <a:br>
              <a:rPr lang="ru-RU" sz="2000" dirty="0"/>
            </a:br>
            <a:r>
              <a:rPr lang="ru-RU" sz="2000" dirty="0"/>
              <a:t>платьице не платьице,</a:t>
            </a:r>
            <a:br>
              <a:rPr lang="ru-RU" sz="2000" dirty="0"/>
            </a:br>
            <a:r>
              <a:rPr lang="ru-RU" sz="2000" dirty="0"/>
              <a:t>А как станешь раздевать,</a:t>
            </a:r>
            <a:br>
              <a:rPr lang="ru-RU" sz="2000" dirty="0"/>
            </a:br>
            <a:r>
              <a:rPr lang="ru-RU" sz="2000" dirty="0"/>
              <a:t>досыта наплачешься.</a:t>
            </a:r>
            <a:br>
              <a:rPr lang="ru-RU" sz="2000" dirty="0"/>
            </a:br>
            <a:r>
              <a:rPr lang="ru-RU" sz="2000" i="1" dirty="0"/>
              <a:t>(Лук) </a:t>
            </a:r>
            <a:endParaRPr lang="ru-RU" sz="2000" dirty="0"/>
          </a:p>
          <a:p>
            <a:r>
              <a:rPr lang="ru-RU" sz="2000" dirty="0"/>
              <a:t>Прежде чем его мы съели,</a:t>
            </a:r>
            <a:br>
              <a:rPr lang="ru-RU" sz="2000" dirty="0"/>
            </a:br>
            <a:r>
              <a:rPr lang="ru-RU" sz="2000" dirty="0"/>
              <a:t>Все наплакаться успели.</a:t>
            </a:r>
            <a:br>
              <a:rPr lang="ru-RU" sz="2000" dirty="0"/>
            </a:br>
            <a:r>
              <a:rPr lang="ru-RU" sz="2000" i="1" dirty="0"/>
              <a:t>(Лук)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1339100"/>
            <a:ext cx="34685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Прежде чем его мы съели,</a:t>
            </a:r>
            <a:br>
              <a:rPr lang="ru-RU" sz="2000" dirty="0"/>
            </a:br>
            <a:r>
              <a:rPr lang="ru-RU" sz="2000" dirty="0"/>
              <a:t>Все наплакаться успели.</a:t>
            </a:r>
            <a:br>
              <a:rPr lang="ru-RU" sz="2000" dirty="0"/>
            </a:br>
            <a:r>
              <a:rPr lang="ru-RU" sz="2000" i="1" dirty="0"/>
              <a:t>(Лук) </a:t>
            </a:r>
            <a:endParaRPr lang="ru-RU" sz="2000" dirty="0"/>
          </a:p>
          <a:p>
            <a:r>
              <a:rPr lang="ru-RU" sz="2000" dirty="0"/>
              <a:t>Заставит плакать всех вокруг,</a:t>
            </a:r>
            <a:br>
              <a:rPr lang="ru-RU" sz="2000" dirty="0"/>
            </a:br>
            <a:r>
              <a:rPr lang="ru-RU" sz="2000" dirty="0"/>
              <a:t>Хоть он и не драчун, а …</a:t>
            </a:r>
            <a:br>
              <a:rPr lang="ru-RU" sz="2000" dirty="0"/>
            </a:br>
            <a:r>
              <a:rPr lang="ru-RU" sz="2000" i="1" dirty="0"/>
              <a:t>(Лук) </a:t>
            </a:r>
            <a:endParaRPr lang="ru-RU" sz="2000" dirty="0"/>
          </a:p>
          <a:p>
            <a:r>
              <a:rPr lang="ru-RU" sz="2000" dirty="0"/>
              <a:t>Что без боли и без печали доводит до слез?</a:t>
            </a:r>
            <a:br>
              <a:rPr lang="ru-RU" sz="2000" dirty="0"/>
            </a:br>
            <a:r>
              <a:rPr lang="ru-RU" sz="2000" i="1" dirty="0"/>
              <a:t>(Лук) </a:t>
            </a:r>
            <a:endParaRPr lang="ru-RU" sz="2000" dirty="0"/>
          </a:p>
          <a:p>
            <a:r>
              <a:rPr lang="ru-RU" sz="2000" dirty="0"/>
              <a:t>Пришел барин с грядки,</a:t>
            </a:r>
            <a:br>
              <a:rPr lang="ru-RU" sz="2000" dirty="0"/>
            </a:br>
            <a:r>
              <a:rPr lang="ru-RU" sz="2000" dirty="0"/>
              <a:t>весь в заплатках,</a:t>
            </a:r>
            <a:br>
              <a:rPr lang="ru-RU" sz="2000" dirty="0"/>
            </a:br>
            <a:r>
              <a:rPr lang="ru-RU" sz="2000" dirty="0"/>
              <a:t>кто ни взглянет,</a:t>
            </a:r>
            <a:br>
              <a:rPr lang="ru-RU" sz="2000" dirty="0"/>
            </a:br>
            <a:r>
              <a:rPr lang="ru-RU" sz="2000" dirty="0"/>
              <a:t>всяк заплачет.</a:t>
            </a:r>
            <a:br>
              <a:rPr lang="ru-RU" sz="2000" dirty="0"/>
            </a:br>
            <a:r>
              <a:rPr lang="ru-RU" sz="2000" i="1" dirty="0"/>
              <a:t>(Лук)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58266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061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27784" y="128052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Консультации для родителей.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362" y="650808"/>
            <a:ext cx="825927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 «Польза  лука для детей».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dirty="0" smtClean="0"/>
              <a:t>Лук «окультурен около 4000 лет назад. Считается, что репчатый лук люди начинали выращивать в средней Азии. Исцеляющие свойства репчатого лука были известны людям еще в древности. В луке содержатся витамины А, В С, эфирные масла, а также кальций, железо, магний, фтор, серу(именно из-за нее у лука резкий запах) и </a:t>
            </a:r>
            <a:r>
              <a:rPr lang="ru-RU" sz="2000" dirty="0" err="1" smtClean="0"/>
              <a:t>фитоциды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Сок репчатого лука является сильным природным антибиотиком, оберегающим человека от простудных и инфекционных  заболеваний. Лук активизирует обмен веществ, способствует очищению крови и стимулирует пищеварительные процессы. Его используют при гипертонии, общей слабости, для увеличения потенции, как противоглистное средство, а также при гастрите, геморрое и диабете. Сок лука применяется при ревматизме, бессоннице, неврастении.   Кашица из свежего лука используется для лечения гриппа, дерматита, при выпадении волос, выведении мозолей и бородавок, а также против укусов комаров.    Используют репчатый лук и в косметике: маски из него хорошо очищают кожу и делают ее мягче. В перьях зеленого лука содержится больше витаминов, чем в самой луковице. </a:t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00665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5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58956"/>
            <a:ext cx="827782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Зеленый лук - прекрасное средство для восполнения запаса витаминов, особенно в период весеннего авитаминоза. Так 100 граммов зеленого лука содержат дневную норму витамина. С для взрослого человека. В состав ростков зеленого лука входят также каротин и витамины группы В. Луковое перо кроме того содержит хлорофилл, что полезно для процесса кроветворения.   Еще одним важным полезным свойством лука является его положительное действие на функцию нашей сердечно-сосудистой системы. Зеленый лук рекомендуется всем тем, кто страдает от малокровия и слабости сердечной мышцы, кому необходимо укрепить стенки сосудов и нормализовать кровяное давление.    Свежая зелень лука прекрасно возбуждает аппетит, придавая привлекательность любому блюду. Лук используется в кулинарии, и ценится как средство ото всех болезней. Ещё одно его неоспоримое достоинство, что это первый овощ, который появляется уже весной. В магазинах он доступен в течение всего года, что позволяет украшать им стол и поправлять своё здоровье. Чаще всего его употребляют в свежем виде и добавляют в самые разные блюда. Можно также и делать заготовки на зиму.</a:t>
            </a:r>
            <a:br>
              <a:rPr lang="ru-RU" sz="2000" dirty="0" smtClean="0"/>
            </a:br>
            <a:endParaRPr lang="ru-RU" sz="2000" dirty="0" smtClean="0"/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40501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336579"/>
            <a:ext cx="817290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Полезные свойства репчатого лука не исчезают при тепловой обработке. Жаренный, вареный или печеный он сохраняет все свои витамины, а так же вкус и аромат. Из него приготавливают настои и снадобья. Множество рецептов народной медицины не обходятся без него. Например: красные сорта лука помогают отчистить организм от холестерина. И его рекомендуют больным с онкологическими заболеваниями. Считается, что употребление зеленого лука или репчатого лука в больших количествах может иметь раздражающий эффект на слизистые оболочки, в частности – на слизистую желудка. Вместе с тем, использование зеленого лука в небольших дозах весьма полезно для пищеварения и нормализации работы желудочно-кишечного тракта. Зеленый лук способствует уничтожению вредных бактерий и инфекции, способствует пищеварению, стимулирует выделение желудочного сока и возбуждает аппетит. Однако, извлечь пользу зеленого лука для желудка могут лишь только все те, кто не страдает от серьезных заболеваний желудочно-кишечного тракта, таких как язва желудка и двенадцатиперстной кишки, гастриты, повышенная чувствительность, и так далее. Поэтому таким пациентам лучше категорически воздержаться от любого использования этого продукта.</a:t>
            </a:r>
          </a:p>
          <a:p>
            <a:pPr algn="just"/>
            <a:r>
              <a:rPr lang="ru-RU" sz="2000" dirty="0" smtClean="0"/>
              <a:t>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7903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766732"/>
            <a:ext cx="83529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Лук, как гласит народная молва «</a:t>
            </a:r>
            <a:r>
              <a:rPr lang="ru-RU" sz="2000" i="1" dirty="0"/>
              <a:t>лечит от семи недуг» </a:t>
            </a:r>
            <a:r>
              <a:rPr lang="ru-RU" sz="2000" dirty="0"/>
              <a:t>и является</a:t>
            </a:r>
            <a:r>
              <a:rPr lang="ru-RU" sz="2000" i="1" dirty="0"/>
              <a:t> </a:t>
            </a:r>
            <a:r>
              <a:rPr lang="ru-RU" sz="2000" dirty="0"/>
              <a:t>ценнейшей овощной культурой. Это двухлетнее растение. Известно около четырехсот видов луков. На территории России произрастает около двухсот тридцати видов. Максимальное разнообразие съедобных луков представлено в Средней Азии, на Кавказе, в Восточной и Западной Сибири. На наших садовых участков наибольшее распространение получили такие виды: душистый, порей, репчатый, </a:t>
            </a:r>
            <a:r>
              <a:rPr lang="ru-RU" sz="2000" dirty="0" err="1"/>
              <a:t>слизун</a:t>
            </a:r>
            <a:r>
              <a:rPr lang="ru-RU" sz="2000" dirty="0"/>
              <a:t>, </a:t>
            </a:r>
            <a:r>
              <a:rPr lang="ru-RU" sz="2000" dirty="0" err="1"/>
              <a:t>шнитт</a:t>
            </a:r>
            <a:r>
              <a:rPr lang="ru-RU" sz="2000" dirty="0"/>
              <a:t>, </a:t>
            </a:r>
            <a:r>
              <a:rPr lang="ru-RU" sz="2000" dirty="0" err="1"/>
              <a:t>батун</a:t>
            </a:r>
            <a:r>
              <a:rPr lang="ru-RU" sz="2000" dirty="0"/>
              <a:t>.</a:t>
            </a:r>
          </a:p>
          <a:p>
            <a:r>
              <a:rPr lang="ru-RU" sz="2000" dirty="0"/>
              <a:t>Репчатый лук «пришел» к нам из Афганистана и Средней Азии. Как культура, он был известен еще свыше 4 тысяч лет до нашей эры.</a:t>
            </a:r>
          </a:p>
          <a:p>
            <a:r>
              <a:rPr lang="ru-RU" sz="2000" dirty="0"/>
              <a:t>Садоводы-любители совмещают выращивание лука на перо и репку. Репчатый лук – культура влаголюбивая, но не терпящая переувлажнения. Наибольшая потребность в воде приходится на фазы роста листьев и образования луковиц.</a:t>
            </a:r>
          </a:p>
          <a:p>
            <a:r>
              <a:rPr lang="ru-RU" sz="2000" dirty="0"/>
              <a:t>Многие употребляют лук в сыром виде. В таком варианте он входит в состав колбас и мясных изделий. Луковичная и листовая части используются для приготовления салатов, винегретов, в качестве добавки к борщам, фаршам.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261803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Это интересно.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85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65789" y="468936"/>
            <a:ext cx="2643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Мы любим лук.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148" y="1271341"/>
            <a:ext cx="5786223" cy="1944216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73" y="3421223"/>
            <a:ext cx="5544616" cy="1981522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421223"/>
            <a:ext cx="2124320" cy="1981522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409863"/>
            <a:ext cx="2130006" cy="17566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58803" y="5768433"/>
            <a:ext cx="4854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38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45591" y="890942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Автор проекта</a:t>
            </a:r>
            <a:r>
              <a:rPr lang="ru-RU" sz="2000" b="1" i="1" dirty="0">
                <a:solidFill>
                  <a:srgbClr val="C00000"/>
                </a:solidFill>
              </a:rPr>
              <a:t>:</a:t>
            </a:r>
            <a:r>
              <a:rPr lang="ru-RU" sz="2000" i="1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воспитатель </a:t>
            </a:r>
            <a:r>
              <a:rPr lang="ru-RU" sz="2000" dirty="0" smtClean="0"/>
              <a:t> </a:t>
            </a:r>
            <a:r>
              <a:rPr lang="ru-RU" sz="2000" dirty="0"/>
              <a:t>Сучкова </a:t>
            </a:r>
            <a:r>
              <a:rPr lang="ru-RU" sz="2000" dirty="0" smtClean="0"/>
              <a:t>Светлана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   Михайловна.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400" b="1" i="1" dirty="0">
                <a:solidFill>
                  <a:srgbClr val="C00000"/>
                </a:solidFill>
              </a:rPr>
              <a:t>Участники проекта:</a:t>
            </a:r>
            <a:r>
              <a:rPr lang="ru-RU" sz="2400" i="1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дети второй группы раннего возраста, родители воспитанников, педагоги группы.</a:t>
            </a:r>
          </a:p>
          <a:p>
            <a:r>
              <a:rPr lang="ru-RU" sz="2000" b="1" dirty="0"/>
              <a:t> 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Вид проекта:</a:t>
            </a:r>
            <a:r>
              <a:rPr lang="ru-RU" sz="2400" i="1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групповой, краткосрочный, познавательно – практический, творческий.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264" y="3939265"/>
            <a:ext cx="2430819" cy="162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602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29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9001" y="764704"/>
            <a:ext cx="764845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Актуальность </a:t>
            </a:r>
            <a:r>
              <a:rPr lang="ru-RU" sz="2400" b="1" i="1" dirty="0" smtClean="0">
                <a:solidFill>
                  <a:srgbClr val="C00000"/>
                </a:solidFill>
              </a:rPr>
              <a:t>проекта: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000" dirty="0"/>
              <a:t>заключается в следующем. Лук издавна заслужил в народе славу отличного овоща и целебного средства чуть ли не от всех болезней. Без лука не обходится ни одна кухня мира, ни один кулинар или домохозяйка. Мы все хорошо знаем что лук – обязательная приправа супов, котлет, и разных других мясных, рыбных и овощных блюд. «Лук от семи недуг», «Лук да баня все правят», - говорили в старину, подчеркивая большое значение этого неприхотливого овощного растения.  Ведь в  составе лука есть фитонциды. А в весенний период людям не хватает витаминов, а в луке репчатом их содержится в достаточном количестве. Лук защищает от гриппа и других болезней зимой и ранней весной. Ни для кого из нас не секрет, что маленькие дети болеют чаще, чем дети старшего возраста. Ко всему хорошему и полезному необходимо приучать с самых малых лет. Лук отличный овощ для профилактики от вирусных респираторных инфекций. Мы выяснили, что дети не знают о полезных свойствах лука. Этому и посвящен наш проект.</a:t>
            </a:r>
          </a:p>
        </p:txBody>
      </p:sp>
    </p:spTree>
    <p:extLst>
      <p:ext uri="{BB962C8B-B14F-4D97-AF65-F5344CB8AC3E}">
        <p14:creationId xmlns:p14="http://schemas.microsoft.com/office/powerpoint/2010/main" val="2609197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620688"/>
            <a:ext cx="73088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экологическом воспитании детей огромную роль играет практическая, исследовательская деятельность. Ранний возраст является важным периодом в развитии ребенка, период ознакомления с окружающей действительностью. В это время необходимо дать ребенку возможность получить как можно больше разнообразного и полезного исследовательского опыта в познание окружающего мира. Успешность воспитания в зависит от уровня сенсорного развития детей, т. е. от того, насколько совершенно ребенок слышит, видит, осязает окружающее. По - этому очень важно, показать детям всю красоту окружающего мира, вовлечь детей в различные исследования и наблюдения связанные с природой. Важно воспитать в ребенке любовь к природе, и дать возможность ребенку развиваться, познавая ее. В свою очередь, это сформирует разносторонне развитую личность в будущем. Проект разработан в соответствии с учетом возрастных особенностей детей раннего дошкольного возраста и объема информации, которая может быть ими воспринята. </a:t>
            </a:r>
          </a:p>
        </p:txBody>
      </p:sp>
    </p:spTree>
    <p:extLst>
      <p:ext uri="{BB962C8B-B14F-4D97-AF65-F5344CB8AC3E}">
        <p14:creationId xmlns:p14="http://schemas.microsoft.com/office/powerpoint/2010/main" val="154957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" y="17419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11521" y="1124744"/>
            <a:ext cx="72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Предмет исследования</a:t>
            </a:r>
            <a:r>
              <a:rPr lang="ru-RU" sz="2000" b="1" i="1" dirty="0">
                <a:solidFill>
                  <a:srgbClr val="C00000"/>
                </a:solidFill>
              </a:rPr>
              <a:t>:</a:t>
            </a:r>
            <a:r>
              <a:rPr lang="ru-RU" sz="2000" i="1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лук репчатый, его значение  и выращивание в весенний период.</a:t>
            </a:r>
            <a:br>
              <a:rPr lang="ru-RU" sz="2000" dirty="0"/>
            </a:br>
            <a:endParaRPr lang="ru-RU" sz="2000" dirty="0"/>
          </a:p>
          <a:p>
            <a:r>
              <a:rPr lang="ru-RU" sz="2400" b="1" i="1" dirty="0">
                <a:solidFill>
                  <a:srgbClr val="C00000"/>
                </a:solidFill>
              </a:rPr>
              <a:t>Проблема:</a:t>
            </a:r>
            <a:r>
              <a:rPr lang="ru-RU" sz="2400" i="1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работая с детьми раннего возраста мы столкнулись с проблемой поверхностных представлений малышей о растительных культурах, о том, где они растут, о необходимых условиях их роста; их интерес к познавательно – исследовательской деятельности недостаточно развит. Эта проблема определила тематику и содержание проекта.</a:t>
            </a:r>
            <a:br>
              <a:rPr lang="ru-RU" sz="2000" dirty="0"/>
            </a:br>
            <a:endParaRPr lang="ru-RU" sz="2000" i="1" dirty="0">
              <a:solidFill>
                <a:srgbClr val="C00000"/>
              </a:solidFill>
            </a:endParaRPr>
          </a:p>
          <a:p>
            <a:r>
              <a:rPr lang="ru-RU" sz="2400" b="1" i="1" dirty="0">
                <a:solidFill>
                  <a:srgbClr val="C00000"/>
                </a:solidFill>
              </a:rPr>
              <a:t>Цель проекта:</a:t>
            </a:r>
            <a:r>
              <a:rPr lang="ru-RU" sz="2400" i="1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дать представление об овоще – лук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5719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9612" y="764704"/>
            <a:ext cx="69847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Задачи проекта:</a:t>
            </a:r>
            <a:r>
              <a:rPr lang="ru-RU" sz="2400" i="1" dirty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  <a:p>
            <a:r>
              <a:rPr lang="ru-RU" sz="2000" dirty="0"/>
              <a:t>Познакомить с внешним видом овоща и с его характерными особенностями.</a:t>
            </a:r>
          </a:p>
          <a:p>
            <a:r>
              <a:rPr lang="ru-RU" sz="2000" dirty="0"/>
              <a:t>Обогатить и активизировать словарь по теме.</a:t>
            </a:r>
          </a:p>
          <a:p>
            <a:r>
              <a:rPr lang="ru-RU" sz="2000" dirty="0"/>
              <a:t>Выявить благоприятные условия для роста и развития лука. </a:t>
            </a:r>
          </a:p>
          <a:p>
            <a:r>
              <a:rPr lang="ru-RU" sz="2000" dirty="0"/>
              <a:t>Увидеть конечный результат исследовательской работы.</a:t>
            </a:r>
            <a:br>
              <a:rPr lang="ru-RU" sz="2000" dirty="0"/>
            </a:br>
            <a:r>
              <a:rPr lang="ru-RU" sz="2000" dirty="0"/>
              <a:t>Формировать у детей основы исследовательской деятельности, экологическое самосознание. </a:t>
            </a:r>
            <a:br>
              <a:rPr lang="ru-RU" sz="2000" dirty="0"/>
            </a:br>
            <a:r>
              <a:rPr lang="ru-RU" sz="2000" dirty="0"/>
              <a:t>Развивать познавательную активность.</a:t>
            </a:r>
            <a:br>
              <a:rPr lang="ru-RU" sz="2000" dirty="0"/>
            </a:br>
            <a:r>
              <a:rPr lang="ru-RU" sz="2000" dirty="0"/>
              <a:t>Учить заботится о своем здоровье, употребляя  лук в пищу. </a:t>
            </a:r>
            <a:br>
              <a:rPr lang="ru-RU" sz="2000" dirty="0"/>
            </a:br>
            <a:r>
              <a:rPr lang="ru-RU" sz="2000" dirty="0"/>
              <a:t>Воспитывать трудолюбие, желание помогать взрослым в уходе за луковицами.</a:t>
            </a:r>
          </a:p>
          <a:p>
            <a:r>
              <a:rPr lang="ru-RU" sz="2000" dirty="0"/>
              <a:t>Добиваться партнерских отношений между детьми группы, родителями воспитанников и педагогами.</a:t>
            </a:r>
          </a:p>
        </p:txBody>
      </p:sp>
    </p:spTree>
    <p:extLst>
      <p:ext uri="{BB962C8B-B14F-4D97-AF65-F5344CB8AC3E}">
        <p14:creationId xmlns:p14="http://schemas.microsoft.com/office/powerpoint/2010/main" val="3317798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" y="-6537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847514"/>
            <a:ext cx="698477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Предполагаемый результат: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dirty="0"/>
              <a:t>Дети ознакомлены с посадкой лука репчатого. Дети знают</a:t>
            </a:r>
            <a:r>
              <a:rPr lang="ru-RU" sz="2000" b="1" dirty="0"/>
              <a:t> </a:t>
            </a:r>
            <a:r>
              <a:rPr lang="ru-RU" sz="2000" dirty="0"/>
              <a:t>и рассказывают об овоще – лук.  Сформированы представления о росте и развитии лука. Имеют начальное представление о полезных свойствах лука. </a:t>
            </a:r>
            <a:r>
              <a:rPr lang="ru-RU" sz="2000" b="1" dirty="0"/>
              <a:t> </a:t>
            </a:r>
            <a:r>
              <a:rPr lang="ru-RU" sz="2000" dirty="0"/>
              <a:t>Развивается желание употреблять лук во время приемов пищи (обед).</a:t>
            </a:r>
            <a:r>
              <a:rPr lang="ru-RU" sz="2000" b="1" dirty="0"/>
              <a:t> </a:t>
            </a:r>
            <a:r>
              <a:rPr lang="ru-RU" sz="2000" dirty="0"/>
              <a:t>Воспитывается внимательное отношение к уходу за растениями. Повысится речевая активность, активизируется словарь по данной теме.</a:t>
            </a:r>
            <a:r>
              <a:rPr lang="ru-RU" sz="2000" b="1" dirty="0"/>
              <a:t> </a:t>
            </a:r>
            <a:r>
              <a:rPr lang="ru-RU" sz="2000" dirty="0"/>
              <a:t>Поднимется уровень информированности и интереса родителей. Создан зеленый огород на подоконнике. Оформлен альбом рисунков и фотографий наблюдений за ростом лука.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45283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154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1" y="1196752"/>
            <a:ext cx="675441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Этапы проекта:</a:t>
            </a:r>
            <a:endParaRPr lang="ru-RU" sz="2400" i="1" dirty="0">
              <a:solidFill>
                <a:srgbClr val="C00000"/>
              </a:solidFill>
            </a:endParaRPr>
          </a:p>
          <a:p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1этап. Подготовительный </a:t>
            </a:r>
            <a:r>
              <a:rPr lang="ru-RU" sz="2000" dirty="0"/>
              <a:t>(разработка проекта</a:t>
            </a:r>
            <a:r>
              <a:rPr lang="ru-RU" sz="2000" dirty="0" smtClean="0"/>
              <a:t>).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1. Разработка стратегии реализации проекта.</a:t>
            </a:r>
          </a:p>
          <a:p>
            <a:r>
              <a:rPr lang="ru-RU" sz="2000" dirty="0"/>
              <a:t>2. Подбор материала по теме «Лук. Свойства лука. Народные рецепты лука». </a:t>
            </a:r>
          </a:p>
          <a:p>
            <a:r>
              <a:rPr lang="ru-RU" sz="2000" dirty="0"/>
              <a:t>3. Составление плана основного этапа, определение целей и задач проектной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42884099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1272</Words>
  <Application>Microsoft Office PowerPoint</Application>
  <PresentationFormat>Экран (4:3)</PresentationFormat>
  <Paragraphs>80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28</cp:revision>
  <dcterms:created xsi:type="dcterms:W3CDTF">2020-05-06T16:27:06Z</dcterms:created>
  <dcterms:modified xsi:type="dcterms:W3CDTF">2020-05-11T19:20:21Z</dcterms:modified>
</cp:coreProperties>
</file>