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9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Отсутствие рабочих мест</c:v>
                </c:pt>
                <c:pt idx="1">
                  <c:v>Отсутствие опыта</c:v>
                </c:pt>
                <c:pt idx="2">
                  <c:v>Низкая зарплата</c:v>
                </c:pt>
                <c:pt idx="3">
                  <c:v>Отсутствие желания</c:v>
                </c:pt>
                <c:pt idx="4">
                  <c:v>Отсутствие времени у молодежи(учеба)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9.2600000000000057E-2</c:v>
                </c:pt>
                <c:pt idx="1">
                  <c:v>0.11450000000000005</c:v>
                </c:pt>
                <c:pt idx="2">
                  <c:v>0.25</c:v>
                </c:pt>
                <c:pt idx="3">
                  <c:v>0.18000000000000008</c:v>
                </c:pt>
                <c:pt idx="4">
                  <c:v>0.37000000000000016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5314514932627066"/>
          <c:y val="5.0142315160782006E-2"/>
          <c:w val="0.33890817583411986"/>
          <c:h val="0.92250733111515459"/>
        </c:manualLayout>
      </c:layout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1484384061303909E-2"/>
          <c:y val="0.14856238976455122"/>
          <c:w val="0.53697411941623707"/>
          <c:h val="0.751763767182731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9"/>
          <c:dLbls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Мнение родителей</c:v>
                </c:pt>
                <c:pt idx="1">
                  <c:v>Собственные желания</c:v>
                </c:pt>
                <c:pt idx="2">
                  <c:v>Финансовое положение семьи</c:v>
                </c:pt>
                <c:pt idx="3">
                  <c:v>Способности</c:v>
                </c:pt>
                <c:pt idx="4">
                  <c:v>Уровень заработной платы</c:v>
                </c:pt>
                <c:pt idx="5">
                  <c:v>Престиж профессии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0.25</c:v>
                </c:pt>
                <c:pt idx="1">
                  <c:v>0.2</c:v>
                </c:pt>
                <c:pt idx="2">
                  <c:v>0.05</c:v>
                </c:pt>
                <c:pt idx="3">
                  <c:v>0.1800000000000001</c:v>
                </c:pt>
                <c:pt idx="4">
                  <c:v>0.2</c:v>
                </c:pt>
                <c:pt idx="5">
                  <c:v>0.12000000000000002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161709154391628"/>
          <c:y val="0.11397802990005318"/>
          <c:w val="0.38382908456083842"/>
          <c:h val="0.8362403412749515"/>
        </c:manualLayout>
      </c:layout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DC9265-EA33-4407-9602-2AB7BA2CBAF8}" type="doc">
      <dgm:prSet loTypeId="urn:microsoft.com/office/officeart/2005/8/layout/venn1" loCatId="relationship" qsTypeId="urn:microsoft.com/office/officeart/2005/8/quickstyle/simple2" qsCatId="simple" csTypeId="urn:microsoft.com/office/officeart/2005/8/colors/colorful2" csCatId="colorful" phldr="1"/>
      <dgm:spPr/>
    </dgm:pt>
    <dgm:pt modelId="{67FE75DE-F4C6-4935-9B1C-DCEA74D93215}">
      <dgm:prSet phldrT="[Текст]"/>
      <dgm:spPr/>
      <dgm:t>
        <a:bodyPr/>
        <a:lstStyle/>
        <a:p>
          <a:r>
            <a:rPr lang="ru-RU" dirty="0" smtClean="0"/>
            <a:t>Хочу</a:t>
          </a:r>
          <a:endParaRPr lang="ru-RU" dirty="0"/>
        </a:p>
      </dgm:t>
    </dgm:pt>
    <dgm:pt modelId="{6D6942B7-6A0E-4DE4-B7E2-7C48408DC3D4}" type="parTrans" cxnId="{C64119B5-9C09-4207-8000-167D95E08E1E}">
      <dgm:prSet/>
      <dgm:spPr/>
      <dgm:t>
        <a:bodyPr/>
        <a:lstStyle/>
        <a:p>
          <a:endParaRPr lang="ru-RU"/>
        </a:p>
      </dgm:t>
    </dgm:pt>
    <dgm:pt modelId="{5D9AE3CF-A37B-4737-83A1-C87376DAB2AB}" type="sibTrans" cxnId="{C64119B5-9C09-4207-8000-167D95E08E1E}">
      <dgm:prSet/>
      <dgm:spPr/>
      <dgm:t>
        <a:bodyPr/>
        <a:lstStyle/>
        <a:p>
          <a:endParaRPr lang="ru-RU"/>
        </a:p>
      </dgm:t>
    </dgm:pt>
    <dgm:pt modelId="{C65369E7-F103-4949-BEFC-65CDC6AABAFC}">
      <dgm:prSet phldrT="[Текст]"/>
      <dgm:spPr/>
      <dgm:t>
        <a:bodyPr/>
        <a:lstStyle/>
        <a:p>
          <a:r>
            <a:rPr lang="ru-RU" dirty="0" smtClean="0"/>
            <a:t>Надо</a:t>
          </a:r>
          <a:endParaRPr lang="ru-RU" dirty="0"/>
        </a:p>
      </dgm:t>
    </dgm:pt>
    <dgm:pt modelId="{08571E2E-686F-438E-A66D-AAA7434636B7}" type="parTrans" cxnId="{20F9063D-28CC-45BD-84E5-A6B1A2D8E53C}">
      <dgm:prSet/>
      <dgm:spPr/>
      <dgm:t>
        <a:bodyPr/>
        <a:lstStyle/>
        <a:p>
          <a:endParaRPr lang="ru-RU"/>
        </a:p>
      </dgm:t>
    </dgm:pt>
    <dgm:pt modelId="{11C77452-BEFC-4677-8269-23EB99F27D7E}" type="sibTrans" cxnId="{20F9063D-28CC-45BD-84E5-A6B1A2D8E53C}">
      <dgm:prSet/>
      <dgm:spPr/>
      <dgm:t>
        <a:bodyPr/>
        <a:lstStyle/>
        <a:p>
          <a:endParaRPr lang="ru-RU"/>
        </a:p>
      </dgm:t>
    </dgm:pt>
    <dgm:pt modelId="{6429EE82-AF76-4BAD-BFC5-2D82FF93C4D5}">
      <dgm:prSet phldrT="[Текст]"/>
      <dgm:spPr/>
      <dgm:t>
        <a:bodyPr/>
        <a:lstStyle/>
        <a:p>
          <a:r>
            <a:rPr lang="ru-RU" dirty="0" smtClean="0"/>
            <a:t>Могу</a:t>
          </a:r>
          <a:endParaRPr lang="ru-RU" dirty="0"/>
        </a:p>
      </dgm:t>
    </dgm:pt>
    <dgm:pt modelId="{0984261D-678B-47B4-ABA5-D3692BF25DAC}" type="parTrans" cxnId="{D1B1DCDC-ADE3-48A7-953B-888C43CED9D7}">
      <dgm:prSet/>
      <dgm:spPr/>
      <dgm:t>
        <a:bodyPr/>
        <a:lstStyle/>
        <a:p>
          <a:endParaRPr lang="ru-RU"/>
        </a:p>
      </dgm:t>
    </dgm:pt>
    <dgm:pt modelId="{6669126E-0E10-4AD1-8EAE-FEDE78A9CD4E}" type="sibTrans" cxnId="{D1B1DCDC-ADE3-48A7-953B-888C43CED9D7}">
      <dgm:prSet/>
      <dgm:spPr/>
      <dgm:t>
        <a:bodyPr/>
        <a:lstStyle/>
        <a:p>
          <a:endParaRPr lang="ru-RU"/>
        </a:p>
      </dgm:t>
    </dgm:pt>
    <dgm:pt modelId="{D34066E0-54ED-4CFB-8B20-3C3AAADB213D}" type="pres">
      <dgm:prSet presAssocID="{B1DC9265-EA33-4407-9602-2AB7BA2CBAF8}" presName="compositeShape" presStyleCnt="0">
        <dgm:presLayoutVars>
          <dgm:chMax val="7"/>
          <dgm:dir/>
          <dgm:resizeHandles val="exact"/>
        </dgm:presLayoutVars>
      </dgm:prSet>
      <dgm:spPr/>
    </dgm:pt>
    <dgm:pt modelId="{F77E97ED-47EC-4DDC-8E37-3710CA110D38}" type="pres">
      <dgm:prSet presAssocID="{67FE75DE-F4C6-4935-9B1C-DCEA74D93215}" presName="circ1" presStyleLbl="vennNode1" presStyleIdx="0" presStyleCnt="3" custScaleX="107625" custScaleY="105154"/>
      <dgm:spPr/>
      <dgm:t>
        <a:bodyPr/>
        <a:lstStyle/>
        <a:p>
          <a:endParaRPr lang="ru-RU"/>
        </a:p>
      </dgm:t>
    </dgm:pt>
    <dgm:pt modelId="{7A1568B7-82EF-4380-A6DD-F11ABF0F01B5}" type="pres">
      <dgm:prSet presAssocID="{67FE75DE-F4C6-4935-9B1C-DCEA74D9321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EC92E-4747-42BC-A080-3E6C30A8CD3F}" type="pres">
      <dgm:prSet presAssocID="{C65369E7-F103-4949-BEFC-65CDC6AABAFC}" presName="circ2" presStyleLbl="vennNode1" presStyleIdx="1" presStyleCnt="3" custScaleX="109785" custScaleY="103180"/>
      <dgm:spPr/>
      <dgm:t>
        <a:bodyPr/>
        <a:lstStyle/>
        <a:p>
          <a:endParaRPr lang="ru-RU"/>
        </a:p>
      </dgm:t>
    </dgm:pt>
    <dgm:pt modelId="{CB8E4674-AE15-447B-BE4C-7C1497C1F479}" type="pres">
      <dgm:prSet presAssocID="{C65369E7-F103-4949-BEFC-65CDC6AABAF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5D8B7-E5AB-4C78-B0AE-433A57425CD7}" type="pres">
      <dgm:prSet presAssocID="{6429EE82-AF76-4BAD-BFC5-2D82FF93C4D5}" presName="circ3" presStyleLbl="vennNode1" presStyleIdx="2" presStyleCnt="3" custScaleX="109448" custScaleY="106359" custLinFactNeighborX="695" custLinFactNeighborY="-318"/>
      <dgm:spPr/>
      <dgm:t>
        <a:bodyPr/>
        <a:lstStyle/>
        <a:p>
          <a:endParaRPr lang="ru-RU"/>
        </a:p>
      </dgm:t>
    </dgm:pt>
    <dgm:pt modelId="{84D55DF6-BFE6-42BE-A05E-46E1F52FDC64}" type="pres">
      <dgm:prSet presAssocID="{6429EE82-AF76-4BAD-BFC5-2D82FF93C4D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4119B5-9C09-4207-8000-167D95E08E1E}" srcId="{B1DC9265-EA33-4407-9602-2AB7BA2CBAF8}" destId="{67FE75DE-F4C6-4935-9B1C-DCEA74D93215}" srcOrd="0" destOrd="0" parTransId="{6D6942B7-6A0E-4DE4-B7E2-7C48408DC3D4}" sibTransId="{5D9AE3CF-A37B-4737-83A1-C87376DAB2AB}"/>
    <dgm:cxn modelId="{A83128F4-0CFB-4EAB-8CB3-AFFFFC612318}" type="presOf" srcId="{67FE75DE-F4C6-4935-9B1C-DCEA74D93215}" destId="{7A1568B7-82EF-4380-A6DD-F11ABF0F01B5}" srcOrd="1" destOrd="0" presId="urn:microsoft.com/office/officeart/2005/8/layout/venn1"/>
    <dgm:cxn modelId="{0E9DF5D9-0525-4DFF-8BE4-16872A6FCEAB}" type="presOf" srcId="{C65369E7-F103-4949-BEFC-65CDC6AABAFC}" destId="{CB8E4674-AE15-447B-BE4C-7C1497C1F479}" srcOrd="1" destOrd="0" presId="urn:microsoft.com/office/officeart/2005/8/layout/venn1"/>
    <dgm:cxn modelId="{20F9063D-28CC-45BD-84E5-A6B1A2D8E53C}" srcId="{B1DC9265-EA33-4407-9602-2AB7BA2CBAF8}" destId="{C65369E7-F103-4949-BEFC-65CDC6AABAFC}" srcOrd="1" destOrd="0" parTransId="{08571E2E-686F-438E-A66D-AAA7434636B7}" sibTransId="{11C77452-BEFC-4677-8269-23EB99F27D7E}"/>
    <dgm:cxn modelId="{E9849FF3-88B9-4CE3-BFB5-D9B82A2F616F}" type="presOf" srcId="{6429EE82-AF76-4BAD-BFC5-2D82FF93C4D5}" destId="{84D55DF6-BFE6-42BE-A05E-46E1F52FDC64}" srcOrd="1" destOrd="0" presId="urn:microsoft.com/office/officeart/2005/8/layout/venn1"/>
    <dgm:cxn modelId="{BF9281C0-A270-4CDC-90D3-59ACC013DB58}" type="presOf" srcId="{6429EE82-AF76-4BAD-BFC5-2D82FF93C4D5}" destId="{2855D8B7-E5AB-4C78-B0AE-433A57425CD7}" srcOrd="0" destOrd="0" presId="urn:microsoft.com/office/officeart/2005/8/layout/venn1"/>
    <dgm:cxn modelId="{F3423F33-3922-40EE-83AD-E51E292E5648}" type="presOf" srcId="{B1DC9265-EA33-4407-9602-2AB7BA2CBAF8}" destId="{D34066E0-54ED-4CFB-8B20-3C3AAADB213D}" srcOrd="0" destOrd="0" presId="urn:microsoft.com/office/officeart/2005/8/layout/venn1"/>
    <dgm:cxn modelId="{4643831C-E8F5-4899-9114-D495AE5484F3}" type="presOf" srcId="{67FE75DE-F4C6-4935-9B1C-DCEA74D93215}" destId="{F77E97ED-47EC-4DDC-8E37-3710CA110D38}" srcOrd="0" destOrd="0" presId="urn:microsoft.com/office/officeart/2005/8/layout/venn1"/>
    <dgm:cxn modelId="{D1B1DCDC-ADE3-48A7-953B-888C43CED9D7}" srcId="{B1DC9265-EA33-4407-9602-2AB7BA2CBAF8}" destId="{6429EE82-AF76-4BAD-BFC5-2D82FF93C4D5}" srcOrd="2" destOrd="0" parTransId="{0984261D-678B-47B4-ABA5-D3692BF25DAC}" sibTransId="{6669126E-0E10-4AD1-8EAE-FEDE78A9CD4E}"/>
    <dgm:cxn modelId="{07C9C633-6320-4177-93F9-EE87A959C2FF}" type="presOf" srcId="{C65369E7-F103-4949-BEFC-65CDC6AABAFC}" destId="{4C1EC92E-4747-42BC-A080-3E6C30A8CD3F}" srcOrd="0" destOrd="0" presId="urn:microsoft.com/office/officeart/2005/8/layout/venn1"/>
    <dgm:cxn modelId="{88D405D7-AAB9-4A0B-8733-939745ADD89D}" type="presParOf" srcId="{D34066E0-54ED-4CFB-8B20-3C3AAADB213D}" destId="{F77E97ED-47EC-4DDC-8E37-3710CA110D38}" srcOrd="0" destOrd="0" presId="urn:microsoft.com/office/officeart/2005/8/layout/venn1"/>
    <dgm:cxn modelId="{7B71D3D9-0806-4236-9525-338A684B2519}" type="presParOf" srcId="{D34066E0-54ED-4CFB-8B20-3C3AAADB213D}" destId="{7A1568B7-82EF-4380-A6DD-F11ABF0F01B5}" srcOrd="1" destOrd="0" presId="urn:microsoft.com/office/officeart/2005/8/layout/venn1"/>
    <dgm:cxn modelId="{1C521F89-5A24-49E8-BFB0-E020E3EB5C9C}" type="presParOf" srcId="{D34066E0-54ED-4CFB-8B20-3C3AAADB213D}" destId="{4C1EC92E-4747-42BC-A080-3E6C30A8CD3F}" srcOrd="2" destOrd="0" presId="urn:microsoft.com/office/officeart/2005/8/layout/venn1"/>
    <dgm:cxn modelId="{B2A251EF-B637-48A6-875A-11749F51EBDD}" type="presParOf" srcId="{D34066E0-54ED-4CFB-8B20-3C3AAADB213D}" destId="{CB8E4674-AE15-447B-BE4C-7C1497C1F479}" srcOrd="3" destOrd="0" presId="urn:microsoft.com/office/officeart/2005/8/layout/venn1"/>
    <dgm:cxn modelId="{7B516F35-300B-49C4-B572-FDFE3CB7988A}" type="presParOf" srcId="{D34066E0-54ED-4CFB-8B20-3C3AAADB213D}" destId="{2855D8B7-E5AB-4C78-B0AE-433A57425CD7}" srcOrd="4" destOrd="0" presId="urn:microsoft.com/office/officeart/2005/8/layout/venn1"/>
    <dgm:cxn modelId="{A0EC0397-3588-4B4B-853D-85635342A101}" type="presParOf" srcId="{D34066E0-54ED-4CFB-8B20-3C3AAADB213D}" destId="{84D55DF6-BFE6-42BE-A05E-46E1F52FDC64}" srcOrd="5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9B8CD-342D-4579-98EC-A8FD6B7370E1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9B8CD-342D-4579-98EC-A8FD6B7370E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9B8CD-342D-4579-98EC-A8FD6B7370E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9B8CD-342D-4579-98EC-A8FD6B7370E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9B8CD-342D-4579-98EC-A8FD6B7370E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9B8CD-342D-4579-98EC-A8FD6B7370E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4/23/2020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9B8CD-342D-4579-98EC-A8FD6B7370E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4/23/2020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4/23/2020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42852"/>
            <a:ext cx="8786842" cy="105727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Молодежь на рынке труда.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6" descr="https://www.resolutioneducation.com.au/wp-content/uploads/2018/02/corporate-conflict-resolution-cour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428736"/>
            <a:ext cx="5242500" cy="35004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6314" y="5072074"/>
            <a:ext cx="41622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Выполнила: студентка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гр. ОПУ-18-2</a:t>
            </a:r>
          </a:p>
          <a:p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Злодеева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Е. С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Руководитель: Федорова О. Н.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772400" cy="914400"/>
          </a:xfrm>
        </p:spPr>
        <p:txBody>
          <a:bodyPr/>
          <a:lstStyle/>
          <a:p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Формула хочу, могу, надо 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sch1.zhodino-edu.gov.by/files/00381/obj/140/27093/img/1.png"/>
          <p:cNvPicPr>
            <a:picLocks noChangeAspect="1" noChangeArrowheads="1"/>
          </p:cNvPicPr>
          <p:nvPr/>
        </p:nvPicPr>
        <p:blipFill>
          <a:blip r:embed="rId2"/>
          <a:srcRect l="7955" t="3695" r="4545" b="6392"/>
          <a:stretch>
            <a:fillRect/>
          </a:stretch>
        </p:blipFill>
        <p:spPr bwMode="auto">
          <a:xfrm>
            <a:off x="1643042" y="857232"/>
            <a:ext cx="5857916" cy="5553609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772400" cy="191680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трудности испытывает молодежь при выборе профессии?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42910" y="785794"/>
          <a:ext cx="8001056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786842" cy="9144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Проблема трудоустройства молодежи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142984"/>
            <a:ext cx="821537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Усиление несоответствия спроса и предложения рабочей силы как по профессионально- квалификационным 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Отсутствие требуемого работодателями стажа и опыта работы и сложность получения этого опыта 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Недостаток рабочих мест определенной специальности 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Падение престижа рабочих профессий 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Слабая заинтересованность работодателей в повышении квалификации и переподготовке работающих, и другое.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772400" cy="9144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Пути решения: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714356"/>
            <a:ext cx="87154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Создаются правовые предпосылки для того,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чтобы предотвратить рост безработицы. 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Молодым специалистам помогают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пройти социально-психологическую адаптацию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выйти на современный трудовой рынок.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Молодежь стараются трудоустроить, исходя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способностей и индивидуальных интересов каждого. 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Проводится широкая политика правового просвещения. 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Осуществляются профилактические меры в сфере правонарушений среди подростков. 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Всячески поддерживаются молодые семьи. 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Обеспечивается свобода выбора профессии и охрана труда молодого специалиста. 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Молодежь защищена от ничем не аргументированного отказа в приеме на работу или увольнения, на законодательном уровне.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avatars.mds.yandex.net/get-pdb/2000092/647d2fc6-804d-4ad6-96f0-7b62ac589f5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0"/>
            <a:ext cx="3044833" cy="3044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772400" cy="9144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Правила выбора профессии: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8" name="Picture 8" descr="https://fsd.multiurok.ru/html/2017/08/19/s_59988e42f0a23/674685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4286256"/>
            <a:ext cx="8786841" cy="387560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0034" y="928670"/>
            <a:ext cx="88582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Рассмотреть как можно больше профессий. 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Изучить самого себя (интересы, склонности, темперамент, память, здоровье, самооценку) 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Найти информацию о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востребованности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профессий на рынке труда 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Выбрать наиболее привлекательную профессию, соответствующую вашим интересам, склонностям и личностным качествам. 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Сравнить полученные знания о выбранной профессии со своим представлением о ней. 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Посоветоваться с родителями, учителями, врачами. Получить консультацию специалистов. 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Выбрав для себя будущую профессию, быть настойчивым в стремлении овладеть ею в совершенстве.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858280" cy="914400"/>
          </a:xfrm>
        </p:spPr>
        <p:txBody>
          <a:bodyPr/>
          <a:lstStyle/>
          <a:p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4643470" cy="857256"/>
          </a:xfrm>
        </p:spPr>
        <p:txBody>
          <a:bodyPr/>
          <a:lstStyle/>
          <a:p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Цели и Задачи: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572560" cy="5643602"/>
          </a:xfrm>
        </p:spPr>
        <p:txBody>
          <a:bodyPr>
            <a:normAutofit/>
          </a:bodyPr>
          <a:lstStyle/>
          <a:p>
            <a:pPr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Определить понятия молодежи, безработицы, </a:t>
            </a:r>
          </a:p>
          <a:p>
            <a:pPr>
              <a:buClr>
                <a:schemeClr val="bg1">
                  <a:lumMod val="75000"/>
                  <a:lumOff val="25000"/>
                </a:schemeClr>
              </a:buCl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рынка труда. Понять с какими препятствиями</a:t>
            </a:r>
          </a:p>
          <a:p>
            <a:pPr>
              <a:buClr>
                <a:schemeClr val="bg1">
                  <a:lumMod val="75000"/>
                  <a:lumOff val="25000"/>
                </a:schemeClr>
              </a:buCl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встречаются различные группы молодежи.</a:t>
            </a:r>
          </a:p>
          <a:p>
            <a:pPr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Узнать на что опирается молодежь </a:t>
            </a:r>
          </a:p>
          <a:p>
            <a:pPr>
              <a:buClr>
                <a:schemeClr val="bg1">
                  <a:lumMod val="75000"/>
                  <a:lumOff val="25000"/>
                </a:schemeClr>
              </a:buCl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выборе профессии.</a:t>
            </a:r>
          </a:p>
          <a:p>
            <a:pPr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Определить какие существуют </a:t>
            </a:r>
          </a:p>
          <a:p>
            <a:pPr>
              <a:buClr>
                <a:schemeClr val="bg1">
                  <a:lumMod val="75000"/>
                  <a:lumOff val="25000"/>
                </a:schemeClr>
              </a:buCl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проблемы занятости молодежи </a:t>
            </a:r>
          </a:p>
          <a:p>
            <a:pPr>
              <a:buClr>
                <a:schemeClr val="bg1">
                  <a:lumMod val="75000"/>
                  <a:lumOff val="25000"/>
                </a:schemeClr>
              </a:buCl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каковы пути их решения </a:t>
            </a:r>
          </a:p>
        </p:txBody>
      </p:sp>
      <p:pic>
        <p:nvPicPr>
          <p:cNvPr id="8204" name="Picture 12" descr="https://tehnomir.pro/07-Images/Did-you-know-940x8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786058"/>
            <a:ext cx="4280922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4"/>
          <p:cNvSpPr>
            <a:spLocks noGrp="1"/>
          </p:cNvSpPr>
          <p:nvPr>
            <p:ph type="title"/>
          </p:nvPr>
        </p:nvSpPr>
        <p:spPr>
          <a:xfrm>
            <a:off x="428596" y="214290"/>
            <a:ext cx="8715404" cy="2786082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Молодежь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социально-демографическая группа, переживающая период становления социальной зрелости, вхождения в мир взрослых, адаптации к нему. Границы этой группы размыты и подвижны, но их обычно связывают с возрастом 15-30 лет.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2071678"/>
            <a:ext cx="4143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Молодежные группы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1857356" y="2714620"/>
            <a:ext cx="1928828" cy="7858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429256" y="2714620"/>
            <a:ext cx="2000264" cy="785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4000496" y="3643315"/>
            <a:ext cx="128588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85786" y="3857628"/>
            <a:ext cx="21282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Молодежь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14 до 18 лет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28860" y="435769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Молодежь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19 до 24 лет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86380" y="357187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Молодежь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25 до 30 лет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858280" cy="1857388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Молодежная группа первой категории:</a:t>
            </a:r>
            <a:br>
              <a:rPr lang="ru-RU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проблемы трудоустройства молодёжи неразрывно связаны с определённой подгруппой: от 14 до 18 лет. В данную группу входят 95 % учеников и студентов колледжа.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785926"/>
            <a:ext cx="88582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</a:t>
            </a:r>
            <a:r>
              <a:rPr lang="ru-RU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Молодежная группа второй категории: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Проблема трудоустройства современной молодёжи присуща лицам, не достигшим 24-летнего возраста, то есть её вторую подгруппу составляют молодые люди от 18 до 24 лет. Как правило, основную массу здесь составляют лица мужского пола, отслужившие в армии, а также студенты, продолжающие обучение, либо специалисты, только что окончившие вуз.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572008"/>
            <a:ext cx="87868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Молодежная группа третий категории: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Последняя подгруппа, входящей в молодёжный возраст, являются лица от 25 до 30 лет. Как правило, её представители уже позиционируют себя в качестве состоявшихся специалистов либо имеют опыт работы в определённой сфере.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0"/>
          <p:cNvCxnSpPr/>
          <p:nvPr/>
        </p:nvCxnSpPr>
        <p:spPr>
          <a:xfrm rot="10800000" flipH="1" flipV="1">
            <a:off x="6286512" y="2143116"/>
            <a:ext cx="1728000" cy="2700000"/>
          </a:xfrm>
          <a:prstGeom prst="bentConnector2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501122" cy="1714512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Рынок труда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- это сфера формирования спроса и предложения рабочей силы (трудовых услуг). Через рынок труда большинство работающего населения получает работу и доходы. Рынок труда регулируется спросом и предложением рабочей силы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1857364"/>
            <a:ext cx="4714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Компоненты рынка труда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hape 8"/>
          <p:cNvCxnSpPr/>
          <p:nvPr/>
        </p:nvCxnSpPr>
        <p:spPr>
          <a:xfrm rot="10800000" flipV="1">
            <a:off x="785786" y="2143116"/>
            <a:ext cx="1728000" cy="2700000"/>
          </a:xfrm>
          <a:prstGeom prst="bentConnector2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85786" y="2857496"/>
            <a:ext cx="1500198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85786" y="3714752"/>
            <a:ext cx="1500198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5984" y="2643182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Рабочая сила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5984" y="3500438"/>
            <a:ext cx="1638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Цена труда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785786" y="4572008"/>
            <a:ext cx="1500198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00694" y="3500438"/>
            <a:ext cx="100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Спрос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6500826" y="2857496"/>
            <a:ext cx="1500198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6500826" y="3714752"/>
            <a:ext cx="1500198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6500826" y="4572008"/>
            <a:ext cx="1500198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43438" y="2643182"/>
            <a:ext cx="1962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Предложение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5984" y="4357694"/>
            <a:ext cx="1918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Конкуренция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4572000" y="435769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Конъюнктура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72560" cy="3143272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Безработица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- это социально-экономическое явление, при котором часть трудоспособного населения не может найти себе работу и становится резервной армией труда. Поскольку большинство индивидов одновременно являются покупателями готовой продукции и продавцами трудовых услуг, безработица понижает их жизненный уровень, причем иногда весьма значительно.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Точки зрения на причины безработицы: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 flipV="1">
            <a:off x="714348" y="3500438"/>
            <a:ext cx="2928958" cy="1785950"/>
          </a:xfrm>
          <a:prstGeom prst="clou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 rot="20728805" flipH="1">
            <a:off x="5378293" y="2735464"/>
            <a:ext cx="3217394" cy="1583770"/>
          </a:xfrm>
          <a:prstGeom prst="clou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3643306" y="4857760"/>
            <a:ext cx="2928958" cy="1357322"/>
          </a:xfrm>
          <a:prstGeom prst="clou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52957">
            <a:off x="990419" y="3961756"/>
            <a:ext cx="2269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Завышенные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требования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087077">
            <a:off x="5627126" y="2993757"/>
            <a:ext cx="2865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Низкий спрос на</a:t>
            </a:r>
          </a:p>
          <a:p>
            <a:pPr algn="ctr"/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рабочую силу</a:t>
            </a:r>
            <a:endParaRPr lang="ru-RU" sz="2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71934" y="5214950"/>
            <a:ext cx="20889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Негибкость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357166"/>
            <a:ext cx="3929090" cy="714380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Виды безработицы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1214422"/>
            <a:ext cx="25991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Структурная</a:t>
            </a:r>
            <a:endParaRPr lang="ru-RU" sz="3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285860"/>
            <a:ext cx="2536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Фрикционная</a:t>
            </a:r>
            <a:endParaRPr lang="ru-RU" sz="3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71670" y="2214554"/>
            <a:ext cx="2405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Циклическая</a:t>
            </a:r>
            <a:endParaRPr lang="ru-RU" sz="3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2214554"/>
            <a:ext cx="2071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Сезонная</a:t>
            </a:r>
            <a:endParaRPr lang="ru-RU" sz="3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углом вверх 13"/>
          <p:cNvSpPr/>
          <p:nvPr/>
        </p:nvSpPr>
        <p:spPr>
          <a:xfrm rot="10800000">
            <a:off x="642910" y="642918"/>
            <a:ext cx="2143140" cy="642942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углом вверх 15"/>
          <p:cNvSpPr/>
          <p:nvPr/>
        </p:nvSpPr>
        <p:spPr>
          <a:xfrm rot="10800000" flipH="1">
            <a:off x="6286512" y="642918"/>
            <a:ext cx="2143140" cy="642942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286116" y="1000108"/>
            <a:ext cx="428628" cy="1357322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857752" y="1000108"/>
            <a:ext cx="428628" cy="1357322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s10.stc.all.kpcdn.net/share/i/12/10287961/inx960x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00372"/>
            <a:ext cx="8786842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786842" cy="13453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причины молодежной безработице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928662" y="928670"/>
          <a:ext cx="7643866" cy="557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285852" y="571480"/>
          <a:ext cx="7143800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0"/>
            <a:ext cx="10287104" cy="1273862"/>
          </a:xfrm>
        </p:spPr>
        <p:txBody>
          <a:bodyPr/>
          <a:lstStyle/>
          <a:p>
            <a:pPr algn="ctr"/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выборе профессии необходимо учитывать факторы</a:t>
            </a:r>
            <a:endParaRPr lang="ru-RU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4810" y="3714752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Будущая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профессия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832</TotalTime>
  <Words>508</Words>
  <Application>Microsoft Office PowerPoint</Application>
  <PresentationFormat>Экран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</vt:lpstr>
      <vt:lpstr>Слайд 1</vt:lpstr>
      <vt:lpstr>Цели и Задачи:</vt:lpstr>
      <vt:lpstr>Молодежь - социально-демографическая группа, переживающая период становления социальной зрелости, вхождения в мир взрослых, адаптации к нему. Границы этой группы размыты и подвижны, но их обычно связывают с возрастом 15-30 лет.   </vt:lpstr>
      <vt:lpstr>            Молодежная группа первой категории: Основные проблемы трудоустройства молодёжи неразрывно связаны с определённой подгруппой: от 14 до 18 лет. В данную группу входят 95 % учеников и студентов колледжа.  </vt:lpstr>
      <vt:lpstr>Рынок труда - это сфера формирования спроса и предложения рабочей силы (трудовых услуг). Через рынок труда большинство работающего населения получает работу и доходы. Рынок труда регулируется спросом и предложением рабочей силы</vt:lpstr>
      <vt:lpstr>Безработица - это социально-экономическое явление, при котором часть трудоспособного населения не может найти себе работу и становится резервной армией труда. Поскольку большинство индивидов одновременно являются покупателями готовой продукции и продавцами трудовых услуг, безработица понижает их жизненный уровень, причем иногда весьма значительно.  Точки зрения на причины безработицы:  </vt:lpstr>
      <vt:lpstr>Виды безработицы</vt:lpstr>
      <vt:lpstr>Основные причины молодежной безработице</vt:lpstr>
      <vt:lpstr>При выборе профессии необходимо учитывать факторы</vt:lpstr>
      <vt:lpstr>Формула хочу, могу, надо </vt:lpstr>
      <vt:lpstr>Какие трудности испытывает молодежь при выборе профессии?</vt:lpstr>
      <vt:lpstr>Проблема трудоустройства молодежи </vt:lpstr>
      <vt:lpstr>Пути решения:</vt:lpstr>
      <vt:lpstr>Правила выбора профессии: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home-pc</dc:creator>
  <cp:lastModifiedBy>home-pc</cp:lastModifiedBy>
  <cp:revision>81</cp:revision>
  <dcterms:created xsi:type="dcterms:W3CDTF">2020-02-03T15:22:07Z</dcterms:created>
  <dcterms:modified xsi:type="dcterms:W3CDTF">2020-04-23T06:56:43Z</dcterms:modified>
</cp:coreProperties>
</file>