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4044" r:id="rId2"/>
  </p:sldMasterIdLst>
  <p:sldIdLst>
    <p:sldId id="256" r:id="rId3"/>
    <p:sldId id="259" r:id="rId4"/>
    <p:sldId id="263" r:id="rId5"/>
    <p:sldId id="258" r:id="rId6"/>
    <p:sldId id="260" r:id="rId7"/>
    <p:sldId id="264" r:id="rId8"/>
    <p:sldId id="257" r:id="rId9"/>
    <p:sldId id="268" r:id="rId10"/>
    <p:sldId id="269" r:id="rId11"/>
    <p:sldId id="270" r:id="rId12"/>
    <p:sldId id="272" r:id="rId13"/>
    <p:sldId id="271" r:id="rId14"/>
    <p:sldId id="265" r:id="rId15"/>
    <p:sldId id="266" r:id="rId16"/>
    <p:sldId id="261" r:id="rId17"/>
    <p:sldId id="267" r:id="rId18"/>
    <p:sldId id="27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Положительно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23</c:v>
                </c:pt>
                <c:pt idx="2">
                  <c:v>19</c:v>
                </c:pt>
                <c:pt idx="3">
                  <c:v>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Отрицательно (частично)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768992"/>
        <c:axId val="139769536"/>
      </c:barChart>
      <c:catAx>
        <c:axId val="139768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9769536"/>
        <c:crosses val="autoZero"/>
        <c:auto val="1"/>
        <c:lblAlgn val="ctr"/>
        <c:lblOffset val="100"/>
        <c:noMultiLvlLbl val="0"/>
      </c:catAx>
      <c:valAx>
        <c:axId val="139769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7689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086C38-AA49-4BCD-B3BD-1AB5C2ECFA51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E00AA-780C-4475-8051-DABC9F1C79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63C0B2-51E7-4D32-A92A-1250E054BD2D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F878A-4C53-4F54-A9F2-BFB895494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4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552E40-F1A3-42A0-AFDD-EA928A59DDB1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9CE43-386E-4EDC-BB00-0036978FFD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A086C38-AA49-4BCD-B3BD-1AB5C2ECFA51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94E00AA-780C-4475-8051-DABC9F1C79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51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510523-A595-470F-A408-F7F4F70BE0D8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22670-437C-4BF0-9630-CA3D707D54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CCB52E-0838-4B92-9233-FA80BC8567DC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pPr>
              <a:defRPr/>
            </a:pPr>
            <a:fld id="{12EB08B7-BDC3-4E86-9840-2949EDBEEB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699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9CB95-AA2E-4CFF-AB2B-6BC7449CC251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D38FD-E1F7-4FA6-AA8F-BACB46645E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B91C5-1000-45CE-8046-A3141332E2C2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519E6-3808-4898-9041-EFF7278F74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958C9-09E4-4822-8005-AE2C2684CA80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9979C-E5DD-416D-B5B6-B5E34A7907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1B9F6-0271-4515-97F9-4BB6C2F6BCE4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A92E3-5F3F-4D3F-BC4F-B42BF7000E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BDA28-8DAF-471F-B672-A82C9F0807C8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6008" y="6302326"/>
            <a:ext cx="1097280" cy="274320"/>
          </a:xfrm>
        </p:spPr>
        <p:txBody>
          <a:bodyPr/>
          <a:lstStyle/>
          <a:p>
            <a:pPr>
              <a:defRPr/>
            </a:pPr>
            <a:fld id="{0415CEFF-7308-48B3-A434-74C4DD8070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510523-A595-470F-A408-F7F4F70BE0D8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22670-437C-4BF0-9630-CA3D707D54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A1692125-9EF8-48CE-B489-1A870A08F12A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74AAD01-E743-40BA-97F3-E552DA86D5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63C0B2-51E7-4D32-A92A-1250E054BD2D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F878A-4C53-4F54-A9F2-BFB895494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552E40-F1A3-42A0-AFDD-EA928A59DDB1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9CE43-386E-4EDC-BB00-0036978FFD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CCB52E-0838-4B92-9233-FA80BC8567DC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EB08B7-BDC3-4E86-9840-2949EDBEEB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9CB95-AA2E-4CFF-AB2B-6BC7449CC251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D38FD-E1F7-4FA6-AA8F-BACB46645E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B91C5-1000-45CE-8046-A3141332E2C2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519E6-3808-4898-9041-EFF7278F74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B958C9-09E4-4822-8005-AE2C2684CA80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9979C-E5DD-416D-B5B6-B5E34A7907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1B9F6-0271-4515-97F9-4BB6C2F6BCE4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A92E3-5F3F-4D3F-BC4F-B42BF7000E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BDA28-8DAF-471F-B672-A82C9F0807C8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5CEFF-7308-48B3-A434-74C4DD8070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5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692125-9EF8-48CE-B489-1A870A08F12A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AAD01-E743-40BA-97F3-E552DA86D5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60CCB65-97C7-4B83-AE30-03CB15F42DAF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4D1F97-0680-4DC0-88C8-10A895DDF5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142" y="6302326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60CCB65-97C7-4B83-AE30-03CB15F42DAF}" type="datetimeFigureOut">
              <a:rPr lang="ru-RU" smtClean="0"/>
              <a:pPr>
                <a:defRPr/>
              </a:pPr>
              <a:t>25.03.2017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2326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42" y="6302326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C4D1F97-0680-4DC0-88C8-10A895DDF5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8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92896"/>
            <a:ext cx="7116763" cy="2065338"/>
          </a:xfrm>
        </p:spPr>
        <p:txBody>
          <a:bodyPr>
            <a:noAutofit/>
          </a:bodyPr>
          <a:lstStyle/>
          <a:p>
            <a:r>
              <a:rPr lang="ru-RU" sz="5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Влияние музыки на Живопись?</a:t>
            </a:r>
            <a:endParaRPr lang="ru-RU" sz="5400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881400"/>
            <a:ext cx="5532587" cy="707840"/>
          </a:xfrm>
        </p:spPr>
        <p:txBody>
          <a:bodyPr rtlCol="0">
            <a:normAutofit fontScale="92500" lnSpcReduction="10000"/>
          </a:bodyPr>
          <a:lstStyle/>
          <a:p>
            <a:pPr fontAlgn="auto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endParaRPr lang="ru-RU" dirty="0" smtClean="0"/>
          </a:p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ru-RU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ru-RU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Составитель Сорокина Любовь Анатольевна</a:t>
            </a:r>
          </a:p>
          <a:p>
            <a:pPr fontAlgn="auto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ru-RU" dirty="0" smtClean="0"/>
              <a:t>                 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16973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МБУ ДО «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Цивильская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детская школа искусств»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</p:spPr>
        <p:txBody>
          <a:bodyPr>
            <a:noAutofit/>
          </a:bodyPr>
          <a:lstStyle/>
          <a:p>
            <a:r>
              <a:rPr lang="ru-RU" sz="2400" dirty="0"/>
              <a:t>Музыкальные инструменты сохранили свою привлекательность и для современных живописцев. На полотнах Пикассо, например, можно часто увидеть отдельные фрагменты в разных ракурсах.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Три музыканта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428" y="2996952"/>
            <a:ext cx="4619628" cy="266429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96334" y="2074334"/>
            <a:ext cx="3216146" cy="640080"/>
          </a:xfrm>
        </p:spPr>
        <p:txBody>
          <a:bodyPr/>
          <a:lstStyle/>
          <a:p>
            <a:r>
              <a:rPr lang="ru-RU" dirty="0" smtClean="0"/>
              <a:t>Натюрморт с гитарой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96334" y="2937426"/>
            <a:ext cx="3480122" cy="281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87824" y="4439017"/>
            <a:ext cx="3020987" cy="584772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Василий Суриков. "Покорение Сибири Ермаком"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12160" y="2348880"/>
            <a:ext cx="3009528" cy="50062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И. И. Левитан Весна. Большая вода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91174" y="2923419"/>
            <a:ext cx="3020986" cy="1441685"/>
          </a:xfrm>
          <a:prstGeom prst="rect">
            <a:avLst/>
          </a:prstGeom>
        </p:spPr>
      </p:pic>
      <p:pic>
        <p:nvPicPr>
          <p:cNvPr id="1026" name="Picture 2" descr="http://cs418517.vk.me/v418517602/8fc2/Z6xUNAOBjg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75" y="2920006"/>
            <a:ext cx="2709197" cy="35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920006"/>
            <a:ext cx="2549207" cy="35587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9516" y="2564002"/>
            <a:ext cx="2114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+mn-lt"/>
              </a:rPr>
              <a:t>В. </a:t>
            </a:r>
            <a:r>
              <a:rPr lang="ru-RU" sz="1600" dirty="0" smtClean="0">
                <a:latin typeface="+mn-lt"/>
              </a:rPr>
              <a:t>Васнецов Аленушка</a:t>
            </a:r>
            <a:endParaRPr lang="ru-RU" sz="1600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404665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n-lt"/>
              </a:rPr>
              <a:t>На русской почве они регулярно подчеркивают параллели между полотнами В. Сурикова и народными драмами М. Мусоргского, находят аналогию в изображении природы у П. Чайковского и </a:t>
            </a:r>
            <a:r>
              <a:rPr lang="ru-RU" sz="2000" dirty="0" err="1">
                <a:latin typeface="+mn-lt"/>
              </a:rPr>
              <a:t>И</a:t>
            </a:r>
            <a:r>
              <a:rPr lang="ru-RU" sz="2000" dirty="0">
                <a:latin typeface="+mn-lt"/>
              </a:rPr>
              <a:t>. Левитана, сказочных персонажей у Н. Римского-Корсакова и В. Васнецова, символических образов у А. Скрябина и М. Врубеля.</a:t>
            </a:r>
          </a:p>
        </p:txBody>
      </p:sp>
    </p:spTree>
    <p:extLst>
      <p:ext uri="{BB962C8B-B14F-4D97-AF65-F5344CB8AC3E}">
        <p14:creationId xmlns:p14="http://schemas.microsoft.com/office/powerpoint/2010/main" val="31587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исследования ассоциации «эмоции - цвет»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4880" y="2132856"/>
            <a:ext cx="3657600" cy="3931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/>
              <a:t>У</a:t>
            </a:r>
            <a:r>
              <a:rPr lang="ru-RU" sz="2400" dirty="0" smtClean="0"/>
              <a:t> </a:t>
            </a:r>
            <a:r>
              <a:rPr lang="ru-RU" sz="2400" dirty="0"/>
              <a:t>большинства респондентов чувство страха, трагичность - это черный цвет, чувство радости - желтый цвет, чувство нежности – зеленый цвет, грусть и покой – голубой. Таким образом, основным связующим звеном в каждом случае выступала эмоция, с которой цвет связан по своему воздействию на человека.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2050" name="Picture 2" descr="http://www.oscarforyou.ru/images/common/zheltyy_siniy_krasnyy_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234516"/>
            <a:ext cx="3939116" cy="39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2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44835"/>
            <a:ext cx="7124700" cy="923925"/>
          </a:xfrm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4052888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+mj-lt"/>
              <a:buAutoNum type="arabicPeriod"/>
            </a:pPr>
            <a:r>
              <a:rPr lang="ru-RU" sz="2500" i="1" dirty="0">
                <a:latin typeface="Times New Roman"/>
                <a:ea typeface="Times New Roman"/>
              </a:rPr>
              <a:t>Может ли музыка рисовать картины природы?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500" i="1" kern="800" dirty="0">
                <a:latin typeface="Times New Roman"/>
                <a:ea typeface="Times New Roman"/>
              </a:rPr>
              <a:t>Представляется ли Вам художественный образ при прослушивании музыкального произведения? 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500" i="1" kern="800" dirty="0">
                <a:latin typeface="Times New Roman"/>
                <a:ea typeface="Times New Roman"/>
              </a:rPr>
              <a:t>При просмотре картины можете ли Вы представить музыку к ней? </a:t>
            </a:r>
          </a:p>
          <a:p>
            <a:pPr lvl="0" algn="just">
              <a:lnSpc>
                <a:spcPct val="150000"/>
              </a:lnSpc>
              <a:buFont typeface="+mj-lt"/>
              <a:buAutoNum type="arabicPeriod"/>
            </a:pPr>
            <a:r>
              <a:rPr lang="ru-RU" sz="2500" i="1" dirty="0">
                <a:latin typeface="Times New Roman"/>
                <a:ea typeface="Times New Roman"/>
              </a:rPr>
              <a:t>Сходны ли музыка и живопись?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3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680960" cy="1371600"/>
          </a:xfrm>
        </p:spPr>
        <p:txBody>
          <a:bodyPr/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 анкетирования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781329"/>
              </p:ext>
            </p:extLst>
          </p:nvPr>
        </p:nvGraphicFramePr>
        <p:xfrm>
          <a:off x="1043608" y="1844824"/>
          <a:ext cx="7124700" cy="405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51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4700" cy="923925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Вывод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5184576"/>
          </a:xfrm>
        </p:spPr>
        <p:txBody>
          <a:bodyPr rtlCol="0">
            <a:normAutofit fontScale="32500" lnSpcReduction="20000"/>
          </a:bodyPr>
          <a:lstStyle/>
          <a:p>
            <a:pPr indent="0" algn="just" fontAlgn="auto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ru-RU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Искусство </a:t>
            </a:r>
            <a:r>
              <a:rPr lang="ru-RU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 </a:t>
            </a:r>
            <a:r>
              <a:rPr lang="ru-RU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совершенно особый, ничем другим не заменимый путь познания разнообразных оттенков эмоционально-чувственных состояний человека, его переживаний, настроений. </a:t>
            </a:r>
            <a:r>
              <a:rPr lang="ru-RU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Таким </a:t>
            </a:r>
            <a:r>
              <a:rPr lang="ru-RU" sz="8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образом, результаты исследования экспериментов с «музыкальной живописью» показали, что рисование музыки есть проявление ассоциативной природы музыкального восприятия, реализация возможностей «цветного слуха», как одного из  проявлений синестезии</a:t>
            </a:r>
          </a:p>
          <a:p>
            <a:pPr fontAlgn="auto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ru-RU" sz="6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4700" cy="92392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используемой литературы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11560" y="1268760"/>
            <a:ext cx="813715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47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1.Ванечкина И.Л. Эксперименты по музыкальной графике за рубежом.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Функциональная светомузыка на производстве, в медицине и в педагогике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Тез.докл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- Казань, 1988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Ванечкина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И.Л.,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Галеев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Б.М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Музыкальная графика как эффективный метод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музыкального воспитания // Профессиональная подготовка учителя музыки. - Казань,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1991.   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Володихин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Д. М. Музыка наших дней.-  М.: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Аванта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+, 2002г.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Галеев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Б.М. Человек, искусство, техника (проблема синестезии в искусстве). - Казань,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Издательствово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КГУ, 1987.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6.Галеев Б.М. Театрализованные представления Звук и Свет под открытым небом. –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Казань: КГК, 1991.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8.Миронова Л.Н.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Цветоведение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.- Минск: Высшая школа, 1984 г.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Назайкинский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Е.В. О психологии музыкального восприятия. – М.,1972г.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10.Науменко Т.И.,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Алеев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В.В. Музыка 5 класс, - Москва «Дрофа», 2004 г.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11.Петрушин В.И. Музыкальная психотерапия. – Москва. Гуманитарный издательский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центр «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Владос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», 2000г.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12.Погосова Н.М. Цветовой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игротренинг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. Санкт-Петербург, издательство «Речь», 2002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     г.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13. Теплов Б.М. Психология музыкальных способностей.// Проблемы индивидуальных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4795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     различий. – М.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9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2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553" y="332656"/>
            <a:ext cx="7680960" cy="1008112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Цель:</a:t>
            </a: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467544" y="1801336"/>
            <a:ext cx="7959889" cy="3931920"/>
          </a:xfrm>
        </p:spPr>
        <p:txBody>
          <a:bodyPr/>
          <a:lstStyle/>
          <a:p>
            <a:r>
              <a:rPr lang="ru-RU" sz="4800" i="1" dirty="0" smtClean="0"/>
              <a:t>Целью данной работы является: изучить взаимосвязь музыки и живописи.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000" i="1" kern="0" dirty="0">
                <a:latin typeface="Times New Roman"/>
                <a:ea typeface="Times New Roman"/>
              </a:rPr>
              <a:t>Актуальность </a:t>
            </a:r>
            <a:r>
              <a:rPr lang="ru-RU" sz="3000" i="1" kern="0" dirty="0" smtClean="0">
                <a:latin typeface="Times New Roman"/>
                <a:ea typeface="Times New Roman"/>
              </a:rPr>
              <a:t>работы </a:t>
            </a:r>
            <a:r>
              <a:rPr lang="ru-RU" sz="3000" i="1" kern="0" dirty="0">
                <a:latin typeface="Times New Roman"/>
                <a:ea typeface="Times New Roman"/>
              </a:rPr>
              <a:t>заключается в </a:t>
            </a:r>
            <a:r>
              <a:rPr lang="ru-RU" sz="3000" i="1" kern="0" dirty="0" smtClean="0">
                <a:latin typeface="Times New Roman"/>
                <a:ea typeface="Times New Roman"/>
              </a:rPr>
              <a:t>том, что музыка </a:t>
            </a:r>
            <a:r>
              <a:rPr lang="ru-RU" sz="3000" i="1" kern="0" dirty="0">
                <a:latin typeface="Times New Roman"/>
                <a:ea typeface="Times New Roman"/>
              </a:rPr>
              <a:t>и </a:t>
            </a:r>
            <a:r>
              <a:rPr lang="ru-RU" sz="3000" i="1" kern="0" dirty="0" smtClean="0">
                <a:latin typeface="Times New Roman"/>
                <a:ea typeface="Times New Roman"/>
              </a:rPr>
              <a:t>живопись, </a:t>
            </a:r>
            <a:r>
              <a:rPr lang="ru-RU" sz="3000" i="1" kern="800" dirty="0">
                <a:latin typeface="Times New Roman"/>
                <a:ea typeface="Times New Roman"/>
              </a:rPr>
              <a:t>позволяет установить ассоциативную связь между зрительными и звуковыми </a:t>
            </a:r>
            <a:r>
              <a:rPr lang="ru-RU" sz="3000" i="1" kern="800" dirty="0" smtClean="0">
                <a:latin typeface="Times New Roman"/>
                <a:ea typeface="Times New Roman"/>
              </a:rPr>
              <a:t>образами.</a:t>
            </a:r>
            <a:endParaRPr lang="ru-RU" sz="3000" i="1" kern="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40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142"/>
            <a:ext cx="8135938" cy="5977186"/>
          </a:xfrm>
        </p:spPr>
        <p:txBody>
          <a:bodyPr>
            <a:normAutofit lnSpcReduction="10000"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sz="2800" b="1" i="1" dirty="0" smtClean="0"/>
              <a:t>Гипотеза: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800" i="1" dirty="0" smtClean="0"/>
              <a:t>«Если есть взаимосвязь музыки и живописи, то большинство людей при прослушивании музыки могут создать зрительный образ, представить себе картину»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800" i="1" dirty="0" smtClean="0"/>
              <a:t>Объектом исследования являются люди в возрасте 10-50 лет.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800" b="1" i="1" dirty="0" smtClean="0"/>
              <a:t>Предмет исследования </a:t>
            </a:r>
            <a:r>
              <a:rPr lang="ru-RU" sz="2800" i="1" dirty="0" smtClean="0"/>
              <a:t>: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800" i="1" dirty="0" smtClean="0"/>
              <a:t>Взаимосвязь музыки и живописи.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800" b="1" i="1" dirty="0"/>
              <a:t>М</a:t>
            </a:r>
            <a:r>
              <a:rPr lang="ru-RU" sz="2800" b="1" i="1" dirty="0" smtClean="0"/>
              <a:t>етоды исследования:</a:t>
            </a:r>
          </a:p>
          <a:p>
            <a:pPr marL="0" indent="0"/>
            <a:r>
              <a:rPr lang="ru-RU" sz="2800" i="1" dirty="0" smtClean="0"/>
              <a:t>-	 теоретический анализ литературных источников; </a:t>
            </a:r>
          </a:p>
          <a:p>
            <a:pPr marL="0" indent="0"/>
            <a:r>
              <a:rPr lang="ru-RU" sz="2800" i="1" dirty="0" smtClean="0"/>
              <a:t>-	 беседы с людьми различных возрастов; анкетирование по выявлению ассоциаций на музыкальные произведения; </a:t>
            </a:r>
          </a:p>
          <a:p>
            <a:pPr marL="0" indent="0"/>
            <a:r>
              <a:rPr lang="ru-RU" sz="2800" i="1" dirty="0" smtClean="0"/>
              <a:t>-	 анализ полученных данных.</a:t>
            </a:r>
          </a:p>
          <a:p>
            <a:pPr marL="0" indent="0"/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72816"/>
            <a:ext cx="7584896" cy="4262224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Подобрать и изучить литературу</a:t>
            </a:r>
          </a:p>
          <a:p>
            <a:r>
              <a:rPr lang="ru-RU" sz="2800" i="1" dirty="0" smtClean="0"/>
              <a:t>Изучить психофизиологические процессы восприятия музыки и живописи.</a:t>
            </a:r>
          </a:p>
          <a:p>
            <a:r>
              <a:rPr lang="ru-RU" sz="2800" i="1" dirty="0" smtClean="0"/>
              <a:t>Изучить влияние музыки и живописи на образное мышление человека.</a:t>
            </a:r>
          </a:p>
          <a:p>
            <a:r>
              <a:rPr lang="ru-RU" sz="2800" i="1" dirty="0" smtClean="0"/>
              <a:t>Исследовать взаимосвязь музыки и живописи.</a:t>
            </a:r>
            <a:endParaRPr lang="ru-RU" sz="3200" i="1" dirty="0" smtClean="0"/>
          </a:p>
          <a:p>
            <a:pPr>
              <a:buFont typeface="Wingdings 2" pitchFamily="18" charset="2"/>
              <a:buAutoNum type="arabicPeriod"/>
            </a:pP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Познавательные психические процессы – как основа восприятия музыки 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живописи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2103120"/>
            <a:ext cx="2760360" cy="393192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Ощущение</a:t>
            </a:r>
          </a:p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Восприятие</a:t>
            </a:r>
          </a:p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</a:t>
            </a:r>
          </a:p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Воображение</a:t>
            </a:r>
          </a:p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Мышление</a:t>
            </a:r>
          </a:p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</a:t>
            </a:r>
          </a:p>
          <a:p>
            <a:pPr>
              <a:buFont typeface="+mj-lt"/>
              <a:buAutoNum type="arabicPeriod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95" y="2204864"/>
            <a:ext cx="5051753" cy="36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7"/>
            <a:ext cx="8785225" cy="3024336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spcAft>
                <a:spcPct val="0"/>
              </a:spcAft>
              <a:buNone/>
            </a:pPr>
            <a:r>
              <a:rPr lang="ru-RU" sz="2000" dirty="0" smtClean="0"/>
              <a:t>С начала </a:t>
            </a:r>
            <a:r>
              <a:rPr lang="ru-RU" sz="2000" dirty="0"/>
              <a:t>20 века распространение получает специфическая форма визуализации музыки, производимая уже, так сказать, «от руки», без всяких физических приборов. Реально же эта своеобразная методика связана с «</a:t>
            </a:r>
            <a:r>
              <a:rPr lang="ru-RU" sz="2000" dirty="0" err="1"/>
              <a:t>зарисовыванием</a:t>
            </a:r>
            <a:r>
              <a:rPr lang="ru-RU" sz="2000" dirty="0"/>
              <a:t>» музыкальных впечатлений любыми живописно-изобразительными средствами, не только графическими, но и красочными (в основном, это абстрактные композиции). </a:t>
            </a:r>
            <a:endParaRPr lang="ru-RU" sz="2000" i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52" y="3439934"/>
            <a:ext cx="2953020" cy="2941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29000"/>
            <a:ext cx="2941394" cy="2941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439933"/>
            <a:ext cx="1872207" cy="294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42594"/>
            <a:ext cx="8352928" cy="1371600"/>
          </a:xfrm>
        </p:spPr>
        <p:txBody>
          <a:bodyPr>
            <a:no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Синестезия</a:t>
            </a:r>
            <a:r>
              <a:rPr lang="ru-RU" sz="2400" dirty="0"/>
              <a:t> (одновременное ощущение, совместное чувство) — в психологии — явление восприятия, когда при раздражении одного органа чувств   возникают  ощущения, соответствующие другому органу чувств. С помощью масляных и акриловых </a:t>
            </a:r>
            <a:r>
              <a:rPr lang="ru-RU" sz="2400" dirty="0" smtClean="0"/>
              <a:t>красок девушка </a:t>
            </a:r>
            <a:r>
              <a:rPr lang="ru-RU" sz="2400" dirty="0"/>
              <a:t>Мелиса может передать любой звук, будь то чьё-то имя или песня по радио. Вот какая живопись у неё рождается после </a:t>
            </a:r>
            <a:r>
              <a:rPr lang="ru-RU" sz="2400" dirty="0" smtClean="0"/>
              <a:t>прослушивания.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269" y="2755900"/>
            <a:ext cx="3507667" cy="369743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11960" y="2755900"/>
            <a:ext cx="4493465" cy="36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06" y="404664"/>
            <a:ext cx="7838957" cy="160953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dirty="0"/>
              <a:t>Музыканты и </a:t>
            </a:r>
            <a:r>
              <a:rPr lang="ru-RU" sz="2400" dirty="0" err="1"/>
              <a:t>музицирование</a:t>
            </a:r>
            <a:r>
              <a:rPr lang="ru-RU" sz="2400" dirty="0"/>
              <a:t>, музыкальные инструменты служили излюбленной моделью для изобразительного искусства разных </a:t>
            </a:r>
            <a:r>
              <a:rPr lang="ru-RU" sz="2400" dirty="0" smtClean="0"/>
              <a:t>эпох. В </a:t>
            </a:r>
            <a:r>
              <a:rPr lang="ru-RU" sz="2400" dirty="0"/>
              <a:t>Эпоху Возрождения художники пишут картины, персонажи которых соучастники концертов.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Джорджоне «</a:t>
            </a:r>
            <a:r>
              <a:rPr lang="ru-RU" dirty="0"/>
              <a:t>Сельский концерт</a:t>
            </a:r>
            <a:r>
              <a:rPr lang="ru-RU" dirty="0" smtClean="0"/>
              <a:t>».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376" y="2883241"/>
            <a:ext cx="3657600" cy="294571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0207" y="2074334"/>
            <a:ext cx="3772273" cy="640080"/>
          </a:xfrm>
        </p:spPr>
        <p:txBody>
          <a:bodyPr/>
          <a:lstStyle/>
          <a:p>
            <a:r>
              <a:rPr lang="ru-RU" dirty="0"/>
              <a:t>Караваджо «Лютнист».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88476" y="2883241"/>
            <a:ext cx="3771956" cy="29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415</TotalTime>
  <Words>725</Words>
  <Application>Microsoft Office PowerPoint</Application>
  <PresentationFormat>Экран (4:3)</PresentationFormat>
  <Paragraphs>74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Garamond</vt:lpstr>
      <vt:lpstr>Times New Roman</vt:lpstr>
      <vt:lpstr>Wingdings 2</vt:lpstr>
      <vt:lpstr>HDOfficeLightV0</vt:lpstr>
      <vt:lpstr>Savon</vt:lpstr>
      <vt:lpstr>Влияние музыки на Живопись?</vt:lpstr>
      <vt:lpstr>Цель:</vt:lpstr>
      <vt:lpstr>Актуальность</vt:lpstr>
      <vt:lpstr>Презентация PowerPoint</vt:lpstr>
      <vt:lpstr>Задачи исследования</vt:lpstr>
      <vt:lpstr>Познавательные психические процессы – как основа восприятия музыки и живописи</vt:lpstr>
      <vt:lpstr>Презентация PowerPoint</vt:lpstr>
      <vt:lpstr> Синестезия (одновременное ощущение, совместное чувство) — в психологии — явление восприятия, когда при раздражении одного органа чувств   возникают  ощущения, соответствующие другому органу чувств. С помощью масляных и акриловых красок девушка Мелиса может передать любой звук, будь то чьё-то имя или песня по радио. Вот какая живопись у неё рождается после прослушивания.</vt:lpstr>
      <vt:lpstr>Музыканты и музицирование, музыкальные инструменты служили излюбленной моделью для изобразительного искусства разных эпох. В Эпоху Возрождения художники пишут картины, персонажи которых соучастники концертов.</vt:lpstr>
      <vt:lpstr>Музыкальные инструменты сохранили свою привлекательность и для современных живописцев. На полотнах Пикассо, например, можно часто увидеть отдельные фрагменты в разных ракурсах.</vt:lpstr>
      <vt:lpstr>Презентация PowerPoint</vt:lpstr>
      <vt:lpstr>Данные исследования ассоциации «эмоции - цвет»</vt:lpstr>
      <vt:lpstr>Анкетирование</vt:lpstr>
      <vt:lpstr>Диаграмма анкетирования</vt:lpstr>
      <vt:lpstr>Вывод</vt:lpstr>
      <vt:lpstr>Список используемой литературы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можно увидеть музыку или услышать картину?</dc:title>
  <dc:creator>User</dc:creator>
  <cp:lastModifiedBy>Пользователь Windows</cp:lastModifiedBy>
  <cp:revision>27</cp:revision>
  <dcterms:created xsi:type="dcterms:W3CDTF">2013-04-18T23:36:34Z</dcterms:created>
  <dcterms:modified xsi:type="dcterms:W3CDTF">2017-03-25T03:27:04Z</dcterms:modified>
</cp:coreProperties>
</file>