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62" r:id="rId3"/>
    <p:sldId id="277" r:id="rId4"/>
    <p:sldId id="264" r:id="rId5"/>
    <p:sldId id="278" r:id="rId6"/>
    <p:sldId id="265" r:id="rId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A6996F-9140-45FD-B3F9-371DD8D7763D}" type="datetime1">
              <a:rPr lang="ru-RU" smtClean="0"/>
              <a:t>09.11.2019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99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3A6F-4E7A-4E6E-9012-F96274AEF6B2}" type="datetime1">
              <a:rPr lang="ru-RU" smtClean="0"/>
              <a:t>09.11.2019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8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60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9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3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84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07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021A72-417E-4F4E-81CB-569CE1F22BA5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0965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021A72-417E-4F4E-81CB-569CE1F22BA5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021A72-417E-4F4E-81CB-569CE1F22BA5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0965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021A72-417E-4F4E-81CB-569CE1F22BA5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0965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021A72-417E-4F4E-81CB-569CE1F22BA5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9E7C67-C2BD-4941-A346-AB738764299A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11529E-5616-40BC-9FEC-DF0036DB0CE3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Рисунок 16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-1" fmla="*/ 0 w 12188825"/>
              <a:gd name="connsiteY0-2" fmla="*/ 0 h 3141318"/>
              <a:gd name="connsiteX1-3" fmla="*/ 12188825 w 12188825"/>
              <a:gd name="connsiteY1-4" fmla="*/ 0 h 3141318"/>
              <a:gd name="connsiteX2-5" fmla="*/ 12188824 w 12188825"/>
              <a:gd name="connsiteY2-6" fmla="*/ 2819066 h 3141318"/>
              <a:gd name="connsiteX3-7" fmla="*/ 6324758 w 12188825"/>
              <a:gd name="connsiteY3-8" fmla="*/ 3141318 h 3141318"/>
              <a:gd name="connsiteX4-9" fmla="*/ 0 w 12188825"/>
              <a:gd name="connsiteY4-10" fmla="*/ 2907554 h 3141318"/>
              <a:gd name="connsiteX5-11" fmla="*/ 0 w 12188825"/>
              <a:gd name="connsiteY5-12" fmla="*/ 0 h 3141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-1" fmla="*/ 0 w 12188825"/>
              <a:gd name="connsiteY0-2" fmla="*/ 0 h 4449836"/>
              <a:gd name="connsiteX1-3" fmla="*/ 12188825 w 12188825"/>
              <a:gd name="connsiteY1-4" fmla="*/ 0 h 4449836"/>
              <a:gd name="connsiteX2-5" fmla="*/ 12188825 w 12188825"/>
              <a:gd name="connsiteY2-6" fmla="*/ 4181566 h 4449836"/>
              <a:gd name="connsiteX3-7" fmla="*/ 6105607 w 12188825"/>
              <a:gd name="connsiteY3-8" fmla="*/ 4449836 h 4449836"/>
              <a:gd name="connsiteX4-9" fmla="*/ 1 w 12188825"/>
              <a:gd name="connsiteY4-10" fmla="*/ 4179342 h 4449836"/>
              <a:gd name="connsiteX5-11" fmla="*/ 0 w 12188825"/>
              <a:gd name="connsiteY5-12" fmla="*/ 0 h 44498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8765" indent="0">
              <a:buNone/>
              <a:defRPr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C470CF-00B8-4C99-93AC-7762F18616F8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93DCA0-C03F-4492-B007-D22D604FBFE1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Прямоугольник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12"/>
          <p:cNvSpPr/>
          <p:nvPr userDrawn="1"/>
        </p:nvSpPr>
        <p:spPr>
          <a:xfrm flipH="1">
            <a:off x="2" y="789993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5CB36C-239E-4093-AC9E-364686CA375C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4B22A4-F44D-48AB-B396-1D548E7546D2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E7B6D51-9EC1-419F-BAE3-7A474E6AC66A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D7FE1F-3016-4FEF-AA39-7ED033BDF267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295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725DA3-CD89-4F16-A602-7834A791EF25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0965" indent="0">
              <a:buNone/>
              <a:defRPr sz="1600"/>
            </a:lvl4pPr>
            <a:lvl5pPr marL="1828165" indent="0">
              <a:buNone/>
              <a:defRPr sz="1600"/>
            </a:lvl5pPr>
            <a:lvl6pPr marL="2285365" indent="0">
              <a:buNone/>
              <a:defRPr sz="1600"/>
            </a:lvl6pPr>
            <a:lvl7pPr marL="2742565" indent="0">
              <a:buNone/>
              <a:defRPr sz="1600"/>
            </a:lvl7pPr>
            <a:lvl8pPr marL="3199130" indent="0">
              <a:buNone/>
              <a:defRPr sz="1600"/>
            </a:lvl8pPr>
            <a:lvl9pPr marL="365633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23929A-3E92-418D-A066-FED05B31E9AD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рямоугольник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7021A72-417E-4F4E-81CB-569CE1F22BA5}" type="datetime1">
              <a:rPr lang="ru-RU" noProof="0" smtClean="0"/>
              <a:t>09.11.2019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5382E9EE-A870-438B-947A-FF671DFAFC96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6565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365" indent="-22860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565" indent="-22860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65" indent="-22860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965" indent="-22860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165" indent="-22860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730" indent="-22860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4930" indent="-228600" algn="l" defTabSz="45656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860" y="3427576"/>
            <a:ext cx="9144000" cy="1908446"/>
          </a:xfrm>
        </p:spPr>
        <p:txBody>
          <a:bodyPr rtlCol="0"/>
          <a:lstStyle/>
          <a:p>
            <a:pPr rtl="0"/>
            <a:r>
              <a:rPr lang="ru-RU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Гобой и его влияние на здоровье</a:t>
            </a:r>
            <a:r>
              <a:rPr lang="ru-RU" dirty="0" smtClean="0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</a:br>
            <a:endParaRPr lang="ru-RU" dirty="0" smtClean="0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781" b="177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5855" y="5584825"/>
            <a:ext cx="7771765" cy="8382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dirty="0" smtClean="0">
                <a:solidFill>
                  <a:srgbClr val="00B050"/>
                </a:solidFill>
                <a:latin typeface="Tempus Sans ITC" panose="04020404030D07020202" charset="0"/>
                <a:cs typeface="Tempus Sans ITC" panose="04020404030D07020202" charset="0"/>
              </a:rPr>
              <a:t>Бородина Мария, 4а класс, БПОУ ВО «Череповецкое областное училище искусств и художественных ремесел им. В.В.Верещагина», отделение духовых и ударных </a:t>
            </a:r>
            <a:r>
              <a:rPr lang="ru-RU" dirty="0" smtClean="0">
                <a:solidFill>
                  <a:srgbClr val="00B050"/>
                </a:solidFill>
                <a:latin typeface="Tempus Sans ITC" panose="04020404030D07020202" charset="0"/>
                <a:cs typeface="Tempus Sans ITC" panose="04020404030D07020202" charset="0"/>
              </a:rPr>
              <a:t>инструментов</a:t>
            </a:r>
          </a:p>
          <a:p>
            <a:pPr rtl="0"/>
            <a:r>
              <a:rPr lang="ru-RU" dirty="0" smtClean="0">
                <a:solidFill>
                  <a:srgbClr val="00B050"/>
                </a:solidFill>
                <a:latin typeface="Tempus Sans ITC" panose="04020404030D07020202" charset="0"/>
                <a:cs typeface="Tempus Sans ITC" panose="04020404030D07020202" charset="0"/>
              </a:rPr>
              <a:t>Преподаватель-</a:t>
            </a:r>
            <a:r>
              <a:rPr lang="ru-RU" dirty="0" err="1" smtClean="0">
                <a:solidFill>
                  <a:srgbClr val="00B050"/>
                </a:solidFill>
                <a:latin typeface="Tempus Sans ITC" panose="04020404030D07020202" charset="0"/>
                <a:cs typeface="Tempus Sans ITC" panose="04020404030D07020202" charset="0"/>
              </a:rPr>
              <a:t>Бойцева</a:t>
            </a:r>
            <a:r>
              <a:rPr lang="ru-RU" dirty="0" smtClean="0">
                <a:solidFill>
                  <a:srgbClr val="00B050"/>
                </a:solidFill>
                <a:latin typeface="Tempus Sans ITC" panose="04020404030D07020202" charset="0"/>
                <a:cs typeface="Tempus Sans ITC" panose="04020404030D07020202" charset="0"/>
              </a:rPr>
              <a:t> Ирина Александровна</a:t>
            </a:r>
            <a:endParaRPr lang="ru-RU" dirty="0">
              <a:solidFill>
                <a:srgbClr val="00B050"/>
              </a:solidFill>
              <a:latin typeface="Tempus Sans ITC" panose="04020404030D07020202" charset="0"/>
              <a:cs typeface="Tempus Sans ITC" panose="04020404030D0702020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703580" y="509905"/>
            <a:ext cx="83934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i="1">
                <a:latin typeface="Times New Roman" panose="02020603050405020304" charset="0"/>
                <a:cs typeface="Times New Roman" panose="02020603050405020304" charset="0"/>
              </a:rPr>
              <a:t>Музыка является частью жизни каждого человека. А о её благотворном влиянии на здоровье знали давно, еще в глубокой древности.</a:t>
            </a:r>
            <a:r>
              <a:rPr lang="ru-RU" altLang="en-US">
                <a:latin typeface="Segoe Print" panose="02000600000000000000" charset="0"/>
                <a:cs typeface="Segoe Print" panose="02000600000000000000" charset="0"/>
              </a:rPr>
              <a:t> 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33680" y="2095500"/>
            <a:ext cx="82969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i="1">
                <a:latin typeface="Times New Roman" panose="02020603050405020304" charset="0"/>
                <a:cs typeface="Times New Roman" panose="02020603050405020304" charset="0"/>
              </a:rPr>
              <a:t>- Игра на любом музыкальном инструменте развивает мелкую моторику. А так как двигательный и речевой центр тесно связаны друг с другом, то чем лучше ребенок владеет пальцами, тем лучше развивается его речь. Никакая гимнастика не может тренировать пальцы так активно.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640" y="4229100"/>
            <a:ext cx="78028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charset="0"/>
                <a:cs typeface="Times New Roman" panose="02020603050405020304" charset="0"/>
              </a:rPr>
              <a:t>- Занятия музыкой развивают память и умственные способности детей. 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48640" y="5359400"/>
            <a:ext cx="7045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i="1">
                <a:latin typeface="Times New Roman" panose="02020603050405020304" charset="0"/>
                <a:cs typeface="Times New Roman" panose="02020603050405020304" charset="0"/>
              </a:rPr>
              <a:t>-У музыкантов лучше развит слух и в пожилом возрасте они реже страдают его потерей.</a:t>
            </a:r>
          </a:p>
        </p:txBody>
      </p:sp>
      <p:pic>
        <p:nvPicPr>
          <p:cNvPr id="9" name="Замещающее содержимое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51520" y="1705610"/>
            <a:ext cx="3755390" cy="2327910"/>
          </a:xfrm>
          <a:prstGeom prst="rect">
            <a:avLst/>
          </a:prstGeom>
        </p:spPr>
      </p:pic>
      <p:pic>
        <p:nvPicPr>
          <p:cNvPr id="11" name="Замещающее содержимое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45730" y="4229100"/>
            <a:ext cx="4091305" cy="2360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215" y="798195"/>
            <a:ext cx="8232775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charset="0"/>
                <a:cs typeface="Times New Roman" panose="02020603050405020304" charset="0"/>
              </a:rPr>
              <a:t> - С первых дней занятий на интрументе учат правильному дыханию. </a:t>
            </a:r>
            <a:r>
              <a:rPr lang="ru-RU" sz="2400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Во время игры необходимо к</a:t>
            </a:r>
            <a:r>
              <a:rPr lang="ru-RU" sz="2400" i="1" dirty="0">
                <a:latin typeface="Times New Roman" panose="02020603050405020304" charset="0"/>
                <a:cs typeface="Times New Roman" panose="02020603050405020304" charset="0"/>
              </a:rPr>
              <a:t>онтролировать вдох, выдох так, чтобы музыка лилась красиво, а музыкант себя чувствовал комфортно</a:t>
            </a:r>
            <a:r>
              <a:rPr lang="ru-RU" sz="2400" i="1" dirty="0" smtClean="0">
                <a:latin typeface="Times New Roman" panose="02020603050405020304" charset="0"/>
                <a:cs typeface="Times New Roman" panose="02020603050405020304" charset="0"/>
              </a:rPr>
              <a:t>. Параллельно с искусством исполнения приобретается навык дыхательной гимнастики.</a:t>
            </a:r>
          </a:p>
          <a:p>
            <a:endParaRPr lang="ru-RU" sz="24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i="1" dirty="0">
                <a:latin typeface="Times New Roman" panose="02020603050405020304" charset="0"/>
                <a:cs typeface="Times New Roman" panose="02020603050405020304" charset="0"/>
              </a:rPr>
              <a:t>Замечено, что простудные заболевания у духовиков встречаются реже. Известны случаи, когда такое заболевание как астма отступала после нескольких лет занятий.  </a:t>
            </a:r>
          </a:p>
          <a:p>
            <a:endParaRPr lang="ru-RU" sz="24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i="1" dirty="0">
                <a:latin typeface="Times New Roman" panose="02020603050405020304" charset="0"/>
                <a:cs typeface="Times New Roman" panose="02020603050405020304" charset="0"/>
              </a:rPr>
              <a:t>Насыщение кислородом, увеличение объема легких положительно сказываются на организм, здоровье, физическом развитии.</a:t>
            </a:r>
          </a:p>
        </p:txBody>
      </p:sp>
      <p:pic>
        <p:nvPicPr>
          <p:cNvPr id="2" name="Замещающее содержимое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81315" y="4046855"/>
            <a:ext cx="3970655" cy="2645410"/>
          </a:xfrm>
          <a:prstGeom prst="rect">
            <a:avLst/>
          </a:prstGeom>
        </p:spPr>
      </p:pic>
      <p:pic>
        <p:nvPicPr>
          <p:cNvPr id="10" name="Замещающее содержимое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126855" y="166370"/>
            <a:ext cx="2586990" cy="3880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1142365" y="743585"/>
            <a:ext cx="71278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i="1">
                <a:latin typeface="Times New Roman" panose="02020603050405020304" charset="0"/>
                <a:cs typeface="Times New Roman" panose="02020603050405020304" charset="0"/>
              </a:rPr>
              <a:t>-Любой вид занятий музыкой благотворно влияет на осанку. При игре на гобое музыкант занимет естественное положения тела, без  напряжения  каких-то отдельных групп мышц и вынужденных поз. Урок в 45 минут превращается в отличную тренировку.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3151505"/>
            <a:ext cx="5032375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90" y="210185"/>
            <a:ext cx="5592445" cy="33553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177290" y="3913505"/>
            <a:ext cx="80975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i="1">
                <a:latin typeface="Times New Roman" panose="02020603050405020304" charset="0"/>
                <a:cs typeface="Times New Roman" panose="02020603050405020304" charset="0"/>
              </a:rPr>
              <a:t>Музыка благотворно влияет на психику и настроение. Музыкотерапия - признанный метод который широко применяется в медицине для лечения и реабилитации. Она способствует значительному снижению уровня стресса, тревожности, улучшает качество сна, исключая риск развития бессонницы.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20" b="16420"/>
          <a:stretch>
            <a:fillRect/>
          </a:stretch>
        </p:blipFill>
        <p:spPr>
          <a:xfrm>
            <a:off x="117748" y="0"/>
            <a:ext cx="11908364" cy="6741368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6814492" y="5877272"/>
            <a:ext cx="5211620" cy="64807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sz="3200" b="1" i="1" dirty="0">
                <a:solidFill>
                  <a:srgbClr val="00B050"/>
                </a:solidFill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</TotalTime>
  <Words>297</Words>
  <Application>Microsoft Office PowerPoint</Application>
  <PresentationFormat>Произвольный</PresentationFormat>
  <Paragraphs>20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Euphemia</vt:lpstr>
      <vt:lpstr>Segoe Print</vt:lpstr>
      <vt:lpstr>Tempus Sans ITC</vt:lpstr>
      <vt:lpstr>Times New Roman</vt:lpstr>
      <vt:lpstr>Trebuchet MS</vt:lpstr>
      <vt:lpstr>Wingdings 3</vt:lpstr>
      <vt:lpstr>Грань</vt:lpstr>
      <vt:lpstr>Гобой и его влияние на здоровье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Гобой и его влияние на здоровье</dc:title>
  <dc:creator>Lenovo Пользователь</dc:creator>
  <cp:lastModifiedBy>Lenovo Пользователь</cp:lastModifiedBy>
  <cp:revision>8</cp:revision>
  <dcterms:created xsi:type="dcterms:W3CDTF">2019-11-04T19:34:00Z</dcterms:created>
  <dcterms:modified xsi:type="dcterms:W3CDTF">2019-11-09T18:17:04Z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1049-10.2.0.7587</vt:lpwstr>
  </property>
</Properties>
</file>