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2"/>
  </p:notesMasterIdLst>
  <p:sldIdLst>
    <p:sldId id="259" r:id="rId2"/>
    <p:sldId id="260" r:id="rId3"/>
    <p:sldId id="256" r:id="rId4"/>
    <p:sldId id="257" r:id="rId5"/>
    <p:sldId id="261" r:id="rId6"/>
    <p:sldId id="314" r:id="rId7"/>
    <p:sldId id="258" r:id="rId8"/>
    <p:sldId id="262" r:id="rId9"/>
    <p:sldId id="263" r:id="rId10"/>
    <p:sldId id="264" r:id="rId11"/>
    <p:sldId id="265" r:id="rId12"/>
    <p:sldId id="266" r:id="rId13"/>
    <p:sldId id="267" r:id="rId14"/>
    <p:sldId id="272" r:id="rId15"/>
    <p:sldId id="269" r:id="rId16"/>
    <p:sldId id="270" r:id="rId17"/>
    <p:sldId id="271" r:id="rId18"/>
    <p:sldId id="268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1" r:id="rId57"/>
    <p:sldId id="310" r:id="rId58"/>
    <p:sldId id="312" r:id="rId59"/>
    <p:sldId id="313" r:id="rId60"/>
    <p:sldId id="315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01596FC-0F96-42CC-91D3-FCF69EF86D39}" type="datetimeFigureOut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2D4975D-50FA-4327-B106-6A4987E78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6299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F327EF-065A-47F6-9960-D6B87BA4C421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983CE7-AA3B-436F-A0CC-DA6C7B6BBD9F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B03D5-F789-4E06-AB37-146376276030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F0C3F-0E33-46B7-B458-0B4845002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92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CDE68-6940-42B5-8348-E6B034BD6024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24106-D643-44BD-A580-C63AE91BA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69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39B73-D8E2-4034-82C0-2BB4F26604E5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5FD75-7059-460B-9606-ED7DC880F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81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6BCAC-62E4-4EE5-8CBC-2B3EF5ACBE77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76F1-E48A-4AAD-997B-57B6F17B4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793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6D4A-42CA-4076-8ED5-D5AE4E90CF22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A7238-8E80-484C-93E0-FF7855C4E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1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216C6-2FAA-4397-A3D5-91C1E1A3EEEC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EAAD7-DE8D-49C7-B738-F8C1E01E3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18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55EE2-D54E-40E1-A753-862521C42B14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2186-4B08-41FD-B39B-B8D3A1B57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805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478C6-ACD9-4928-A397-7FB692D976F9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E1856-49FC-4D1A-9EED-44253F9F9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91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3F814-D7CD-4139-AA23-EA62947C3115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D84D-F7C8-4A3B-BC35-B3D6B0F6F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369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987B9-DF82-46E0-BF19-EA40E2164DC1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DC5E7-9804-456B-8807-0D568AA05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03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C10E4-3FE9-422C-8262-826EE08D7B8F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7AAA-CC41-43D3-A329-DED963BB3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993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3EFAC0-EF0E-4A26-9CAF-FB7C403F3B8F}" type="datetime1">
              <a:rPr lang="ru-RU"/>
              <a:pPr>
                <a:defRPr/>
              </a:pPr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7A3C8D-F3DC-4C66-B626-257EF6C97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1" r:id="rId2"/>
    <p:sldLayoutId id="2147484067" r:id="rId3"/>
    <p:sldLayoutId id="2147484062" r:id="rId4"/>
    <p:sldLayoutId id="2147484063" r:id="rId5"/>
    <p:sldLayoutId id="2147484064" r:id="rId6"/>
    <p:sldLayoutId id="2147484068" r:id="rId7"/>
    <p:sldLayoutId id="2147484069" r:id="rId8"/>
    <p:sldLayoutId id="2147484070" r:id="rId9"/>
    <p:sldLayoutId id="2147484065" r:id="rId10"/>
    <p:sldLayoutId id="21474840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12.xml"/><Relationship Id="rId18" Type="http://schemas.openxmlformats.org/officeDocument/2006/relationships/slide" Target="slide16.xml"/><Relationship Id="rId26" Type="http://schemas.openxmlformats.org/officeDocument/2006/relationships/slide" Target="slide24.xml"/><Relationship Id="rId39" Type="http://schemas.openxmlformats.org/officeDocument/2006/relationships/slide" Target="slide37.xml"/><Relationship Id="rId21" Type="http://schemas.openxmlformats.org/officeDocument/2006/relationships/slide" Target="slide19.xml"/><Relationship Id="rId34" Type="http://schemas.openxmlformats.org/officeDocument/2006/relationships/slide" Target="slide32.xml"/><Relationship Id="rId42" Type="http://schemas.openxmlformats.org/officeDocument/2006/relationships/slide" Target="slide40.xml"/><Relationship Id="rId47" Type="http://schemas.openxmlformats.org/officeDocument/2006/relationships/slide" Target="slide45.xml"/><Relationship Id="rId50" Type="http://schemas.openxmlformats.org/officeDocument/2006/relationships/slide" Target="slide48.xml"/><Relationship Id="rId55" Type="http://schemas.openxmlformats.org/officeDocument/2006/relationships/slide" Target="slide53.xml"/><Relationship Id="rId7" Type="http://schemas.openxmlformats.org/officeDocument/2006/relationships/slide" Target="slide7.xml"/><Relationship Id="rId12" Type="http://schemas.openxmlformats.org/officeDocument/2006/relationships/slide" Target="slide11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33" Type="http://schemas.openxmlformats.org/officeDocument/2006/relationships/slide" Target="slide31.xml"/><Relationship Id="rId38" Type="http://schemas.openxmlformats.org/officeDocument/2006/relationships/slide" Target="slide36.xml"/><Relationship Id="rId46" Type="http://schemas.openxmlformats.org/officeDocument/2006/relationships/slide" Target="slide44.xml"/><Relationship Id="rId59" Type="http://schemas.openxmlformats.org/officeDocument/2006/relationships/slide" Target="slide57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29" Type="http://schemas.openxmlformats.org/officeDocument/2006/relationships/slide" Target="slide27.xml"/><Relationship Id="rId41" Type="http://schemas.openxmlformats.org/officeDocument/2006/relationships/slide" Target="slide39.xml"/><Relationship Id="rId54" Type="http://schemas.openxmlformats.org/officeDocument/2006/relationships/slide" Target="slide52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11" Type="http://schemas.openxmlformats.org/officeDocument/2006/relationships/slide" Target="slide10.xml"/><Relationship Id="rId24" Type="http://schemas.openxmlformats.org/officeDocument/2006/relationships/slide" Target="slide22.xml"/><Relationship Id="rId32" Type="http://schemas.openxmlformats.org/officeDocument/2006/relationships/slide" Target="slide30.xml"/><Relationship Id="rId37" Type="http://schemas.openxmlformats.org/officeDocument/2006/relationships/slide" Target="slide35.xml"/><Relationship Id="rId40" Type="http://schemas.openxmlformats.org/officeDocument/2006/relationships/slide" Target="slide38.xml"/><Relationship Id="rId45" Type="http://schemas.openxmlformats.org/officeDocument/2006/relationships/slide" Target="slide43.xml"/><Relationship Id="rId53" Type="http://schemas.openxmlformats.org/officeDocument/2006/relationships/slide" Target="slide51.xml"/><Relationship Id="rId58" Type="http://schemas.openxmlformats.org/officeDocument/2006/relationships/slide" Target="slide56.xml"/><Relationship Id="rId5" Type="http://schemas.openxmlformats.org/officeDocument/2006/relationships/image" Target="../media/image5.wmf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slide" Target="slide26.xml"/><Relationship Id="rId36" Type="http://schemas.openxmlformats.org/officeDocument/2006/relationships/slide" Target="slide34.xml"/><Relationship Id="rId49" Type="http://schemas.openxmlformats.org/officeDocument/2006/relationships/slide" Target="slide47.xml"/><Relationship Id="rId57" Type="http://schemas.openxmlformats.org/officeDocument/2006/relationships/slide" Target="slide55.xml"/><Relationship Id="rId10" Type="http://schemas.openxmlformats.org/officeDocument/2006/relationships/slide" Target="slide9.xml"/><Relationship Id="rId19" Type="http://schemas.openxmlformats.org/officeDocument/2006/relationships/slide" Target="slide17.xml"/><Relationship Id="rId31" Type="http://schemas.openxmlformats.org/officeDocument/2006/relationships/slide" Target="slide29.xml"/><Relationship Id="rId44" Type="http://schemas.openxmlformats.org/officeDocument/2006/relationships/slide" Target="slide42.xml"/><Relationship Id="rId52" Type="http://schemas.openxmlformats.org/officeDocument/2006/relationships/slide" Target="slide50.xml"/><Relationship Id="rId4" Type="http://schemas.openxmlformats.org/officeDocument/2006/relationships/oleObject" Target="../embeddings/oleObject1.bin"/><Relationship Id="rId9" Type="http://schemas.openxmlformats.org/officeDocument/2006/relationships/slide" Target="slide58.xml"/><Relationship Id="rId14" Type="http://schemas.openxmlformats.org/officeDocument/2006/relationships/slide" Target="slide5.xml"/><Relationship Id="rId22" Type="http://schemas.openxmlformats.org/officeDocument/2006/relationships/slide" Target="slide20.xml"/><Relationship Id="rId27" Type="http://schemas.openxmlformats.org/officeDocument/2006/relationships/slide" Target="slide25.xml"/><Relationship Id="rId30" Type="http://schemas.openxmlformats.org/officeDocument/2006/relationships/slide" Target="slide28.xml"/><Relationship Id="rId35" Type="http://schemas.openxmlformats.org/officeDocument/2006/relationships/slide" Target="slide33.xml"/><Relationship Id="rId43" Type="http://schemas.openxmlformats.org/officeDocument/2006/relationships/slide" Target="slide41.xml"/><Relationship Id="rId48" Type="http://schemas.openxmlformats.org/officeDocument/2006/relationships/slide" Target="slide46.xml"/><Relationship Id="rId56" Type="http://schemas.openxmlformats.org/officeDocument/2006/relationships/slide" Target="slide54.xml"/><Relationship Id="rId8" Type="http://schemas.openxmlformats.org/officeDocument/2006/relationships/slide" Target="slide8.xml"/><Relationship Id="rId51" Type="http://schemas.openxmlformats.org/officeDocument/2006/relationships/slide" Target="slide49.xml"/><Relationship Id="rId3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hyperlink" Target="https://images.app.goo.gl/9aRv5iTKcHWTwqb69" TargetMode="External"/><Relationship Id="rId13" Type="http://schemas.openxmlformats.org/officeDocument/2006/relationships/hyperlink" Target="https://images.app.goo.gl/2pkvkagexrxyTaLJA" TargetMode="External"/><Relationship Id="rId18" Type="http://schemas.openxmlformats.org/officeDocument/2006/relationships/hyperlink" Target="https://images.app.goo.gl/2hDcqPJtBv7QJttL7" TargetMode="External"/><Relationship Id="rId3" Type="http://schemas.openxmlformats.org/officeDocument/2006/relationships/hyperlink" Target="https://images.app.goo.gl/7bypKAAeTHaUAJmV6" TargetMode="External"/><Relationship Id="rId21" Type="http://schemas.openxmlformats.org/officeDocument/2006/relationships/hyperlink" Target="https://images.app.goo.gl/9J9fTRJ5fAEq8Asm9" TargetMode="External"/><Relationship Id="rId7" Type="http://schemas.openxmlformats.org/officeDocument/2006/relationships/hyperlink" Target="https://images.app.goo.gl/CRHrWyCkGB1NrZiN7" TargetMode="External"/><Relationship Id="rId12" Type="http://schemas.openxmlformats.org/officeDocument/2006/relationships/hyperlink" Target="https://images.app.goo.gl/P5D4gZVr1UvHejRCA" TargetMode="External"/><Relationship Id="rId17" Type="http://schemas.openxmlformats.org/officeDocument/2006/relationships/hyperlink" Target="https://images.app.goo.gl/Bii9hgwVvUsZyiRq6" TargetMode="External"/><Relationship Id="rId2" Type="http://schemas.openxmlformats.org/officeDocument/2006/relationships/hyperlink" Target="https://images.app.goo.gl/xaKz9MezfVHeXYfj8" TargetMode="External"/><Relationship Id="rId16" Type="http://schemas.openxmlformats.org/officeDocument/2006/relationships/hyperlink" Target="https://images.app.goo.gl/VJgrumAYxfDjgAe27" TargetMode="External"/><Relationship Id="rId20" Type="http://schemas.openxmlformats.org/officeDocument/2006/relationships/hyperlink" Target="https://images.app.goo.gl/dsXEQtLg7g2HPM4D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ages.app.goo.gl/RLsLK2c98Bg1Sjdd7" TargetMode="External"/><Relationship Id="rId11" Type="http://schemas.openxmlformats.org/officeDocument/2006/relationships/hyperlink" Target="https://images.app.goo.gl/TKeSzrPG5hBNRbUG9" TargetMode="External"/><Relationship Id="rId24" Type="http://schemas.openxmlformats.org/officeDocument/2006/relationships/hyperlink" Target="https://images.app.goo.gl/wXQGNfnxbkpQ3r7F8" TargetMode="External"/><Relationship Id="rId5" Type="http://schemas.openxmlformats.org/officeDocument/2006/relationships/hyperlink" Target="https://images.app.goo.gl/JUABfL6BnnxpSUtt9" TargetMode="External"/><Relationship Id="rId15" Type="http://schemas.openxmlformats.org/officeDocument/2006/relationships/hyperlink" Target="https://images.app.goo.gl/sNW6tkrSw2kmBHNM8" TargetMode="External"/><Relationship Id="rId23" Type="http://schemas.openxmlformats.org/officeDocument/2006/relationships/hyperlink" Target="https://images.app.goo.gl/S7Ty9AxFdGxgGDZU7" TargetMode="External"/><Relationship Id="rId10" Type="http://schemas.openxmlformats.org/officeDocument/2006/relationships/hyperlink" Target="https://images.app.goo.gl/Ekkw9iJ7WWB5oySr5" TargetMode="External"/><Relationship Id="rId19" Type="http://schemas.openxmlformats.org/officeDocument/2006/relationships/hyperlink" Target="https://images.app.goo.gl/31HFhCCvEykbUSQD9" TargetMode="External"/><Relationship Id="rId4" Type="http://schemas.openxmlformats.org/officeDocument/2006/relationships/hyperlink" Target="https://images.app.goo.gl/nocfUQk63idGK1KMA" TargetMode="External"/><Relationship Id="rId9" Type="http://schemas.openxmlformats.org/officeDocument/2006/relationships/hyperlink" Target="https://images.app.goo.gl/787EKThcdytqq1mx6" TargetMode="External"/><Relationship Id="rId14" Type="http://schemas.openxmlformats.org/officeDocument/2006/relationships/hyperlink" Target="https://images.app.goo.gl/y3Xe2XVz2fXjyrxs8" TargetMode="External"/><Relationship Id="rId22" Type="http://schemas.openxmlformats.org/officeDocument/2006/relationships/hyperlink" Target="https://images.app.goo.gl/51NEG3PwYKas3HpT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4625E4-A15F-4213-ACD7-E1CA00DCAF8A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8199" name="Picture 7" descr="C:\Users\User\Desktop\Морской бой\048731097de322302aff7e52151c991d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92" y="332656"/>
            <a:ext cx="6870897" cy="41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2" descr="http://smart-planet.ru/uploads/download/javasymbian/thumbs/1257668322_04_battleshipssea_on_fi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" b="19206"/>
          <a:stretch>
            <a:fillRect/>
          </a:stretch>
        </p:blipFill>
        <p:spPr bwMode="auto">
          <a:xfrm rot="21203614">
            <a:off x="5676390" y="4077900"/>
            <a:ext cx="3200400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C:\Users\User\Desktop\Морской бой\square_Petr_1_hol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83" y="4157527"/>
            <a:ext cx="2670593" cy="267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8983" y="403895"/>
            <a:ext cx="5122913" cy="5048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Comic Sans MS" pitchFamily="66" charset="0"/>
              </a:rPr>
              <a:t>Математическая </a:t>
            </a: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игра для 6 класса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5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2808288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Одно яйцо варят 4 минуты. Сколько минут надо варить 2 яйца?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743200" y="3927475"/>
            <a:ext cx="640080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4 минуты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38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A1284B-D65D-4229-B0F5-806710C19F7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705475"/>
            <a:ext cx="936625" cy="3333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4" name="Picture 8" descr="С какой стороны чистить яйцо? | Диспут - форум ПМР. Тирасполь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16338"/>
            <a:ext cx="2916238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2400" cy="24717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скобки так, чтобы получилось верное равенство: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3248:16-3·315-156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∙2=600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425700" y="4005263"/>
            <a:ext cx="661035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(3248:16-3)·(315-156∙2)=600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78B81D-6744-4A02-8840-CCA1DB3F46D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00963" y="5589588"/>
            <a:ext cx="979487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5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23034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Переложи 1 спичку, чтобы получилось верное равенство</a:t>
            </a:r>
            <a:b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E1E74B-2DD3-4EC7-959A-D25908CD3D84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7053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5" t="47025" r="56049" b="43182"/>
          <a:stretch>
            <a:fillRect/>
          </a:stretch>
        </p:blipFill>
        <p:spPr bwMode="auto">
          <a:xfrm>
            <a:off x="3132138" y="2060575"/>
            <a:ext cx="2827337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3" t="63840" r="61069" b="25645"/>
          <a:stretch>
            <a:fillRect/>
          </a:stretch>
        </p:blipFill>
        <p:spPr bwMode="auto">
          <a:xfrm>
            <a:off x="5292725" y="4826000"/>
            <a:ext cx="2085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 descr="C:\Users\User\Desktop\Морской бой\9b5beb884249d0246772d5dbc2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4262935" cy="2856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73613" y="3500438"/>
            <a:ext cx="4016375" cy="1781175"/>
          </a:xfrm>
        </p:spPr>
        <p:txBody>
          <a:bodyPr/>
          <a:lstStyle/>
          <a:p>
            <a:pPr>
              <a:defRPr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32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9459" name="Текст 8"/>
          <p:cNvSpPr>
            <a:spLocks noGrp="1"/>
          </p:cNvSpPr>
          <p:nvPr>
            <p:ph type="subTitle" idx="1"/>
          </p:nvPr>
        </p:nvSpPr>
        <p:spPr>
          <a:xfrm>
            <a:off x="750888" y="476250"/>
            <a:ext cx="7853362" cy="14732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alt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треугольников изображено на рисунке?</a:t>
            </a:r>
          </a:p>
        </p:txBody>
      </p:sp>
      <p:sp>
        <p:nvSpPr>
          <p:cNvPr id="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46EDC5-8F00-4109-AEA7-25E25CC22B44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8054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74863"/>
            <a:ext cx="3455987" cy="400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8"/>
          <p:cNvSpPr>
            <a:spLocks noGrp="1"/>
          </p:cNvSpPr>
          <p:nvPr>
            <p:ph type="ctrTitle"/>
          </p:nvPr>
        </p:nvSpPr>
        <p:spPr>
          <a:xfrm>
            <a:off x="685800" y="188913"/>
            <a:ext cx="7772400" cy="863600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Разгадай ребус</a:t>
            </a: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054799" y="4580682"/>
            <a:ext cx="3808214" cy="936625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Геометрия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FCEB08-198C-4DF3-A2C1-94ABBA466830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85113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12" name="Picture 8" descr="Помогите составить ребусы по математике 6 класс - Школьные Знания.co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6" t="9754" b="44993"/>
          <a:stretch/>
        </p:blipFill>
        <p:spPr bwMode="auto">
          <a:xfrm>
            <a:off x="755576" y="1340768"/>
            <a:ext cx="7806619" cy="310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5"/>
          <p:cNvSpPr>
            <a:spLocks noGrp="1"/>
          </p:cNvSpPr>
          <p:nvPr>
            <p:ph type="ctrTitle"/>
          </p:nvPr>
        </p:nvSpPr>
        <p:spPr>
          <a:xfrm>
            <a:off x="684213" y="260350"/>
            <a:ext cx="7772400" cy="2159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 Какая геометрическая фигура нужна для наказания детей?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283200" y="3860800"/>
            <a:ext cx="3411538" cy="9366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Угол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150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325458-0074-4531-9FC9-E0EF5A398EE2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16838" y="54451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17" t="13293" r="33176" b="6250"/>
          <a:stretch>
            <a:fillRect/>
          </a:stretch>
        </p:blipFill>
        <p:spPr bwMode="auto">
          <a:xfrm>
            <a:off x="250825" y="2730500"/>
            <a:ext cx="43211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5"/>
          <p:cNvSpPr>
            <a:spLocks noGrp="1"/>
          </p:cNvSpPr>
          <p:nvPr>
            <p:ph type="ctrTitle"/>
          </p:nvPr>
        </p:nvSpPr>
        <p:spPr>
          <a:xfrm>
            <a:off x="323850" y="404813"/>
            <a:ext cx="8569325" cy="30241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Летела стая ворон в рощу</a:t>
            </a:r>
            <a:r>
              <a:rPr lang="ru-RU" altLang="ru-RU" sz="400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 Сели по две на дерево, одно дерево осталось. Сели по одной – одно не пригодилось. Сколько было деревьев и птиц. </a:t>
            </a:r>
            <a:endParaRPr lang="ru-RU" alt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492500" y="3573463"/>
            <a:ext cx="5287963" cy="14732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Три дерева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четыре птицы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53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A2BB6A-098A-46A5-A34B-9E9385E3E9F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6610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8" name="Picture 7" descr="http://i014.radikal.ru/0804/59/34f9de8dbd3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933825"/>
            <a:ext cx="316865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5"/>
          <p:cNvSpPr>
            <a:spLocks noGrp="1"/>
          </p:cNvSpPr>
          <p:nvPr>
            <p:ph type="ctrTitle"/>
          </p:nvPr>
        </p:nvSpPr>
        <p:spPr>
          <a:xfrm>
            <a:off x="684213" y="1341438"/>
            <a:ext cx="7772400" cy="24479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Деревянный куб покрасили со всех сторон, потом распилили на 27 одинаковых кубиков. Сколько кубиков будет не окрашенно полностью?</a:t>
            </a:r>
          </a:p>
        </p:txBody>
      </p:sp>
      <p:sp>
        <p:nvSpPr>
          <p:cNvPr id="23555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847353-F9DC-48B4-A8DE-0AE67CDC1DC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97800" y="5949950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742113" y="4437063"/>
            <a:ext cx="4429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6000" b="1">
                <a:solidFill>
                  <a:schemeClr val="tx1"/>
                </a:solidFill>
              </a:rPr>
              <a:t>1</a:t>
            </a:r>
          </a:p>
        </p:txBody>
      </p:sp>
      <p:pic>
        <p:nvPicPr>
          <p:cNvPr id="24585" name="Picture 9" descr="ROZETKA | Фото Кубик Рубика 3х3 Shengshou Rainbow Цветной (7121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5" t="12206" r="12067" b="11526"/>
          <a:stretch>
            <a:fillRect/>
          </a:stretch>
        </p:blipFill>
        <p:spPr bwMode="auto">
          <a:xfrm>
            <a:off x="250825" y="3933825"/>
            <a:ext cx="2689225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5"/>
          <p:cNvSpPr>
            <a:spLocks noGrp="1"/>
          </p:cNvSpPr>
          <p:nvPr>
            <p:ph type="ctrTitle"/>
          </p:nvPr>
        </p:nvSpPr>
        <p:spPr>
          <a:xfrm>
            <a:off x="684213" y="1196975"/>
            <a:ext cx="7772400" cy="17795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Напишите наибольшее и наименьшее десятизначное число, все цифры которого различны. 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740F39-3F56-420C-8733-34B52034042E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40650" y="57324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95963" y="4089400"/>
            <a:ext cx="28209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chemeClr val="tx1"/>
                </a:solidFill>
              </a:rPr>
              <a:t>9876543210,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chemeClr val="tx1"/>
                </a:solidFill>
              </a:rPr>
              <a:t>1023456789</a:t>
            </a:r>
          </a:p>
        </p:txBody>
      </p:sp>
      <p:pic>
        <p:nvPicPr>
          <p:cNvPr id="25606" name="Picture 6" descr="C:\Users\User\Desktop\Морской бой\naturalnie_chis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57563"/>
            <a:ext cx="4938713" cy="333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5"/>
          <p:cNvSpPr>
            <a:spLocks noGrp="1"/>
          </p:cNvSpPr>
          <p:nvPr>
            <p:ph type="ctrTitle"/>
          </p:nvPr>
        </p:nvSpPr>
        <p:spPr>
          <a:xfrm>
            <a:off x="755650" y="260350"/>
            <a:ext cx="7772400" cy="865188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Разгадай ребус</a:t>
            </a:r>
            <a:endParaRPr lang="ru-RU" altLang="ru-RU" sz="4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131839" y="4839442"/>
            <a:ext cx="5670849" cy="761644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Параллелепипед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560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AEA14D-6586-41BD-B39C-48FB01101BAF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24788" y="56610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34" name="Picture 10" descr="14 карточек в коллекции «ребусы» пользователя Рома Калинин в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35"/>
          <a:stretch/>
        </p:blipFill>
        <p:spPr bwMode="auto">
          <a:xfrm>
            <a:off x="971600" y="1196752"/>
            <a:ext cx="6667500" cy="333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1918118"/>
              </p:ext>
            </p:extLst>
          </p:nvPr>
        </p:nvGraphicFramePr>
        <p:xfrm>
          <a:off x="533400" y="2708920"/>
          <a:ext cx="8229600" cy="36506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2376"/>
                <a:gridCol w="6207224"/>
              </a:tblGrid>
              <a:tr h="94548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Пустая клетка</a:t>
                      </a:r>
                      <a:endParaRPr lang="ru-RU" sz="2000" b="1" dirty="0"/>
                    </a:p>
                  </a:txBody>
                  <a:tcPr marT="45696" marB="45696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>
                          <a:latin typeface="Comic Sans MS" pitchFamily="66" charset="0"/>
                        </a:rPr>
                        <a:t>Переход хода</a:t>
                      </a:r>
                      <a:endParaRPr lang="ru-RU" sz="4400" b="1" dirty="0">
                        <a:latin typeface="Comic Sans MS" pitchFamily="66" charset="0"/>
                      </a:endParaRPr>
                    </a:p>
                  </a:txBody>
                  <a:tcPr marT="45696" marB="45696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896358"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mic Sans MS" pitchFamily="66" charset="0"/>
                      </a:endParaRPr>
                    </a:p>
                  </a:txBody>
                  <a:tcPr marT="45696" marB="45696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latin typeface="Comic Sans MS" pitchFamily="66" charset="0"/>
                        </a:rPr>
                        <a:t>1 балл и следующий</a:t>
                      </a:r>
                      <a:r>
                        <a:rPr lang="ru-RU" sz="3600" b="1" baseline="0" dirty="0" smtClean="0">
                          <a:latin typeface="Comic Sans MS" pitchFamily="66" charset="0"/>
                        </a:rPr>
                        <a:t> ход</a:t>
                      </a:r>
                      <a:endParaRPr lang="ru-RU" sz="3600" b="1" dirty="0" smtClean="0">
                        <a:latin typeface="Comic Sans MS" pitchFamily="66" charset="0"/>
                      </a:endParaRPr>
                    </a:p>
                  </a:txBody>
                  <a:tcPr marT="45696" marB="45696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8087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800" b="1" dirty="0" smtClean="0">
                          <a:latin typeface="Comic Sans MS" pitchFamily="66" charset="0"/>
                        </a:rPr>
                        <a:t>?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 marT="45696" marB="45696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latin typeface="Comic Sans MS" pitchFamily="66" charset="0"/>
                        </a:rPr>
                        <a:t>При правильном ответе – следующий ход, при</a:t>
                      </a:r>
                      <a:r>
                        <a:rPr lang="ru-RU" sz="3200" b="1" baseline="0" dirty="0" smtClean="0">
                          <a:latin typeface="Comic Sans MS" pitchFamily="66" charset="0"/>
                        </a:rPr>
                        <a:t> неверном – переход хода.</a:t>
                      </a:r>
                      <a:endParaRPr lang="ru-RU" sz="3200" b="1" dirty="0" smtClean="0">
                        <a:latin typeface="Comic Sans MS" pitchFamily="66" charset="0"/>
                      </a:endParaRPr>
                    </a:p>
                  </a:txBody>
                  <a:tcPr marT="45696" marB="45696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1067233" y="3902148"/>
            <a:ext cx="576262" cy="57626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234" name="Номер слайда 6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71EC5B-B23D-43B7-80BE-98C167CDE7C5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5"/>
          <p:cNvSpPr>
            <a:spLocks noGrp="1"/>
          </p:cNvSpPr>
          <p:nvPr>
            <p:ph type="ctrTitle"/>
          </p:nvPr>
        </p:nvSpPr>
        <p:spPr>
          <a:xfrm>
            <a:off x="684213" y="260350"/>
            <a:ext cx="7772400" cy="893763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Разгадай ребус</a:t>
            </a:r>
            <a:endParaRPr lang="ru-RU" altLang="ru-RU" sz="4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082531" y="4873285"/>
            <a:ext cx="2750319" cy="989013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Уравнение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662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561982-C4D0-4F66-919C-CCC87342FB5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54950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56" name="Picture 8" descr="14 карточек в коллекции «ребусы» пользователя Рома Калинин в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6"/>
          <a:stretch/>
        </p:blipFill>
        <p:spPr bwMode="auto">
          <a:xfrm>
            <a:off x="539552" y="1340768"/>
            <a:ext cx="796085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5"/>
          <p:cNvSpPr>
            <a:spLocks noGrp="1"/>
          </p:cNvSpPr>
          <p:nvPr>
            <p:ph type="ctrTitle"/>
          </p:nvPr>
        </p:nvSpPr>
        <p:spPr>
          <a:xfrm>
            <a:off x="250825" y="765175"/>
            <a:ext cx="8642350" cy="25923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Сколько бегемотов может увезти пятитонный грузовик, если вес одного бегемота 1500кг? Сколько крокодилов может увезти та же машина, если вес одного крокодила 175кг?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220072" y="4138613"/>
            <a:ext cx="3673103" cy="1473200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 бегемота </a:t>
            </a:r>
            <a:endParaRPr lang="en-US" sz="4400" b="1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+ 2 крокодила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765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3C9952-ADF5-4B7D-957F-6DE95827A62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97800" y="542607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8" name="Picture 6" descr="C:\Users\User\Desktop\Морской бой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89040"/>
            <a:ext cx="5043847" cy="2824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 descr="http://ridingwiththeriver.files.wordpress.com/2010/09/rain-fall-animatio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36062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Заголовок 5"/>
          <p:cNvSpPr>
            <a:spLocks noGrp="1"/>
          </p:cNvSpPr>
          <p:nvPr>
            <p:ph type="ctrTitle"/>
          </p:nvPr>
        </p:nvSpPr>
        <p:spPr>
          <a:xfrm>
            <a:off x="323850" y="333375"/>
            <a:ext cx="8569325" cy="33115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Comic Sans MS" pitchFamily="66" charset="0"/>
              </a:rPr>
              <a:t>Если в 12 часов ночи идет дождь, то можно ли ожидать, что через 48 часов будет солнечная погода?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4775" y="4149725"/>
            <a:ext cx="6400800" cy="1473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Н</a:t>
            </a:r>
            <a:r>
              <a:rPr lang="ru-RU" sz="4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ет, т.к. будет ночь.</a:t>
            </a:r>
            <a:endParaRPr lang="ru-RU" sz="4800" b="1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867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030979-F708-4FB1-AB96-7EC80F4BCF71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7885113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5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3046413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Отгадайте число, если известно, что оно и его седьмая часть дают в сумме 16.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084888" y="3860800"/>
            <a:ext cx="270510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14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970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E5E765-C725-4F82-B4DF-909FAEDBA397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4705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6" name="Picture 6" descr="C:\Users\User\Desktop\Морской бой\digits-4014181_6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44900"/>
            <a:ext cx="5176838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5"/>
          <p:cNvSpPr>
            <a:spLocks noGrp="1"/>
          </p:cNvSpPr>
          <p:nvPr>
            <p:ph type="ctrTitle"/>
          </p:nvPr>
        </p:nvSpPr>
        <p:spPr>
          <a:xfrm>
            <a:off x="755650" y="333375"/>
            <a:ext cx="7772400" cy="820738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Comic Sans MS" pitchFamily="66" charset="0"/>
              </a:rPr>
              <a:t>Разгадай ребус</a:t>
            </a:r>
            <a:endParaRPr lang="ru-RU" altLang="ru-RU" smtClean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175623" y="4394926"/>
            <a:ext cx="2728665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Угол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072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A2DBE7-A926-412D-B8C8-8FFD779E8E8A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926388" y="56610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52" name="Picture 8" descr="Математические ребусы | ВКонтакт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4" t="1" r="7482" b="45912"/>
          <a:stretch/>
        </p:blipFill>
        <p:spPr bwMode="auto">
          <a:xfrm>
            <a:off x="515200" y="1268760"/>
            <a:ext cx="625988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5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892175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Разгадай</a:t>
            </a:r>
            <a:r>
              <a:rPr lang="ru-RU" altLang="ru-RU" b="1" smtClean="0">
                <a:latin typeface="Comic Sans MS" pitchFamily="66" charset="0"/>
              </a:rPr>
              <a:t> ребус</a:t>
            </a:r>
            <a:endParaRPr lang="ru-RU" altLang="ru-RU" smtClean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14450" y="4664075"/>
            <a:ext cx="640080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Дробь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174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3C4BD1-A504-4F91-93C4-25FA525084C7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40650" y="56610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4" name="Picture 2" descr="C:\Users\User\AppData\Local\Temp\HZ$D.812.1761\дроб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341438"/>
            <a:ext cx="6491288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5"/>
          <p:cNvSpPr>
            <a:spLocks noGrp="1"/>
          </p:cNvSpPr>
          <p:nvPr>
            <p:ph type="ctrTitle"/>
          </p:nvPr>
        </p:nvSpPr>
        <p:spPr>
          <a:xfrm>
            <a:off x="179388" y="908050"/>
            <a:ext cx="8713787" cy="33845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800" b="1" dirty="0" smtClean="0">
                <a:latin typeface="Times New Roman" pitchFamily="18" charset="0"/>
                <a:cs typeface="Times New Roman" pitchFamily="18" charset="0"/>
              </a:rPr>
              <a:t> Ребята пилят бревно на метровые куски. Отпиливание одного такого куска занимает 1 минуту. За сколько минут они распилят бревно длиной  5 метров?</a:t>
            </a: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2627313" y="4475163"/>
            <a:ext cx="6400800" cy="12573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dirty="0" smtClean="0"/>
              <a:t> 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За 4 минуты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8000" dirty="0"/>
          </a:p>
        </p:txBody>
      </p:sp>
      <p:sp>
        <p:nvSpPr>
          <p:cNvPr id="3277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954B8A-2331-42D3-A0FC-ADA89B2EC7D3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24750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8" name="Picture 7" descr="http://www.pratele-taboreni-v-beskydech.estranky.cz/img/picture/1090/G34011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194050"/>
            <a:ext cx="38989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5"/>
          <p:cNvSpPr>
            <a:spLocks noGrp="1"/>
          </p:cNvSpPr>
          <p:nvPr>
            <p:ph type="ctrTitle"/>
          </p:nvPr>
        </p:nvSpPr>
        <p:spPr>
          <a:xfrm>
            <a:off x="250825" y="404813"/>
            <a:ext cx="8642350" cy="863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сумму цифр на рисунке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443663" y="3500438"/>
            <a:ext cx="1584325" cy="15843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86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379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682F7-04CA-4079-8FCD-BDBE6CAF5EC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89588"/>
            <a:ext cx="863600" cy="431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22" name="Рисунок 7" descr="О неделе математики - 5 Декабря 2018 - МАОУ &quot;Новозаимская СОШ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487488"/>
            <a:ext cx="3143250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5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297497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Comic Sans MS" pitchFamily="66" charset="0"/>
              </a:rPr>
              <a:t> 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067175" y="4564063"/>
            <a:ext cx="4672013" cy="1096962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 ступеньку по-прежнему, т.к. корабль поднимается вместе с водой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82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CCFA1D-2152-4FB9-B292-9A93664E0E5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913688" y="5543550"/>
            <a:ext cx="979487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6" name="TextBox 1"/>
          <p:cNvSpPr txBox="1">
            <a:spLocks noChangeArrowheads="1"/>
          </p:cNvSpPr>
          <p:nvPr/>
        </p:nvSpPr>
        <p:spPr bwMode="auto">
          <a:xfrm>
            <a:off x="395288" y="395288"/>
            <a:ext cx="849788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причала стоит корабль, его сходни,    3 ступеньку снизу покрывает вода, причем, расстояние между ступеньками 30см. Когда начался прилив, то вода стала подниматься со скоростью 15см в 10 минут. Какую ступеньку будет покрывать вода через 40 минут?</a:t>
            </a:r>
          </a:p>
        </p:txBody>
      </p:sp>
      <p:pic>
        <p:nvPicPr>
          <p:cNvPr id="35847" name="Picture 7" descr="C:\Users\User\Desktop\Морской бой\korab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4365625"/>
            <a:ext cx="33369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5"/>
          <p:cNvSpPr>
            <a:spLocks noGrp="1"/>
          </p:cNvSpPr>
          <p:nvPr>
            <p:ph type="ctrTitle"/>
          </p:nvPr>
        </p:nvSpPr>
        <p:spPr>
          <a:xfrm>
            <a:off x="801688" y="476250"/>
            <a:ext cx="7772400" cy="1781175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Когда мы смотрим на цифру 2, а говорим 10? 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4663" y="2782888"/>
            <a:ext cx="4217987" cy="27368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Когда 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смотрим на часы</a:t>
            </a:r>
          </a:p>
        </p:txBody>
      </p:sp>
      <p:sp>
        <p:nvSpPr>
          <p:cNvPr id="3584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04DCF1-1266-453D-BD61-B9829258192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7324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4" name="Picture 2" descr="http://www.svetyashki.ru/images/gallery_big/chasy3/cp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708275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79388" y="115888"/>
          <a:ext cx="8713783" cy="6408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162"/>
                <a:gridCol w="792162"/>
                <a:gridCol w="792162"/>
                <a:gridCol w="792162"/>
                <a:gridCol w="792162"/>
                <a:gridCol w="856562"/>
                <a:gridCol w="727763"/>
                <a:gridCol w="792162"/>
                <a:gridCol w="792162"/>
                <a:gridCol w="792162"/>
                <a:gridCol w="792162"/>
              </a:tblGrid>
              <a:tr h="582613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Г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Ж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И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1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2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3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4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5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6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7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8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9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260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10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Comic Sans MS" pitchFamily="66" charset="0"/>
                        </a:rPr>
                        <a:t>?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 marL="91449" marR="9144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10389" name="Объект 40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" name="Формула" r:id="rId4" imgW="114151" imgH="215619" progId="Equation.3">
                  <p:embed/>
                </p:oleObj>
              </mc:Choice>
              <mc:Fallback>
                <p:oleObj name="Формула" r:id="rId4" imgW="114151" imgH="215619" progId="Equation.3">
                  <p:embed/>
                  <p:pic>
                    <p:nvPicPr>
                      <p:cNvPr id="0" name="Объект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Улыбающееся лицо 41"/>
          <p:cNvSpPr/>
          <p:nvPr/>
        </p:nvSpPr>
        <p:spPr>
          <a:xfrm>
            <a:off x="5157788" y="1362075"/>
            <a:ext cx="503237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Улыбающееся лицо 42"/>
          <p:cNvSpPr/>
          <p:nvPr/>
        </p:nvSpPr>
        <p:spPr>
          <a:xfrm>
            <a:off x="5902325" y="1350963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Улыбающееся лицо 43"/>
          <p:cNvSpPr/>
          <p:nvPr/>
        </p:nvSpPr>
        <p:spPr>
          <a:xfrm>
            <a:off x="7461250" y="1941513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Улыбающееся лицо 44"/>
          <p:cNvSpPr/>
          <p:nvPr/>
        </p:nvSpPr>
        <p:spPr>
          <a:xfrm>
            <a:off x="7461250" y="2528888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Улыбающееся лицо 45"/>
          <p:cNvSpPr/>
          <p:nvPr/>
        </p:nvSpPr>
        <p:spPr>
          <a:xfrm>
            <a:off x="3467100" y="3702050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Улыбающееся лицо 46"/>
          <p:cNvSpPr/>
          <p:nvPr/>
        </p:nvSpPr>
        <p:spPr>
          <a:xfrm>
            <a:off x="4333875" y="3698875"/>
            <a:ext cx="504825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Улыбающееся лицо 47"/>
          <p:cNvSpPr/>
          <p:nvPr/>
        </p:nvSpPr>
        <p:spPr>
          <a:xfrm>
            <a:off x="5140325" y="3716338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Улыбающееся лицо 48"/>
          <p:cNvSpPr/>
          <p:nvPr/>
        </p:nvSpPr>
        <p:spPr>
          <a:xfrm>
            <a:off x="5892800" y="3705225"/>
            <a:ext cx="504825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Улыбающееся лицо 49"/>
          <p:cNvSpPr/>
          <p:nvPr/>
        </p:nvSpPr>
        <p:spPr>
          <a:xfrm>
            <a:off x="7461250" y="4268788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Улыбающееся лицо 50"/>
          <p:cNvSpPr/>
          <p:nvPr/>
        </p:nvSpPr>
        <p:spPr>
          <a:xfrm>
            <a:off x="5892800" y="5473700"/>
            <a:ext cx="504825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Улыбающееся лицо 51"/>
          <p:cNvSpPr/>
          <p:nvPr/>
        </p:nvSpPr>
        <p:spPr>
          <a:xfrm>
            <a:off x="5140325" y="5454650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Улыбающееся лицо 52"/>
          <p:cNvSpPr/>
          <p:nvPr/>
        </p:nvSpPr>
        <p:spPr>
          <a:xfrm>
            <a:off x="4316413" y="5454650"/>
            <a:ext cx="504825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Улыбающееся лицо 53"/>
          <p:cNvSpPr/>
          <p:nvPr/>
        </p:nvSpPr>
        <p:spPr>
          <a:xfrm>
            <a:off x="1917700" y="5473700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Улыбающееся лицо 54"/>
          <p:cNvSpPr/>
          <p:nvPr/>
        </p:nvSpPr>
        <p:spPr>
          <a:xfrm>
            <a:off x="1917700" y="4884738"/>
            <a:ext cx="503238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Улыбающееся лицо 55"/>
          <p:cNvSpPr/>
          <p:nvPr/>
        </p:nvSpPr>
        <p:spPr>
          <a:xfrm>
            <a:off x="1116013" y="3716338"/>
            <a:ext cx="503237" cy="4349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Улыбающееся лицо 56"/>
          <p:cNvSpPr/>
          <p:nvPr/>
        </p:nvSpPr>
        <p:spPr>
          <a:xfrm>
            <a:off x="3455988" y="1962150"/>
            <a:ext cx="504825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Улыбающееся лицо 57"/>
          <p:cNvSpPr/>
          <p:nvPr/>
        </p:nvSpPr>
        <p:spPr>
          <a:xfrm>
            <a:off x="2709863" y="1941513"/>
            <a:ext cx="503237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Улыбающееся лицо 58"/>
          <p:cNvSpPr/>
          <p:nvPr/>
        </p:nvSpPr>
        <p:spPr>
          <a:xfrm>
            <a:off x="1919288" y="1930400"/>
            <a:ext cx="503237" cy="457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" name="Управляющая кнопка: настраиваемая 131">
            <a:hlinkClick r:id="rId6" action="ppaction://hlinksldjump" highlightClick="1"/>
          </p:cNvPr>
          <p:cNvSpPr/>
          <p:nvPr/>
        </p:nvSpPr>
        <p:spPr>
          <a:xfrm>
            <a:off x="1123950" y="7556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" name="Управляющая кнопка: настраиваемая 132">
            <a:hlinkClick r:id="rId6" action="ppaction://hlinksldjump" highlightClick="1"/>
          </p:cNvPr>
          <p:cNvSpPr/>
          <p:nvPr/>
        </p:nvSpPr>
        <p:spPr>
          <a:xfrm>
            <a:off x="1903413" y="735013"/>
            <a:ext cx="538162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4" name="Управляющая кнопка: настраиваемая 133">
            <a:hlinkClick r:id="rId6" action="ppaction://hlinksldjump" highlightClick="1"/>
          </p:cNvPr>
          <p:cNvSpPr/>
          <p:nvPr/>
        </p:nvSpPr>
        <p:spPr>
          <a:xfrm>
            <a:off x="2692400" y="735013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5" name="Управляющая кнопка: настраиваемая 134">
            <a:hlinkClick r:id="rId6" action="ppaction://hlinksldjump" highlightClick="1"/>
          </p:cNvPr>
          <p:cNvSpPr/>
          <p:nvPr/>
        </p:nvSpPr>
        <p:spPr>
          <a:xfrm flipH="1">
            <a:off x="3492500" y="744538"/>
            <a:ext cx="504825" cy="5080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6" name="Управляющая кнопка: настраиваемая 135">
            <a:hlinkClick r:id="rId6" action="ppaction://hlinksldjump" highlightClick="1"/>
          </p:cNvPr>
          <p:cNvSpPr/>
          <p:nvPr/>
        </p:nvSpPr>
        <p:spPr>
          <a:xfrm>
            <a:off x="4316413" y="735013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7" name="Управляющая кнопка: настраиваемая 136">
            <a:hlinkClick r:id="rId7" action="ppaction://hlinksldjump" highlightClick="1"/>
          </p:cNvPr>
          <p:cNvSpPr/>
          <p:nvPr/>
        </p:nvSpPr>
        <p:spPr>
          <a:xfrm>
            <a:off x="5140325" y="735013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8" name="Управляющая кнопка: настраиваемая 137">
            <a:hlinkClick r:id="rId8" action="ppaction://hlinksldjump" highlightClick="1"/>
          </p:cNvPr>
          <p:cNvSpPr/>
          <p:nvPr/>
        </p:nvSpPr>
        <p:spPr>
          <a:xfrm>
            <a:off x="5892800" y="735013"/>
            <a:ext cx="522288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9" name="Круговая стрелка 138">
            <a:hlinkClick r:id="rId9" action="ppaction://hlinksldjump"/>
          </p:cNvPr>
          <p:cNvSpPr/>
          <p:nvPr/>
        </p:nvSpPr>
        <p:spPr>
          <a:xfrm>
            <a:off x="8802688" y="6570663"/>
            <a:ext cx="323850" cy="2873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560562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0" name="Управляющая кнопка: настраиваемая 139">
            <a:hlinkClick r:id="rId6" action="ppaction://hlinksldjump" highlightClick="1"/>
          </p:cNvPr>
          <p:cNvSpPr/>
          <p:nvPr/>
        </p:nvSpPr>
        <p:spPr>
          <a:xfrm>
            <a:off x="6659563" y="738188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1" name="Управляющая кнопка: настраиваемая 140">
            <a:hlinkClick r:id="rId6" action="ppaction://hlinksldjump" highlightClick="1"/>
          </p:cNvPr>
          <p:cNvSpPr/>
          <p:nvPr/>
        </p:nvSpPr>
        <p:spPr>
          <a:xfrm>
            <a:off x="7451725" y="738188"/>
            <a:ext cx="522288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2" name="Управляющая кнопка: настраиваемая 141">
            <a:hlinkClick r:id="rId6" action="ppaction://hlinksldjump" highlightClick="1"/>
          </p:cNvPr>
          <p:cNvSpPr/>
          <p:nvPr/>
        </p:nvSpPr>
        <p:spPr>
          <a:xfrm>
            <a:off x="8220075" y="7556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" name="Управляющая кнопка: настраиваемая 142">
            <a:hlinkClick r:id="rId6" action="ppaction://hlinksldjump" highlightClick="1"/>
          </p:cNvPr>
          <p:cNvSpPr/>
          <p:nvPr/>
        </p:nvSpPr>
        <p:spPr>
          <a:xfrm>
            <a:off x="1123950" y="1330325"/>
            <a:ext cx="542925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4" name="Управляющая кнопка: настраиваемая 143">
            <a:hlinkClick r:id="rId10" action="ppaction://hlinksldjump" highlightClick="1"/>
          </p:cNvPr>
          <p:cNvSpPr/>
          <p:nvPr/>
        </p:nvSpPr>
        <p:spPr>
          <a:xfrm>
            <a:off x="1900238" y="133032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5" name="Управляющая кнопка: настраиваемая 144">
            <a:hlinkClick r:id="rId11" action="ppaction://hlinksldjump" highlightClick="1"/>
          </p:cNvPr>
          <p:cNvSpPr/>
          <p:nvPr/>
        </p:nvSpPr>
        <p:spPr>
          <a:xfrm>
            <a:off x="2692400" y="1295400"/>
            <a:ext cx="520700" cy="5683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6" name="Управляющая кнопка: настраиваемая 145">
            <a:hlinkClick r:id="rId12" action="ppaction://hlinksldjump" highlightClick="1"/>
          </p:cNvPr>
          <p:cNvSpPr/>
          <p:nvPr/>
        </p:nvSpPr>
        <p:spPr>
          <a:xfrm>
            <a:off x="3475038" y="1319213"/>
            <a:ext cx="522287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7" name="Управляющая кнопка: настраиваемая 146">
            <a:hlinkClick r:id="rId13" action="ppaction://hlinksldjump" highlightClick="1"/>
          </p:cNvPr>
          <p:cNvSpPr/>
          <p:nvPr/>
        </p:nvSpPr>
        <p:spPr>
          <a:xfrm>
            <a:off x="4316413" y="1330325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8" name="Управляющая кнопка: настраиваемая 147">
            <a:hlinkClick r:id="rId14" action="ppaction://hlinksldjump" highlightClick="1"/>
          </p:cNvPr>
          <p:cNvSpPr/>
          <p:nvPr/>
        </p:nvSpPr>
        <p:spPr>
          <a:xfrm>
            <a:off x="5140325" y="133032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9" name="Управляющая кнопка: настраиваемая 148">
            <a:hlinkClick r:id="rId14" action="ppaction://hlinksldjump" highlightClick="1"/>
          </p:cNvPr>
          <p:cNvSpPr/>
          <p:nvPr/>
        </p:nvSpPr>
        <p:spPr>
          <a:xfrm>
            <a:off x="5875338" y="1330325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0" name="Управляющая кнопка: настраиваемая 149">
            <a:hlinkClick r:id="rId15" action="ppaction://hlinksldjump" highlightClick="1"/>
          </p:cNvPr>
          <p:cNvSpPr/>
          <p:nvPr/>
        </p:nvSpPr>
        <p:spPr>
          <a:xfrm>
            <a:off x="6659563" y="1350963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1" name="Управляющая кнопка: настраиваемая 150">
            <a:hlinkClick r:id="rId16" action="ppaction://hlinksldjump" highlightClick="1"/>
          </p:cNvPr>
          <p:cNvSpPr/>
          <p:nvPr/>
        </p:nvSpPr>
        <p:spPr>
          <a:xfrm>
            <a:off x="7451725" y="1330325"/>
            <a:ext cx="522288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2" name="Управляющая кнопка: настраиваемая 151">
            <a:hlinkClick r:id="rId6" action="ppaction://hlinksldjump" highlightClick="1"/>
          </p:cNvPr>
          <p:cNvSpPr/>
          <p:nvPr/>
        </p:nvSpPr>
        <p:spPr>
          <a:xfrm>
            <a:off x="8220075" y="133032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>
            <a:hlinkClick r:id="rId17" action="ppaction://hlinksldjump"/>
          </p:cNvPr>
          <p:cNvSpPr/>
          <p:nvPr/>
        </p:nvSpPr>
        <p:spPr>
          <a:xfrm>
            <a:off x="1123950" y="1920875"/>
            <a:ext cx="542925" cy="53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>
            <a:hlinkClick r:id="rId14" action="ppaction://hlinksldjump"/>
          </p:cNvPr>
          <p:cNvSpPr/>
          <p:nvPr/>
        </p:nvSpPr>
        <p:spPr>
          <a:xfrm>
            <a:off x="1908175" y="1930400"/>
            <a:ext cx="522288" cy="50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страиваемая 4">
            <a:hlinkClick r:id="rId14" action="ppaction://hlinksldjump" highlightClick="1"/>
          </p:cNvPr>
          <p:cNvSpPr/>
          <p:nvPr/>
        </p:nvSpPr>
        <p:spPr>
          <a:xfrm>
            <a:off x="2692400" y="191611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настраиваемая 6">
            <a:hlinkClick r:id="rId14" action="ppaction://hlinksldjump" highlightClick="1"/>
          </p:cNvPr>
          <p:cNvSpPr/>
          <p:nvPr/>
        </p:nvSpPr>
        <p:spPr>
          <a:xfrm>
            <a:off x="3459163" y="1912938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Управляющая кнопка: настраиваемая 7">
            <a:hlinkClick r:id="rId18" action="ppaction://hlinksldjump" highlightClick="1"/>
          </p:cNvPr>
          <p:cNvSpPr/>
          <p:nvPr/>
        </p:nvSpPr>
        <p:spPr>
          <a:xfrm>
            <a:off x="4316413" y="1930400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настраиваемая 8">
            <a:hlinkClick r:id="rId19" action="ppaction://hlinksldjump" highlightClick="1"/>
          </p:cNvPr>
          <p:cNvSpPr/>
          <p:nvPr/>
        </p:nvSpPr>
        <p:spPr>
          <a:xfrm>
            <a:off x="5140325" y="193040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правляющая кнопка: настраиваемая 9">
            <a:hlinkClick r:id="rId20" action="ppaction://hlinksldjump" highlightClick="1"/>
          </p:cNvPr>
          <p:cNvSpPr/>
          <p:nvPr/>
        </p:nvSpPr>
        <p:spPr>
          <a:xfrm>
            <a:off x="5881688" y="192087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Управляющая кнопка: настраиваемая 10">
            <a:hlinkClick r:id="rId21" action="ppaction://hlinksldjump" highlightClick="1"/>
          </p:cNvPr>
          <p:cNvSpPr/>
          <p:nvPr/>
        </p:nvSpPr>
        <p:spPr>
          <a:xfrm>
            <a:off x="6659563" y="1920875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Управляющая кнопка: настраиваемая 11">
            <a:hlinkClick r:id="rId14" action="ppaction://hlinksldjump" highlightClick="1"/>
          </p:cNvPr>
          <p:cNvSpPr/>
          <p:nvPr/>
        </p:nvSpPr>
        <p:spPr>
          <a:xfrm>
            <a:off x="7461250" y="1912938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Управляющая кнопка: настраиваемая 12">
            <a:hlinkClick r:id="rId22" action="ppaction://hlinksldjump" highlightClick="1"/>
          </p:cNvPr>
          <p:cNvSpPr/>
          <p:nvPr/>
        </p:nvSpPr>
        <p:spPr>
          <a:xfrm>
            <a:off x="8226425" y="1906588"/>
            <a:ext cx="520700" cy="539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Управляющая кнопка: настраиваемая 13">
            <a:hlinkClick r:id="rId6" action="ppaction://hlinksldjump" highlightClick="1"/>
          </p:cNvPr>
          <p:cNvSpPr/>
          <p:nvPr/>
        </p:nvSpPr>
        <p:spPr>
          <a:xfrm>
            <a:off x="1125538" y="2489200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Управляющая кнопка: настраиваемая 14">
            <a:hlinkClick r:id="rId6" action="ppaction://hlinksldjump" highlightClick="1"/>
          </p:cNvPr>
          <p:cNvSpPr/>
          <p:nvPr/>
        </p:nvSpPr>
        <p:spPr>
          <a:xfrm>
            <a:off x="4308475" y="24955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Управляющая кнопка: настраиваемая 15">
            <a:hlinkClick r:id="rId6" action="ppaction://hlinksldjump" highlightClick="1"/>
          </p:cNvPr>
          <p:cNvSpPr/>
          <p:nvPr/>
        </p:nvSpPr>
        <p:spPr>
          <a:xfrm>
            <a:off x="5122863" y="24955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Управляющая кнопка: настраиваемая 16">
            <a:hlinkClick r:id="rId6" action="ppaction://hlinksldjump" highlightClick="1"/>
          </p:cNvPr>
          <p:cNvSpPr/>
          <p:nvPr/>
        </p:nvSpPr>
        <p:spPr>
          <a:xfrm>
            <a:off x="5881688" y="24955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Управляющая кнопка: настраиваемая 17">
            <a:hlinkClick r:id="rId6" action="ppaction://hlinksldjump" highlightClick="1"/>
          </p:cNvPr>
          <p:cNvSpPr/>
          <p:nvPr/>
        </p:nvSpPr>
        <p:spPr>
          <a:xfrm>
            <a:off x="1912938" y="30924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Управляющая кнопка: настраиваемая 18">
            <a:hlinkClick r:id="rId6" action="ppaction://hlinksldjump" highlightClick="1"/>
          </p:cNvPr>
          <p:cNvSpPr/>
          <p:nvPr/>
        </p:nvSpPr>
        <p:spPr>
          <a:xfrm>
            <a:off x="2709863" y="3092450"/>
            <a:ext cx="531812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Управляющая кнопка: настраиваемая 19">
            <a:hlinkClick r:id="rId6" action="ppaction://hlinksldjump" highlightClick="1"/>
          </p:cNvPr>
          <p:cNvSpPr/>
          <p:nvPr/>
        </p:nvSpPr>
        <p:spPr>
          <a:xfrm>
            <a:off x="6642100" y="3092450"/>
            <a:ext cx="53975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Управляющая кнопка: настраиваемая 20">
            <a:hlinkClick r:id="rId6" action="ppaction://hlinksldjump" highlightClick="1"/>
          </p:cNvPr>
          <p:cNvSpPr/>
          <p:nvPr/>
        </p:nvSpPr>
        <p:spPr>
          <a:xfrm>
            <a:off x="8242300" y="308292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Управляющая кнопка: настраиваемая 21">
            <a:hlinkClick r:id="rId6" action="ppaction://hlinksldjump" highlightClick="1"/>
          </p:cNvPr>
          <p:cNvSpPr/>
          <p:nvPr/>
        </p:nvSpPr>
        <p:spPr>
          <a:xfrm>
            <a:off x="2714625" y="4237038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Управляющая кнопка: настраиваемая 22">
            <a:hlinkClick r:id="rId6" action="ppaction://hlinksldjump" highlightClick="1"/>
          </p:cNvPr>
          <p:cNvSpPr/>
          <p:nvPr/>
        </p:nvSpPr>
        <p:spPr>
          <a:xfrm>
            <a:off x="8242300" y="3654425"/>
            <a:ext cx="520700" cy="5524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Управляющая кнопка: настраиваемая 23">
            <a:hlinkClick r:id="rId6" action="ppaction://hlinksldjump" highlightClick="1"/>
          </p:cNvPr>
          <p:cNvSpPr/>
          <p:nvPr/>
        </p:nvSpPr>
        <p:spPr>
          <a:xfrm>
            <a:off x="3459163" y="483870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Управляющая кнопка: настраиваемая 24">
            <a:hlinkClick r:id="rId6" action="ppaction://hlinksldjump" highlightClick="1"/>
          </p:cNvPr>
          <p:cNvSpPr/>
          <p:nvPr/>
        </p:nvSpPr>
        <p:spPr>
          <a:xfrm>
            <a:off x="6659563" y="4827588"/>
            <a:ext cx="54133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Управляющая кнопка: настраиваемая 25">
            <a:hlinkClick r:id="rId6" action="ppaction://hlinksldjump" highlightClick="1"/>
          </p:cNvPr>
          <p:cNvSpPr/>
          <p:nvPr/>
        </p:nvSpPr>
        <p:spPr>
          <a:xfrm>
            <a:off x="8255000" y="4827588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7451725" y="5422900"/>
            <a:ext cx="528638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Управляющая кнопка: настраиваемая 27">
            <a:hlinkClick r:id="rId6" action="ppaction://hlinksldjump" highlightClick="1"/>
          </p:cNvPr>
          <p:cNvSpPr/>
          <p:nvPr/>
        </p:nvSpPr>
        <p:spPr>
          <a:xfrm>
            <a:off x="8242300" y="540861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Управляющая кнопка: настраиваемая 28">
            <a:hlinkClick r:id="rId6" action="ppaction://hlinksldjump" highlightClick="1"/>
          </p:cNvPr>
          <p:cNvSpPr/>
          <p:nvPr/>
        </p:nvSpPr>
        <p:spPr>
          <a:xfrm>
            <a:off x="1116013" y="5981700"/>
            <a:ext cx="520700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Управляющая кнопка: настраиваемая 29">
            <a:hlinkClick r:id="rId6" action="ppaction://hlinksldjump" highlightClick="1"/>
          </p:cNvPr>
          <p:cNvSpPr/>
          <p:nvPr/>
        </p:nvSpPr>
        <p:spPr>
          <a:xfrm>
            <a:off x="2722563" y="59880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Управляющая кнопка: настраиваемая 30">
            <a:hlinkClick r:id="rId6" action="ppaction://hlinksldjump" highlightClick="1"/>
          </p:cNvPr>
          <p:cNvSpPr/>
          <p:nvPr/>
        </p:nvSpPr>
        <p:spPr>
          <a:xfrm>
            <a:off x="3484563" y="5954713"/>
            <a:ext cx="522287" cy="54927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Управляющая кнопка: настраиваемая 31">
            <a:hlinkClick r:id="rId6" action="ppaction://hlinksldjump" highlightClick="1"/>
          </p:cNvPr>
          <p:cNvSpPr/>
          <p:nvPr/>
        </p:nvSpPr>
        <p:spPr>
          <a:xfrm>
            <a:off x="6680200" y="59880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Управляющая кнопка: настраиваемая 32">
            <a:hlinkClick r:id="rId6" action="ppaction://hlinksldjump" highlightClick="1"/>
          </p:cNvPr>
          <p:cNvSpPr/>
          <p:nvPr/>
        </p:nvSpPr>
        <p:spPr>
          <a:xfrm>
            <a:off x="7456488" y="601027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Управляющая кнопка: настраиваемая 33">
            <a:hlinkClick r:id="rId6" action="ppaction://hlinksldjump" highlightClick="1"/>
          </p:cNvPr>
          <p:cNvSpPr/>
          <p:nvPr/>
        </p:nvSpPr>
        <p:spPr>
          <a:xfrm>
            <a:off x="8255000" y="5986463"/>
            <a:ext cx="522288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Управляющая кнопка: настраиваемая 34">
            <a:hlinkClick r:id="rId14" action="ppaction://hlinksldjump" highlightClick="1"/>
          </p:cNvPr>
          <p:cNvSpPr/>
          <p:nvPr/>
        </p:nvSpPr>
        <p:spPr>
          <a:xfrm>
            <a:off x="7451725" y="250666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Управляющая кнопка: настраиваемая 35">
            <a:hlinkClick r:id="rId14" action="ppaction://hlinksldjump" highlightClick="1"/>
          </p:cNvPr>
          <p:cNvSpPr/>
          <p:nvPr/>
        </p:nvSpPr>
        <p:spPr>
          <a:xfrm>
            <a:off x="1093788" y="3673475"/>
            <a:ext cx="55403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Управляющая кнопка: настраиваемая 36">
            <a:hlinkClick r:id="rId14" action="ppaction://hlinksldjump" highlightClick="1"/>
          </p:cNvPr>
          <p:cNvSpPr/>
          <p:nvPr/>
        </p:nvSpPr>
        <p:spPr>
          <a:xfrm>
            <a:off x="3438525" y="3657600"/>
            <a:ext cx="549275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Управляющая кнопка: настраиваемая 37">
            <a:hlinkClick r:id="rId14" action="ppaction://hlinksldjump" highlightClick="1"/>
          </p:cNvPr>
          <p:cNvSpPr/>
          <p:nvPr/>
        </p:nvSpPr>
        <p:spPr>
          <a:xfrm>
            <a:off x="4324350" y="3652838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Управляющая кнопка: настраиваемая 38">
            <a:hlinkClick r:id="rId14" action="ppaction://hlinksldjump" highlightClick="1"/>
          </p:cNvPr>
          <p:cNvSpPr/>
          <p:nvPr/>
        </p:nvSpPr>
        <p:spPr>
          <a:xfrm>
            <a:off x="5122863" y="366712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Управляющая кнопка: настраиваемая 39">
            <a:hlinkClick r:id="rId14" action="ppaction://hlinksldjump" highlightClick="1"/>
          </p:cNvPr>
          <p:cNvSpPr/>
          <p:nvPr/>
        </p:nvSpPr>
        <p:spPr>
          <a:xfrm>
            <a:off x="5875338" y="3652838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Управляющая кнопка: настраиваемая 59">
            <a:hlinkClick r:id="rId14" action="ppaction://hlinksldjump" highlightClick="1"/>
          </p:cNvPr>
          <p:cNvSpPr/>
          <p:nvPr/>
        </p:nvSpPr>
        <p:spPr>
          <a:xfrm>
            <a:off x="7461250" y="4222750"/>
            <a:ext cx="520700" cy="531813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Управляющая кнопка: настраиваемая 60">
            <a:hlinkClick r:id="rId14" action="ppaction://hlinksldjump" highlightClick="1"/>
          </p:cNvPr>
          <p:cNvSpPr/>
          <p:nvPr/>
        </p:nvSpPr>
        <p:spPr>
          <a:xfrm>
            <a:off x="1900238" y="4821238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Управляющая кнопка: настраиваемая 61">
            <a:hlinkClick r:id="rId14" action="ppaction://hlinksldjump" highlightClick="1"/>
          </p:cNvPr>
          <p:cNvSpPr/>
          <p:nvPr/>
        </p:nvSpPr>
        <p:spPr>
          <a:xfrm>
            <a:off x="1911350" y="5408613"/>
            <a:ext cx="530225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Управляющая кнопка: настраиваемая 62">
            <a:hlinkClick r:id="rId14" action="ppaction://hlinksldjump" highlightClick="1"/>
          </p:cNvPr>
          <p:cNvSpPr/>
          <p:nvPr/>
        </p:nvSpPr>
        <p:spPr>
          <a:xfrm>
            <a:off x="4316413" y="5421313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8" name="Управляющая кнопка: настраиваемая 127">
            <a:hlinkClick r:id="rId14" action="ppaction://hlinksldjump" highlightClick="1"/>
          </p:cNvPr>
          <p:cNvSpPr/>
          <p:nvPr/>
        </p:nvSpPr>
        <p:spPr>
          <a:xfrm>
            <a:off x="5132388" y="5422900"/>
            <a:ext cx="519112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9" name="Управляющая кнопка: настраиваемая 128">
            <a:hlinkClick r:id="rId14" action="ppaction://hlinksldjump" highlightClick="1"/>
          </p:cNvPr>
          <p:cNvSpPr/>
          <p:nvPr/>
        </p:nvSpPr>
        <p:spPr>
          <a:xfrm>
            <a:off x="5892800" y="5419725"/>
            <a:ext cx="522288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0" name="Управляющая кнопка: настраиваемая 129">
            <a:hlinkClick r:id="rId23" action="ppaction://hlinksldjump" highlightClick="1"/>
          </p:cNvPr>
          <p:cNvSpPr/>
          <p:nvPr/>
        </p:nvSpPr>
        <p:spPr>
          <a:xfrm>
            <a:off x="1900238" y="250666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1" name="Управляющая кнопка: настраиваемая 130">
            <a:hlinkClick r:id="rId24" action="ppaction://hlinksldjump" highlightClick="1"/>
          </p:cNvPr>
          <p:cNvSpPr/>
          <p:nvPr/>
        </p:nvSpPr>
        <p:spPr>
          <a:xfrm>
            <a:off x="2690813" y="2497138"/>
            <a:ext cx="522287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" name="Управляющая кнопка: настраиваемая 152">
            <a:hlinkClick r:id="rId25" action="ppaction://hlinksldjump" highlightClick="1"/>
          </p:cNvPr>
          <p:cNvSpPr/>
          <p:nvPr/>
        </p:nvSpPr>
        <p:spPr>
          <a:xfrm>
            <a:off x="3459163" y="250666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4" name="Управляющая кнопка: настраиваемая 153">
            <a:hlinkClick r:id="rId26" action="ppaction://hlinksldjump" highlightClick="1"/>
          </p:cNvPr>
          <p:cNvSpPr/>
          <p:nvPr/>
        </p:nvSpPr>
        <p:spPr>
          <a:xfrm>
            <a:off x="6650038" y="2517775"/>
            <a:ext cx="522287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5" name="Управляющая кнопка: настраиваемая 154">
            <a:hlinkClick r:id="rId27" action="ppaction://hlinksldjump" highlightClick="1"/>
          </p:cNvPr>
          <p:cNvSpPr/>
          <p:nvPr/>
        </p:nvSpPr>
        <p:spPr>
          <a:xfrm>
            <a:off x="8255000" y="2506663"/>
            <a:ext cx="522288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6" name="Управляющая кнопка: настраиваемая 155">
            <a:hlinkClick r:id="rId28" action="ppaction://hlinksldjump" highlightClick="1"/>
          </p:cNvPr>
          <p:cNvSpPr/>
          <p:nvPr/>
        </p:nvSpPr>
        <p:spPr>
          <a:xfrm>
            <a:off x="1106488" y="3081338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7" name="Управляющая кнопка: настраиваемая 156">
            <a:hlinkClick r:id="rId29" action="ppaction://hlinksldjump" highlightClick="1"/>
          </p:cNvPr>
          <p:cNvSpPr/>
          <p:nvPr/>
        </p:nvSpPr>
        <p:spPr>
          <a:xfrm>
            <a:off x="3467100" y="308292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8" name="Управляющая кнопка: настраиваемая 157">
            <a:hlinkClick r:id="rId30" action="ppaction://hlinksldjump" highlightClick="1"/>
          </p:cNvPr>
          <p:cNvSpPr/>
          <p:nvPr/>
        </p:nvSpPr>
        <p:spPr>
          <a:xfrm>
            <a:off x="4325938" y="30924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9" name="Управляющая кнопка: настраиваемая 158">
            <a:hlinkClick r:id="rId31" action="ppaction://hlinksldjump" highlightClick="1"/>
          </p:cNvPr>
          <p:cNvSpPr/>
          <p:nvPr/>
        </p:nvSpPr>
        <p:spPr>
          <a:xfrm>
            <a:off x="5122863" y="30797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0" name="Управляющая кнопка: настраиваемая 159">
            <a:hlinkClick r:id="rId32" action="ppaction://hlinksldjump" highlightClick="1"/>
          </p:cNvPr>
          <p:cNvSpPr/>
          <p:nvPr/>
        </p:nvSpPr>
        <p:spPr>
          <a:xfrm>
            <a:off x="5875338" y="3079750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1" name="Управляющая кнопка: настраиваемая 160">
            <a:hlinkClick r:id="rId33" action="ppaction://hlinksldjump" highlightClick="1"/>
          </p:cNvPr>
          <p:cNvSpPr/>
          <p:nvPr/>
        </p:nvSpPr>
        <p:spPr>
          <a:xfrm>
            <a:off x="7443788" y="30797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2" name="Управляющая кнопка: настраиваемая 161">
            <a:hlinkClick r:id="rId34" action="ppaction://hlinksldjump" highlightClick="1"/>
          </p:cNvPr>
          <p:cNvSpPr/>
          <p:nvPr/>
        </p:nvSpPr>
        <p:spPr>
          <a:xfrm>
            <a:off x="1906588" y="3652838"/>
            <a:ext cx="52863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" name="Управляющая кнопка: настраиваемая 162">
            <a:hlinkClick r:id="rId35" action="ppaction://hlinksldjump" highlightClick="1"/>
          </p:cNvPr>
          <p:cNvSpPr/>
          <p:nvPr/>
        </p:nvSpPr>
        <p:spPr>
          <a:xfrm>
            <a:off x="2713038" y="3641725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4" name="Управляющая кнопка: настраиваемая 163">
            <a:hlinkClick r:id="rId36" action="ppaction://hlinksldjump" highlightClick="1"/>
          </p:cNvPr>
          <p:cNvSpPr/>
          <p:nvPr/>
        </p:nvSpPr>
        <p:spPr>
          <a:xfrm>
            <a:off x="6680200" y="3673475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5" name="Управляющая кнопка: настраиваемая 164">
            <a:hlinkClick r:id="rId37" action="ppaction://hlinksldjump" highlightClick="1"/>
          </p:cNvPr>
          <p:cNvSpPr/>
          <p:nvPr/>
        </p:nvSpPr>
        <p:spPr>
          <a:xfrm>
            <a:off x="7443788" y="3657600"/>
            <a:ext cx="520700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6" name="Управляющая кнопка: настраиваемая 165">
            <a:hlinkClick r:id="rId38" action="ppaction://hlinksldjump" highlightClick="1"/>
          </p:cNvPr>
          <p:cNvSpPr/>
          <p:nvPr/>
        </p:nvSpPr>
        <p:spPr>
          <a:xfrm>
            <a:off x="1106488" y="4237038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7" name="Управляющая кнопка: настраиваемая 166">
            <a:hlinkClick r:id="rId39" action="ppaction://hlinksldjump" highlightClick="1"/>
          </p:cNvPr>
          <p:cNvSpPr/>
          <p:nvPr/>
        </p:nvSpPr>
        <p:spPr>
          <a:xfrm>
            <a:off x="1893888" y="4237038"/>
            <a:ext cx="5334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8" name="Управляющая кнопка: настраиваемая 167">
            <a:hlinkClick r:id="rId40" action="ppaction://hlinksldjump" highlightClick="1"/>
          </p:cNvPr>
          <p:cNvSpPr/>
          <p:nvPr/>
        </p:nvSpPr>
        <p:spPr>
          <a:xfrm>
            <a:off x="3449638" y="4249738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9" name="Управляющая кнопка: настраиваемая 168">
            <a:hlinkClick r:id="rId41" action="ppaction://hlinksldjump" highlightClick="1"/>
          </p:cNvPr>
          <p:cNvSpPr/>
          <p:nvPr/>
        </p:nvSpPr>
        <p:spPr>
          <a:xfrm>
            <a:off x="4333875" y="4252913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0" name="Управляющая кнопка: настраиваемая 169">
            <a:hlinkClick r:id="rId42" action="ppaction://hlinksldjump" highlightClick="1"/>
          </p:cNvPr>
          <p:cNvSpPr/>
          <p:nvPr/>
        </p:nvSpPr>
        <p:spPr>
          <a:xfrm>
            <a:off x="5130800" y="424656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1" name="Управляющая кнопка: настраиваемая 170">
            <a:hlinkClick r:id="rId43" action="ppaction://hlinksldjump" highlightClick="1"/>
          </p:cNvPr>
          <p:cNvSpPr/>
          <p:nvPr/>
        </p:nvSpPr>
        <p:spPr>
          <a:xfrm>
            <a:off x="5902325" y="4221163"/>
            <a:ext cx="523875" cy="539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2" name="Управляющая кнопка: настраиваемая 171">
            <a:hlinkClick r:id="rId44" action="ppaction://hlinksldjump" highlightClick="1"/>
          </p:cNvPr>
          <p:cNvSpPr/>
          <p:nvPr/>
        </p:nvSpPr>
        <p:spPr>
          <a:xfrm>
            <a:off x="6680200" y="4240213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3" name="Управляющая кнопка: настраиваемая 172">
            <a:hlinkClick r:id="rId45" action="ppaction://hlinksldjump" highlightClick="1"/>
          </p:cNvPr>
          <p:cNvSpPr/>
          <p:nvPr/>
        </p:nvSpPr>
        <p:spPr>
          <a:xfrm>
            <a:off x="8255000" y="424656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" name="Управляющая кнопка: настраиваемая 173">
            <a:hlinkClick r:id="rId46" action="ppaction://hlinksldjump" highlightClick="1"/>
          </p:cNvPr>
          <p:cNvSpPr/>
          <p:nvPr/>
        </p:nvSpPr>
        <p:spPr>
          <a:xfrm>
            <a:off x="1093788" y="483870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5" name="Управляющая кнопка: настраиваемая 174">
            <a:hlinkClick r:id="rId47" action="ppaction://hlinksldjump" highlightClick="1"/>
          </p:cNvPr>
          <p:cNvSpPr/>
          <p:nvPr/>
        </p:nvSpPr>
        <p:spPr>
          <a:xfrm>
            <a:off x="2722563" y="48196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6" name="Управляющая кнопка: настраиваемая 175">
            <a:hlinkClick r:id="rId48" action="ppaction://hlinksldjump" highlightClick="1"/>
          </p:cNvPr>
          <p:cNvSpPr/>
          <p:nvPr/>
        </p:nvSpPr>
        <p:spPr>
          <a:xfrm>
            <a:off x="4298950" y="4827588"/>
            <a:ext cx="522288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7" name="Управляющая кнопка: настраиваемая 176">
            <a:hlinkClick r:id="rId49" action="ppaction://hlinksldjump" highlightClick="1"/>
          </p:cNvPr>
          <p:cNvSpPr/>
          <p:nvPr/>
        </p:nvSpPr>
        <p:spPr>
          <a:xfrm>
            <a:off x="5122863" y="4827588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8" name="Управляющая кнопка: настраиваемая 177">
            <a:hlinkClick r:id="rId50" action="ppaction://hlinksldjump" highlightClick="1"/>
          </p:cNvPr>
          <p:cNvSpPr/>
          <p:nvPr/>
        </p:nvSpPr>
        <p:spPr>
          <a:xfrm>
            <a:off x="5903913" y="4827588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9" name="Управляющая кнопка: настраиваемая 178">
            <a:hlinkClick r:id="rId51" action="ppaction://hlinksldjump" highlightClick="1"/>
          </p:cNvPr>
          <p:cNvSpPr/>
          <p:nvPr/>
        </p:nvSpPr>
        <p:spPr>
          <a:xfrm>
            <a:off x="7443788" y="4827588"/>
            <a:ext cx="536575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0" name="Управляющая кнопка: настраиваемая 179">
            <a:hlinkClick r:id="rId52" action="ppaction://hlinksldjump" highlightClick="1"/>
          </p:cNvPr>
          <p:cNvSpPr/>
          <p:nvPr/>
        </p:nvSpPr>
        <p:spPr>
          <a:xfrm>
            <a:off x="1093788" y="5408613"/>
            <a:ext cx="542925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1" name="Управляющая кнопка: настраиваемая 180">
            <a:hlinkClick r:id="rId53" action="ppaction://hlinksldjump" highlightClick="1"/>
          </p:cNvPr>
          <p:cNvSpPr/>
          <p:nvPr/>
        </p:nvSpPr>
        <p:spPr>
          <a:xfrm>
            <a:off x="2713038" y="5402263"/>
            <a:ext cx="522287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2" name="Управляющая кнопка: настраиваемая 181">
            <a:hlinkClick r:id="rId54" action="ppaction://hlinksldjump" highlightClick="1"/>
          </p:cNvPr>
          <p:cNvSpPr/>
          <p:nvPr/>
        </p:nvSpPr>
        <p:spPr>
          <a:xfrm>
            <a:off x="3484563" y="5387975"/>
            <a:ext cx="520700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3" name="Управляющая кнопка: настраиваемая 182">
            <a:hlinkClick r:id="rId55" action="ppaction://hlinksldjump" highlightClick="1"/>
          </p:cNvPr>
          <p:cNvSpPr/>
          <p:nvPr/>
        </p:nvSpPr>
        <p:spPr>
          <a:xfrm>
            <a:off x="6670675" y="5408613"/>
            <a:ext cx="520700" cy="5222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" name="Управляющая кнопка: настраиваемая 183">
            <a:hlinkClick r:id="rId56" action="ppaction://hlinksldjump" highlightClick="1"/>
          </p:cNvPr>
          <p:cNvSpPr/>
          <p:nvPr/>
        </p:nvSpPr>
        <p:spPr>
          <a:xfrm>
            <a:off x="1903413" y="5988050"/>
            <a:ext cx="5207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5" name="Управляющая кнопка: настраиваемая 184">
            <a:hlinkClick r:id="rId57" action="ppaction://hlinksldjump" highlightClick="1"/>
          </p:cNvPr>
          <p:cNvSpPr/>
          <p:nvPr/>
        </p:nvSpPr>
        <p:spPr>
          <a:xfrm>
            <a:off x="4308475" y="5981700"/>
            <a:ext cx="520700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6" name="Управляющая кнопка: настраиваемая 185">
            <a:hlinkClick r:id="rId58" action="ppaction://hlinksldjump" highlightClick="1"/>
          </p:cNvPr>
          <p:cNvSpPr/>
          <p:nvPr/>
        </p:nvSpPr>
        <p:spPr>
          <a:xfrm>
            <a:off x="5122863" y="5981700"/>
            <a:ext cx="520700" cy="5222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7" name="Управляющая кнопка: настраиваемая 186">
            <a:hlinkClick r:id="rId59" action="ppaction://hlinksldjump" highlightClick="1"/>
          </p:cNvPr>
          <p:cNvSpPr/>
          <p:nvPr/>
        </p:nvSpPr>
        <p:spPr>
          <a:xfrm>
            <a:off x="5875338" y="5995988"/>
            <a:ext cx="533400" cy="5207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509" name="Номер слайда 187"/>
          <p:cNvSpPr>
            <a:spLocks noGrp="1"/>
          </p:cNvSpPr>
          <p:nvPr>
            <p:ph type="sldNum" sz="quarter" idx="12"/>
          </p:nvPr>
        </p:nvSpPr>
        <p:spPr bwMode="auto">
          <a:xfrm>
            <a:off x="4003675" y="6492875"/>
            <a:ext cx="1162050" cy="365125"/>
          </a:xfrm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6B87C3-6DD9-422A-9376-48741FB79880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 nodeType="clickPar">
                      <p:stCondLst>
                        <p:cond delay="0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 nodeType="clickPar">
                      <p:stCondLst>
                        <p:cond delay="0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 nodeType="clickPar">
                      <p:stCondLst>
                        <p:cond delay="0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 nodeType="clickPar">
                      <p:stCondLst>
                        <p:cond delay="0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 nodeType="clickPar">
                      <p:stCondLst>
                        <p:cond delay="0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 nodeType="clickPar">
                      <p:stCondLst>
                        <p:cond delay="0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 nodeType="clickPar">
                      <p:stCondLst>
                        <p:cond delay="0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 nodeType="clickPar">
                      <p:stCondLst>
                        <p:cond delay="0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 nodeType="clickPar">
                      <p:stCondLst>
                        <p:cond delay="0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 nodeType="clickPar">
                      <p:stCondLst>
                        <p:cond delay="0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 nodeType="clickPar">
                      <p:stCondLst>
                        <p:cond delay="0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 nodeType="clickPar">
                      <p:stCondLst>
                        <p:cond delay="0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 nodeType="clickPar">
                      <p:stCondLst>
                        <p:cond delay="0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 nodeType="clickPar">
                      <p:stCondLst>
                        <p:cond delay="0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 nodeType="clickPar">
                      <p:stCondLst>
                        <p:cond delay="0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 nodeType="clickPar">
                      <p:stCondLst>
                        <p:cond delay="0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 nodeType="clickPar">
                      <p:stCondLst>
                        <p:cond delay="0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 nodeType="clickPar">
                      <p:stCondLst>
                        <p:cond delay="0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 nodeType="clickPar">
                      <p:stCondLst>
                        <p:cond delay="0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 nodeType="clickPar">
                      <p:stCondLst>
                        <p:cond delay="0"/>
                      </p:stCondLst>
                      <p:childTnLst>
                        <p:par>
                          <p:cTn id="2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 nodeType="clickPar">
                      <p:stCondLst>
                        <p:cond delay="0"/>
                      </p:stCondLst>
                      <p:childTnLst>
                        <p:par>
                          <p:cTn id="2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 nodeType="clickPar">
                      <p:stCondLst>
                        <p:cond delay="0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 nodeType="clickPar">
                      <p:stCondLst>
                        <p:cond delay="0"/>
                      </p:stCondLst>
                      <p:childTnLst>
                        <p:par>
                          <p:cTn id="2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 nodeType="clickPar">
                      <p:stCondLst>
                        <p:cond delay="0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 nodeType="clickPar">
                      <p:stCondLst>
                        <p:cond delay="0"/>
                      </p:stCondLst>
                      <p:childTnLst>
                        <p:par>
                          <p:cTn id="3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 nodeType="clickPar">
                      <p:stCondLst>
                        <p:cond delay="0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 nodeType="clickPar">
                      <p:stCondLst>
                        <p:cond delay="0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 nodeType="clickPar">
                      <p:stCondLst>
                        <p:cond delay="0"/>
                      </p:stCondLst>
                      <p:childTnLst>
                        <p:par>
                          <p:cTn id="3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 nodeType="clickPar">
                      <p:stCondLst>
                        <p:cond delay="0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 nodeType="clickPar">
                      <p:stCondLst>
                        <p:cond delay="0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 nodeType="clickPar">
                      <p:stCondLst>
                        <p:cond delay="0"/>
                      </p:stCondLst>
                      <p:childTnLst>
                        <p:par>
                          <p:cTn id="3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 nodeType="clickPar">
                      <p:stCondLst>
                        <p:cond delay="0"/>
                      </p:stCondLst>
                      <p:childTnLst>
                        <p:par>
                          <p:cTn id="3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 nodeType="clickPar">
                      <p:stCondLst>
                        <p:cond delay="0"/>
                      </p:stCondLst>
                      <p:childTnLst>
                        <p:par>
                          <p:cTn id="3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 nodeType="clickPar">
                      <p:stCondLst>
                        <p:cond delay="0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 nodeType="clickPar">
                      <p:stCondLst>
                        <p:cond delay="0"/>
                      </p:stCondLst>
                      <p:childTnLst>
                        <p:par>
                          <p:cTn id="3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 nodeType="clickPar">
                      <p:stCondLst>
                        <p:cond delay="0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 nodeType="clickPar">
                      <p:stCondLst>
                        <p:cond delay="0"/>
                      </p:stCondLst>
                      <p:childTnLst>
                        <p:par>
                          <p:cTn id="3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 nodeType="clickPar">
                      <p:stCondLst>
                        <p:cond delay="0"/>
                      </p:stCondLst>
                      <p:childTnLst>
                        <p:par>
                          <p:cTn id="3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 nodeType="clickPar">
                      <p:stCondLst>
                        <p:cond delay="0"/>
                      </p:stCondLst>
                      <p:childTnLst>
                        <p:par>
                          <p:cTn id="3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 nodeType="clickPar">
                      <p:stCondLst>
                        <p:cond delay="0"/>
                      </p:stCondLst>
                      <p:childTnLst>
                        <p:par>
                          <p:cTn id="4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 nodeType="clickPar">
                      <p:stCondLst>
                        <p:cond delay="0"/>
                      </p:stCondLst>
                      <p:childTnLst>
                        <p:par>
                          <p:cTn id="4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 nodeType="clickPar">
                      <p:stCondLst>
                        <p:cond delay="0"/>
                      </p:stCondLst>
                      <p:childTnLst>
                        <p:par>
                          <p:cTn id="4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 nodeType="clickPar">
                      <p:stCondLst>
                        <p:cond delay="0"/>
                      </p:stCondLst>
                      <p:childTnLst>
                        <p:par>
                          <p:cTn id="4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 nodeType="clickPar">
                      <p:stCondLst>
                        <p:cond delay="0"/>
                      </p:stCondLst>
                      <p:childTnLst>
                        <p:par>
                          <p:cTn id="4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428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9" fill="hold" nodeType="clickPar">
                      <p:stCondLst>
                        <p:cond delay="0"/>
                      </p:stCondLst>
                      <p:childTnLst>
                        <p:par>
                          <p:cTn id="4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 nodeType="clickPar">
                      <p:stCondLst>
                        <p:cond delay="0"/>
                      </p:stCondLst>
                      <p:childTnLst>
                        <p:par>
                          <p:cTn id="4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440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1" fill="hold" nodeType="clickPar">
                      <p:stCondLst>
                        <p:cond delay="0"/>
                      </p:stCondLst>
                      <p:childTnLst>
                        <p:par>
                          <p:cTn id="4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 nodeType="clickPar">
                      <p:stCondLst>
                        <p:cond delay="0"/>
                      </p:stCondLst>
                      <p:childTnLst>
                        <p:par>
                          <p:cTn id="4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 nodeType="clickPar">
                      <p:stCondLst>
                        <p:cond delay="0"/>
                      </p:stCondLst>
                      <p:childTnLst>
                        <p:par>
                          <p:cTn id="4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 nodeType="clickPar">
                      <p:stCondLst>
                        <p:cond delay="0"/>
                      </p:stCondLst>
                      <p:childTnLst>
                        <p:par>
                          <p:cTn id="4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 nodeType="clickPar">
                      <p:stCondLst>
                        <p:cond delay="0"/>
                      </p:stCondLst>
                      <p:childTnLst>
                        <p:par>
                          <p:cTn id="4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 nodeType="clickPar">
                      <p:stCondLst>
                        <p:cond delay="0"/>
                      </p:stCondLst>
                      <p:childTnLst>
                        <p:par>
                          <p:cTn id="4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476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7" fill="hold" nodeType="clickPar">
                      <p:stCondLst>
                        <p:cond delay="0"/>
                      </p:stCondLst>
                      <p:childTnLst>
                        <p:par>
                          <p:cTn id="4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 nodeType="clickPar">
                      <p:stCondLst>
                        <p:cond delay="0"/>
                      </p:stCondLst>
                      <p:childTnLst>
                        <p:par>
                          <p:cTn id="4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 nodeType="clickPar">
                      <p:stCondLst>
                        <p:cond delay="0"/>
                      </p:stCondLst>
                      <p:childTnLst>
                        <p:par>
                          <p:cTn id="4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 nodeType="clickPar">
                      <p:stCondLst>
                        <p:cond delay="0"/>
                      </p:stCondLst>
                      <p:childTnLst>
                        <p:par>
                          <p:cTn id="4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 nodeType="clickPar">
                      <p:stCondLst>
                        <p:cond delay="0"/>
                      </p:stCondLst>
                      <p:childTnLst>
                        <p:par>
                          <p:cTn id="5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 nodeType="clickPar">
                      <p:stCondLst>
                        <p:cond delay="0"/>
                      </p:stCondLst>
                      <p:childTnLst>
                        <p:par>
                          <p:cTn id="5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 nodeType="clickPar">
                      <p:stCondLst>
                        <p:cond delay="0"/>
                      </p:stCondLst>
                      <p:childTnLst>
                        <p:par>
                          <p:cTn id="5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 nodeType="clickPar">
                      <p:stCondLst>
                        <p:cond delay="0"/>
                      </p:stCondLst>
                      <p:childTnLst>
                        <p:par>
                          <p:cTn id="5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 nodeType="clickPar">
                      <p:stCondLst>
                        <p:cond delay="0"/>
                      </p:stCondLst>
                      <p:childTnLst>
                        <p:par>
                          <p:cTn id="5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 nodeType="clickPar">
                      <p:stCondLst>
                        <p:cond delay="0"/>
                      </p:stCondLst>
                      <p:childTnLst>
                        <p:par>
                          <p:cTn id="5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536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7" fill="hold" nodeType="clickPar">
                      <p:stCondLst>
                        <p:cond delay="0"/>
                      </p:stCondLst>
                      <p:childTnLst>
                        <p:par>
                          <p:cTn id="5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 nodeType="clickPar">
                      <p:stCondLst>
                        <p:cond delay="0"/>
                      </p:stCondLst>
                      <p:childTnLst>
                        <p:par>
                          <p:cTn id="5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 nodeType="clickPar">
                      <p:stCondLst>
                        <p:cond delay="0"/>
                      </p:stCondLst>
                      <p:childTnLst>
                        <p:par>
                          <p:cTn id="5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 nodeType="clickPar">
                      <p:stCondLst>
                        <p:cond delay="0"/>
                      </p:stCondLst>
                      <p:childTnLst>
                        <p:par>
                          <p:cTn id="5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 nodeType="clickPar">
                      <p:stCondLst>
                        <p:cond delay="0"/>
                      </p:stCondLst>
                      <p:childTnLst>
                        <p:par>
                          <p:cTn id="5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 nodeType="clickPar">
                      <p:stCondLst>
                        <p:cond delay="0"/>
                      </p:stCondLst>
                      <p:childTnLst>
                        <p:par>
                          <p:cTn id="5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 nodeType="clickPar">
                      <p:stCondLst>
                        <p:cond delay="0"/>
                      </p:stCondLst>
                      <p:childTnLst>
                        <p:par>
                          <p:cTn id="5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578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9" fill="hold" nodeType="clickPar">
                      <p:stCondLst>
                        <p:cond delay="0"/>
                      </p:stCondLst>
                      <p:childTnLst>
                        <p:par>
                          <p:cTn id="5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584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5" fill="hold" nodeType="clickPar">
                      <p:stCondLst>
                        <p:cond delay="0"/>
                      </p:stCondLst>
                      <p:childTnLst>
                        <p:par>
                          <p:cTn id="5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 nodeType="clickPar">
                      <p:stCondLst>
                        <p:cond delay="0"/>
                      </p:stCondLst>
                      <p:childTnLst>
                        <p:par>
                          <p:cTn id="5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596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7" fill="hold" nodeType="clickPar">
                      <p:stCondLst>
                        <p:cond delay="0"/>
                      </p:stCondLst>
                      <p:childTnLst>
                        <p:par>
                          <p:cTn id="5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</p:childTnLst>
        </p:cTn>
      </p:par>
    </p:tnLst>
    <p:bldLst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2" grpId="0" animBg="1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60" grpId="0" animBg="1"/>
      <p:bldP spid="61" grpId="0" animBg="1"/>
      <p:bldP spid="62" grpId="0" animBg="1"/>
      <p:bldP spid="63" grpId="0" animBg="1"/>
      <p:bldP spid="128" grpId="0" animBg="1"/>
      <p:bldP spid="129" grpId="0" animBg="1"/>
      <p:bldP spid="130" grpId="0" animBg="1"/>
      <p:bldP spid="131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5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2183036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сейчас час, если оставшаяся часть суток вдвое больше предыдущей?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499992" y="4320865"/>
            <a:ext cx="4289996" cy="95312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8 часов утра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686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A39616-BC2F-4598-BAC6-994AB39B6A82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6577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5" name="Picture 7" descr="C:\Users\User\Desktop\Морской бой\1369053961_kids-on-see-saw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924944"/>
            <a:ext cx="4394611" cy="369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7921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Comic Sans MS" pitchFamily="66" charset="0"/>
              </a:rPr>
              <a:t>Разгадай ребус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940152" y="5300360"/>
            <a:ext cx="1584176" cy="935038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26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789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1D620B-4AC1-44E1-A393-6F2AF3BFBD2D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6610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2" t="40278" r="38311" b="22613"/>
          <a:stretch/>
        </p:blipFill>
        <p:spPr bwMode="auto">
          <a:xfrm>
            <a:off x="947704" y="1196752"/>
            <a:ext cx="7152688" cy="410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5"/>
          <p:cNvSpPr>
            <a:spLocks noGrp="1"/>
          </p:cNvSpPr>
          <p:nvPr>
            <p:ph type="ctrTitle"/>
          </p:nvPr>
        </p:nvSpPr>
        <p:spPr>
          <a:xfrm>
            <a:off x="3741738" y="333375"/>
            <a:ext cx="5437187" cy="29511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5400" b="1" dirty="0" smtClean="0">
                <a:latin typeface="Comic Sans MS" pitchFamily="66" charset="0"/>
              </a:rPr>
              <a:t> Какие геометрические фигуры дружат с солнцем?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580063" y="3789363"/>
            <a:ext cx="3303587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Лучи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891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E5DF89-68B3-4416-ACC4-E07A29996EE9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40650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42" name="Picture 9" descr="http://anyamashka.ru/_ph/33/2/31528802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3562350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5"/>
          <p:cNvSpPr>
            <a:spLocks noGrp="1"/>
          </p:cNvSpPr>
          <p:nvPr>
            <p:ph type="ctrTitle"/>
          </p:nvPr>
        </p:nvSpPr>
        <p:spPr>
          <a:xfrm>
            <a:off x="638175" y="188913"/>
            <a:ext cx="7772400" cy="22320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latin typeface="Comic Sans MS" pitchFamily="66" charset="0"/>
              </a:rPr>
              <a:t>Две дочери, две матери, да бабушка с внучкой. Сколько всех?  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880225" y="2060575"/>
            <a:ext cx="215265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Трое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994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C7D39E-EB31-4B71-B8E2-15188FA94903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956550" y="6237288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87278"/>
            <a:ext cx="2324100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http://stat17.privet.ru/lr/0a097ff414b0581a9acd17bc5fc729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2" y="3019354"/>
            <a:ext cx="2428875" cy="23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10" descr="http://zolotarev-vladimir.ru/img/foto/vnuchk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731" y="3001963"/>
            <a:ext cx="2633663" cy="239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76089" y="5517232"/>
            <a:ext cx="18510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Comic Sans MS" pitchFamily="66" charset="0"/>
              </a:rPr>
              <a:t>Бабушка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Comic Sans MS" pitchFamily="66" charset="0"/>
              </a:rPr>
              <a:t>Мама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0132" y="5419005"/>
            <a:ext cx="13922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Comic Sans MS" pitchFamily="66" charset="0"/>
              </a:rPr>
              <a:t>Мама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Comic Sans MS" pitchFamily="66" charset="0"/>
              </a:rPr>
              <a:t>Дочка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38862" y="5402985"/>
            <a:ext cx="15494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Comic Sans MS" pitchFamily="66" charset="0"/>
              </a:rPr>
              <a:t>Дочка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Comic Sans MS" pitchFamily="66" charset="0"/>
              </a:rPr>
              <a:t>Внучка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2" grpId="0"/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5"/>
          <p:cNvSpPr>
            <a:spLocks noGrp="1"/>
          </p:cNvSpPr>
          <p:nvPr>
            <p:ph type="ctrTitle"/>
          </p:nvPr>
        </p:nvSpPr>
        <p:spPr>
          <a:xfrm>
            <a:off x="323850" y="333375"/>
            <a:ext cx="8134350" cy="2663825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К числу 43 припишите слева и справа по одной цифре, чтобы полученное число делилось на 45. 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908425" y="4518025"/>
            <a:ext cx="4981575" cy="935038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2430 или 6435</a:t>
            </a:r>
            <a:endParaRPr lang="ru-RU" sz="4800" b="1" baseline="300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096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3DE4B9-808B-480A-9477-3E1482134F0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90" name="Picture 6" descr="C:\Users\User\Desktop\Морской бой\naturalnie_chis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21163"/>
            <a:ext cx="3657600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24863" cy="268709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одном дереве сидело 40 сорок. Проходил охотник, выстрелил и убил 6 сорок. Сколько сорок осталось на дереве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4355975" y="3871913"/>
            <a:ext cx="4075237" cy="14732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0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(все улетели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или упали)</a:t>
            </a:r>
            <a:endParaRPr lang="ru-RU" dirty="0"/>
          </a:p>
        </p:txBody>
      </p:sp>
      <p:sp>
        <p:nvSpPr>
          <p:cNvPr id="4198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70AC46-1791-44D0-B10E-9DEB10A3286C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942263" y="557053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4" name="Picture 11" descr="http://www.stihi.ru/pics/2012/12/01/1109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898533"/>
            <a:ext cx="3095898" cy="42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5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2519362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 Какую математическую фигуру украшают брильянтами?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292725" y="4043363"/>
            <a:ext cx="3729038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Кольцо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301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06CFA0-753C-44D9-98EB-052F4FB2F47E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380288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4038" name="Picture 7" descr="C:\Users\User\Desktop\Морской бой\diamond-3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5503863" cy="344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5"/>
          <p:cNvSpPr>
            <a:spLocks noGrp="1"/>
          </p:cNvSpPr>
          <p:nvPr>
            <p:ph type="ctrTitle"/>
          </p:nvPr>
        </p:nvSpPr>
        <p:spPr>
          <a:xfrm>
            <a:off x="259031" y="836712"/>
            <a:ext cx="8641655" cy="17795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Пакет, в котором 3 яблока и 8 манда-</a:t>
            </a:r>
            <a:r>
              <a:rPr lang="ru-RU" altLang="ru-RU" sz="4000" b="1" dirty="0" err="1" smtClean="0">
                <a:latin typeface="Times New Roman" pitchFamily="18" charset="0"/>
                <a:cs typeface="Times New Roman" pitchFamily="18" charset="0"/>
              </a:rPr>
              <a:t>ринов</a:t>
            </a: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, весит 620г, а пакет, в котором      3 яблока и 5 мандаринов, весит 500г. Какова масса 1 яблока и 1 мандарина?</a:t>
            </a:r>
            <a:endParaRPr lang="ru-RU" altLang="ru-RU" sz="4000" b="1" dirty="0" smtClean="0">
              <a:latin typeface="Comic Sans MS" pitchFamily="6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00563" y="3644900"/>
            <a:ext cx="4284662" cy="1473200"/>
          </a:xfrm>
        </p:spPr>
        <p:txBody>
          <a:bodyPr/>
          <a:lstStyle/>
          <a:p>
            <a:r>
              <a:rPr lang="ru-RU" altLang="ru-RU" sz="4000" b="1" smtClean="0">
                <a:solidFill>
                  <a:schemeClr val="tx1"/>
                </a:solidFill>
              </a:rPr>
              <a:t>100г. – яблоко и </a:t>
            </a:r>
          </a:p>
          <a:p>
            <a:r>
              <a:rPr lang="ru-RU" altLang="ru-RU" sz="4000" b="1" smtClean="0">
                <a:solidFill>
                  <a:schemeClr val="tx1"/>
                </a:solidFill>
              </a:rPr>
              <a:t>40г - мандарин</a:t>
            </a:r>
          </a:p>
        </p:txBody>
      </p:sp>
      <p:sp>
        <p:nvSpPr>
          <p:cNvPr id="4403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7A0A74-F1FC-4B04-A93A-94EF33BEACC4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07325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062" name="Picture 6" descr="C:\Users\User\Desktop\Морской бой\eeedacd4de4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4" y="2433877"/>
            <a:ext cx="2809007" cy="315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 descr="C:\Users\User\Desktop\Морской бой\380-3804593_mandarin-png-image-p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157788"/>
            <a:ext cx="23098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5"/>
          <p:cNvSpPr>
            <a:spLocks noGrp="1"/>
          </p:cNvSpPr>
          <p:nvPr>
            <p:ph type="ctrTitle"/>
          </p:nvPr>
        </p:nvSpPr>
        <p:spPr>
          <a:xfrm>
            <a:off x="250825" y="333375"/>
            <a:ext cx="8539163" cy="30464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Этих животных зовут Фокс, Сильва и Бобби. Сильва не самая большая, Бобби не самый косматый, Фокс не самый яркий. Зубы Фокса длиннее зубов Сильвы. Как зовут каждого?</a:t>
            </a:r>
          </a:p>
        </p:txBody>
      </p:sp>
      <p:sp>
        <p:nvSpPr>
          <p:cNvPr id="4506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92BADC-101B-432F-9367-390F42C8AD91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6610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" t="64087" r="54301" b="28523"/>
          <a:stretch>
            <a:fillRect/>
          </a:stretch>
        </p:blipFill>
        <p:spPr bwMode="auto">
          <a:xfrm>
            <a:off x="3189288" y="3429000"/>
            <a:ext cx="57038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Рисунок 3" descr="Фото лев в png без фо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549" y="4262360"/>
            <a:ext cx="2794667" cy="223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Рисунок 14" descr="panda_PNG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850" y="4869160"/>
            <a:ext cx="1447514" cy="166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7" name="Рисунок 11" descr="peacock_PNG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1" y="4974431"/>
            <a:ext cx="20669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5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7772400" cy="2305050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 Что есть у каждого слова, и растения и уравнения?</a:t>
            </a:r>
            <a:endParaRPr lang="ru-RU" altLang="ru-RU" sz="4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779838" y="3556000"/>
            <a:ext cx="3992562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Корень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08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D07988-9FF1-487E-A534-3BCABB0D85F8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31138" y="5516563"/>
            <a:ext cx="979487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7110" name="Picture 7" descr="http://img-fotki.yandex.ru/get/4704/super-evseenko-09.b/0_623b1_cda261ad_X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2847975"/>
            <a:ext cx="4217988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Морской бой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49" y="260647"/>
            <a:ext cx="8619431" cy="646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7596188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8" name="Номер слайда 1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EB6B66-86CE-4639-BB2D-8890F42A70DC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8"/>
          <p:cNvSpPr>
            <a:spLocks noGrp="1"/>
          </p:cNvSpPr>
          <p:nvPr>
            <p:ph type="ctrTitle"/>
          </p:nvPr>
        </p:nvSpPr>
        <p:spPr>
          <a:xfrm>
            <a:off x="755650" y="1052513"/>
            <a:ext cx="7772400" cy="17795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Сумма каких трех натуральных чисел равна их произведению? </a:t>
            </a: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4284663" y="4149725"/>
            <a:ext cx="4537075" cy="865188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1+2+3 = 1∙2∙3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D41B6B-AE32-4962-932C-FA3197E9F20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43838" y="5494338"/>
            <a:ext cx="979487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8134" name="Picture 7" descr="http://s2.rimg.info/6760455ba5b7c544cbd6b1133dfd8cb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67113"/>
            <a:ext cx="446563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427538" y="5084763"/>
            <a:ext cx="4464050" cy="938212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Вероятность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813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2D8917-5E72-46C2-B71D-B1E2312B2E9C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7913688" y="575151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7663" y="3357563"/>
            <a:ext cx="8567737" cy="17795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быстрее из каждой строчки выберите лишь те буквы, которые не повторяются, и составьте из них слово: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ААВБКЕРБК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ДЦОШЯТШЦД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КЛНМЩЛСМК</a:t>
            </a:r>
            <a:b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ФАТЖЬЭЭЖАФ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8" name="Picture 6" descr="C:\Users\User\Desktop\Морской бой\1403422878_boy_60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2" y="3523828"/>
            <a:ext cx="3217540" cy="321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5"/>
          <p:cNvSpPr>
            <a:spLocks noGrp="1"/>
          </p:cNvSpPr>
          <p:nvPr>
            <p:ph type="ctrTitle"/>
          </p:nvPr>
        </p:nvSpPr>
        <p:spPr>
          <a:xfrm>
            <a:off x="441325" y="981075"/>
            <a:ext cx="8362950" cy="30464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smtClean="0">
                <a:latin typeface="Times New Roman" pitchFamily="18" charset="0"/>
                <a:cs typeface="Times New Roman" pitchFamily="18" charset="0"/>
              </a:rPr>
              <a:t>Воспитывая сына-двоечника, папа изнашивает в год два брючных ремня. Сколько ремней износил папа за все девять лет учебы, если известно, что в 5 классе его сын дважды оставался на второй год?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635896" y="4384675"/>
            <a:ext cx="5195366" cy="1473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9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sym typeface="Symbol"/>
              </a:rPr>
              <a:t> 2 + 2  2 = 22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915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1FCB09-D172-45EB-B709-A2F6483903CA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24788" y="5614988"/>
            <a:ext cx="979487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82" name="Рисунок 7" descr="Ремни, мужские аксессуары - Модный Мир - Модная одежда, обувь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1470">
            <a:off x="412441" y="3907324"/>
            <a:ext cx="2809007" cy="246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5"/>
          <p:cNvSpPr>
            <a:spLocks noGrp="1"/>
          </p:cNvSpPr>
          <p:nvPr>
            <p:ph type="ctrTitle"/>
          </p:nvPr>
        </p:nvSpPr>
        <p:spPr>
          <a:xfrm>
            <a:off x="323850" y="476250"/>
            <a:ext cx="8496300" cy="345598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06096" y="3545151"/>
            <a:ext cx="3642742" cy="7366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Уголь-угол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018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793685-3233-4B3E-9EC4-557231438F3C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308850" y="53006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07" name="Picture 7" descr="https://myslide.ru/documents_2/fd1fa099e525bb3cc9173c155fb11676/img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2" t="42107" r="11188" b="13072"/>
          <a:stretch/>
        </p:blipFill>
        <p:spPr bwMode="auto">
          <a:xfrm>
            <a:off x="251520" y="4297144"/>
            <a:ext cx="5333186" cy="212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https://myslide.ru/documents_2/fd1fa099e525bb3cc9173c155fb11676/img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" t="9210" r="28196" b="60296"/>
          <a:stretch/>
        </p:blipFill>
        <p:spPr bwMode="auto">
          <a:xfrm>
            <a:off x="580415" y="1032845"/>
            <a:ext cx="7203530" cy="235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47312" y="277833"/>
            <a:ext cx="4780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Разгадайте шараду: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5"/>
          <p:cNvSpPr>
            <a:spLocks noGrp="1"/>
          </p:cNvSpPr>
          <p:nvPr>
            <p:ph type="ctrTitle"/>
          </p:nvPr>
        </p:nvSpPr>
        <p:spPr>
          <a:xfrm>
            <a:off x="395288" y="692150"/>
            <a:ext cx="8250237" cy="2974975"/>
          </a:xfrm>
        </p:spPr>
        <p:txBody>
          <a:bodyPr>
            <a:normAutofit fontScale="90000"/>
          </a:bodyPr>
          <a:lstStyle/>
          <a:p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Сколько раз надо прибавить одновременно к числу 250 по 7, а к числу 205 по 10, чтобы получить одинаковые числа?</a:t>
            </a:r>
            <a:br>
              <a:rPr lang="ru-RU" alt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486650" y="3789363"/>
            <a:ext cx="1360488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15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120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F249BE-B64D-44E7-8958-FB1AA670EA79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69238" y="5535613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2230" name="Picture 6" descr="C:\Users\User\Desktop\Морской бой\unnam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67063"/>
            <a:ext cx="2665413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5"/>
          <p:cNvSpPr>
            <a:spLocks noGrp="1"/>
          </p:cNvSpPr>
          <p:nvPr>
            <p:ph type="ctrTitle"/>
          </p:nvPr>
        </p:nvSpPr>
        <p:spPr>
          <a:xfrm>
            <a:off x="395288" y="404813"/>
            <a:ext cx="8435975" cy="30464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Три поросенка собирали желуди себе на ужин.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Ниф-Ниф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собрал  всего количества желудей,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Наф-Наф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собрал  остального количества, а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Нуф-Нуф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на 120 желудей меньше, чем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Ниф-Ниф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Наф-Наф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вместе. Сколько желудей собрал каждый поросенок?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11638" y="4357688"/>
            <a:ext cx="4608512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140; 80; 100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222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7F249F-9FBA-4E0C-9FCD-CACCDCBBE3B5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667625" y="5589588"/>
            <a:ext cx="979488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3254" name="Picture 6" descr="C:\Users\User\Desktop\Морской бой\vzX9Bt5332zqrgpguak070t35JUEao-_-640x3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8" r="14127"/>
          <a:stretch>
            <a:fillRect/>
          </a:stretch>
        </p:blipFill>
        <p:spPr bwMode="auto">
          <a:xfrm>
            <a:off x="250825" y="3716338"/>
            <a:ext cx="3819525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5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1582738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Найдите сумму цифр на рисунке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156325" y="3860800"/>
            <a:ext cx="2376488" cy="1473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68</a:t>
            </a:r>
            <a:endParaRPr lang="ru-RU" sz="96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325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BF2526-0880-464B-8512-A4C8DB893319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96188" y="60213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0" t="-320" r="1817" b="45511"/>
          <a:stretch>
            <a:fillRect/>
          </a:stretch>
        </p:blipFill>
        <p:spPr bwMode="auto">
          <a:xfrm>
            <a:off x="611188" y="2151063"/>
            <a:ext cx="41052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5"/>
          <p:cNvSpPr>
            <a:spLocks noGrp="1"/>
          </p:cNvSpPr>
          <p:nvPr>
            <p:ph type="ctrTitle"/>
          </p:nvPr>
        </p:nvSpPr>
        <p:spPr>
          <a:xfrm>
            <a:off x="827088" y="692150"/>
            <a:ext cx="7772400" cy="2016125"/>
          </a:xfrm>
        </p:spPr>
        <p:txBody>
          <a:bodyPr/>
          <a:lstStyle/>
          <a:p>
            <a:pPr eaLnBrk="1" hangingPunct="1"/>
            <a:r>
              <a:rPr lang="ru-RU" altLang="ru-RU" sz="6000" b="1" smtClean="0">
                <a:latin typeface="Times New Roman" pitchFamily="18" charset="0"/>
                <a:cs typeface="Times New Roman" pitchFamily="18" charset="0"/>
              </a:rPr>
              <a:t>Напишите слово </a:t>
            </a:r>
            <a:br>
              <a:rPr lang="ru-RU" altLang="ru-RU" sz="60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6000" b="1" smtClean="0">
                <a:latin typeface="Times New Roman" pitchFamily="18" charset="0"/>
                <a:cs typeface="Times New Roman" pitchFamily="18" charset="0"/>
              </a:rPr>
              <a:t>из трех «о».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11288" y="3860800"/>
            <a:ext cx="640080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Трио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427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42B5F7-3785-4B2A-AF9A-E05A2C18EA1C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5302" name="Picture 7" descr="http://www.edu54.ru/sites/default/files/userfiles/image/walking_3_h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227388"/>
            <a:ext cx="2519363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5"/>
          <p:cNvSpPr>
            <a:spLocks noGrp="1"/>
          </p:cNvSpPr>
          <p:nvPr>
            <p:ph type="ctrTitle"/>
          </p:nvPr>
        </p:nvSpPr>
        <p:spPr>
          <a:xfrm>
            <a:off x="755650" y="404813"/>
            <a:ext cx="7772400" cy="1822450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 В каком слове можно найти целый метр букв О?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129213" y="3930650"/>
            <a:ext cx="3590925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метрО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530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DCFC0B-A744-486A-8B00-03D60143FFE4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40650" y="5664200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6326" name="Picture 6" descr="C:\Users\User\Desktop\Морской бой\unnam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420938"/>
            <a:ext cx="4697413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5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3527425"/>
          </a:xfrm>
        </p:spPr>
        <p:txBody>
          <a:bodyPr/>
          <a:lstStyle/>
          <a:p>
            <a:pPr eaLnBrk="1" hangingPunct="1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Шасшифруй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шараду:</a:t>
            </a:r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В начале ставлю я предлог.</a:t>
            </a:r>
            <a:b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Рядом дом за городом</a:t>
            </a:r>
            <a:b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а вместе – надо мне решить</a:t>
            </a:r>
            <a:b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чтоб пятерку получить</a:t>
            </a: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573CC6-1C04-47CD-83D3-1F4EA9399700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402864" y="4509120"/>
            <a:ext cx="6400800" cy="864021"/>
          </a:xfrm>
        </p:spPr>
        <p:txBody>
          <a:bodyPr/>
          <a:lstStyle/>
          <a:p>
            <a:pPr>
              <a:defRPr/>
            </a:pP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За+дача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=задача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Picture 6" descr="C:\Users\User\Desktop\Морской бой\unnam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6" y="3573016"/>
            <a:ext cx="2370350" cy="326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pPr eaLnBrk="1" hangingPunct="1"/>
            <a:r>
              <a:rPr lang="ru-RU" altLang="ru-RU" sz="7200" b="1" smtClean="0">
                <a:solidFill>
                  <a:srgbClr val="C00000"/>
                </a:solidFill>
                <a:latin typeface="Comic Sans MS" pitchFamily="66" charset="0"/>
              </a:rPr>
              <a:t>1 балл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Следующий ход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7778750" y="562133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3" name="Номер слайда 1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2C6A39-C0CC-4341-B861-5B6B486F6541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12295" name="Picture 7" descr="C:\Users\User\Desktop\Морской бой\img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9" t="8230" r="13309" b="6877"/>
          <a:stretch/>
        </p:blipFill>
        <p:spPr bwMode="auto">
          <a:xfrm>
            <a:off x="872836" y="512618"/>
            <a:ext cx="2050473" cy="18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5"/>
          <p:cNvSpPr>
            <a:spLocks noGrp="1"/>
          </p:cNvSpPr>
          <p:nvPr>
            <p:ph type="ctrTitle"/>
          </p:nvPr>
        </p:nvSpPr>
        <p:spPr>
          <a:xfrm>
            <a:off x="179388" y="333375"/>
            <a:ext cx="8653462" cy="30464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Лиса Алиса и Кот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зарыли на поле Чудес множество золотых монет. В первую ночь проросло 60% всех монет, во второй день - 30% от того, что выросло в первый день, а в третий - последние 66 золотых монет. Сколько всего монет закопали мошенники?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4663" y="4214813"/>
            <a:ext cx="4537075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300золотых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734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B16252-6536-4740-912C-FEE54A132602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96188" y="54451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8374" name="Picture 6" descr="C:\Users\User\Desktop\Морской бой\1361012162_11635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54400"/>
            <a:ext cx="268605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5"/>
          <p:cNvSpPr>
            <a:spLocks noGrp="1"/>
          </p:cNvSpPr>
          <p:nvPr>
            <p:ph type="ctrTitle"/>
          </p:nvPr>
        </p:nvSpPr>
        <p:spPr>
          <a:xfrm>
            <a:off x="560388" y="2420938"/>
            <a:ext cx="8132762" cy="24479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киоск привезли тетради. Если их разложить в пачки по 15 тетрадей в каждую или по 20 тетрадей, то в обоих случаях лишних тетрадей не окажется. Сколько тетрадей привезли, если их было больше 900, но меньше 1000?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508625" y="4852988"/>
            <a:ext cx="2936875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960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837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97D57D-F3AE-4F53-B3AD-FFA5B4E5CEE1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40650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9398" name="Picture 6" descr="C:\Users\User\Desktop\Морской бой\0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5005388"/>
            <a:ext cx="2232025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7" descr="C:\Users\User\Desktop\Морской бой\tetradk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886325"/>
            <a:ext cx="2651125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5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2735263"/>
          </a:xfrm>
        </p:spPr>
        <p:txBody>
          <a:bodyPr/>
          <a:lstStyle/>
          <a:p>
            <a:pPr eaLnBrk="1" hangingPunct="1"/>
            <a:r>
              <a:rPr lang="ru-RU" altLang="ru-RU" sz="4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5400" b="1" smtClean="0">
                <a:latin typeface="Times New Roman" pitchFamily="18" charset="0"/>
                <a:cs typeface="Times New Roman" pitchFamily="18" charset="0"/>
              </a:rPr>
              <a:t>Какая цифра всегда катается на электричке?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924300" y="3716338"/>
            <a:ext cx="5032375" cy="1473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Цифра три - 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элекТРИчка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9396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59B309-AF4C-430B-B06A-5A4FF759BF2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8054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0422" name="Picture 9" descr="http://quinnscommentary.files.wordpress.com/2010/01/modern_train_lights_speeding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3792538"/>
            <a:ext cx="4005262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5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2590800"/>
          </a:xfrm>
        </p:spPr>
        <p:txBody>
          <a:bodyPr/>
          <a:lstStyle/>
          <a:p>
            <a:pPr eaLnBrk="1" hangingPunct="1"/>
            <a:r>
              <a:rPr lang="ru-RU" altLang="ru-RU" sz="6600" b="1" smtClean="0">
                <a:latin typeface="Comic Sans MS" pitchFamily="66" charset="0"/>
              </a:rPr>
              <a:t> </a:t>
            </a:r>
          </a:p>
        </p:txBody>
      </p:sp>
      <p:sp>
        <p:nvSpPr>
          <p:cNvPr id="60420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3AAB95-672A-4627-9B62-977383C51EBB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421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850" y="404813"/>
            <a:ext cx="8466138" cy="374491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Лиса Алиса и кот </a:t>
            </a:r>
            <a:r>
              <a:rPr lang="ru-RU" altLang="ru-RU" sz="3600" dirty="0" err="1" smtClean="0">
                <a:latin typeface="Times New Roman" pitchFamily="18" charset="0"/>
                <a:cs typeface="Times New Roman" pitchFamily="18" charset="0"/>
              </a:rPr>
              <a:t>Базилио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за один день украли у честных граждан 15 кошельков, больших и маленьких. В каждом большом кошельке было 13 сольдо, а в каждом маленьком – 6 сольдо. Сколько денег оказалось у лисы Алисы, если всего было 167 сольдо, и лиса забрала себе все большие кошельки?</a:t>
            </a:r>
          </a:p>
          <a:p>
            <a:pPr>
              <a:defRPr/>
            </a:pP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alt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33988" y="4811713"/>
            <a:ext cx="2578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chemeClr val="tx1"/>
                </a:solidFill>
              </a:rPr>
              <a:t>143 сольдо</a:t>
            </a:r>
          </a:p>
        </p:txBody>
      </p:sp>
      <p:pic>
        <p:nvPicPr>
          <p:cNvPr id="61447" name="Picture 7" descr="C:\Users\User\Desktop\Морской бой\01_Wnimy4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08450"/>
            <a:ext cx="3744913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5"/>
          <p:cNvSpPr>
            <a:spLocks noGrp="1"/>
          </p:cNvSpPr>
          <p:nvPr>
            <p:ph type="ctrTitle"/>
          </p:nvPr>
        </p:nvSpPr>
        <p:spPr>
          <a:xfrm>
            <a:off x="468313" y="333375"/>
            <a:ext cx="8496300" cy="20161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квадратов изображено на рисунке?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192838" y="3978275"/>
            <a:ext cx="1647825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8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1444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F3C041-8701-4C29-BFB3-379E5F75E648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62470" name="Группа 19"/>
          <p:cNvGrpSpPr>
            <a:grpSpLocks/>
          </p:cNvGrpSpPr>
          <p:nvPr/>
        </p:nvGrpSpPr>
        <p:grpSpPr bwMode="auto">
          <a:xfrm>
            <a:off x="1908175" y="1846263"/>
            <a:ext cx="3714750" cy="3571875"/>
            <a:chOff x="1571625" y="642938"/>
            <a:chExt cx="3287713" cy="321627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535984" y="1678579"/>
              <a:ext cx="2071281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571625" y="2714219"/>
              <a:ext cx="1929073" cy="14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571625" y="642938"/>
              <a:ext cx="1929073" cy="1429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2464355" y="1677876"/>
              <a:ext cx="2071281" cy="140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1215214" y="2286097"/>
              <a:ext cx="1999808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15118" y="1286193"/>
              <a:ext cx="1927668" cy="1429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3142881" y="2286097"/>
              <a:ext cx="1999808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215118" y="3286001"/>
              <a:ext cx="1927668" cy="14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1893038" y="2893616"/>
              <a:ext cx="1928335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857206" y="1929448"/>
              <a:ext cx="2000728" cy="1429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3893753" y="2893628"/>
              <a:ext cx="1929765" cy="1405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0800000">
              <a:off x="2857206" y="3857783"/>
              <a:ext cx="2000728" cy="14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5"/>
          <p:cNvSpPr>
            <a:spLocks noGrp="1"/>
          </p:cNvSpPr>
          <p:nvPr>
            <p:ph type="ctrTitle"/>
          </p:nvPr>
        </p:nvSpPr>
        <p:spPr>
          <a:xfrm>
            <a:off x="250825" y="3573463"/>
            <a:ext cx="8713788" cy="13684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dirty="0" smtClean="0">
                <a:latin typeface="Comic Sans MS" pitchFamily="66" charset="0"/>
              </a:rPr>
              <a:t> </a:t>
            </a:r>
            <a:br>
              <a:rPr lang="ru-RU" sz="4800" b="1" dirty="0" smtClean="0">
                <a:latin typeface="Comic Sans MS" pitchFamily="66" charset="0"/>
              </a:rPr>
            </a:br>
            <a:r>
              <a:rPr lang="ru-RU" sz="4800" b="1" dirty="0">
                <a:latin typeface="Comic Sans MS" pitchFamily="66" charset="0"/>
              </a:rPr>
              <a:t/>
            </a:r>
            <a:br>
              <a:rPr lang="ru-RU" sz="4800" b="1" dirty="0">
                <a:latin typeface="Comic Sans MS" pitchFamily="66" charset="0"/>
              </a:rPr>
            </a:br>
            <a:r>
              <a:rPr lang="ru-RU" sz="4800" b="1" dirty="0" smtClean="0">
                <a:latin typeface="Comic Sans MS" pitchFamily="66" charset="0"/>
              </a:rPr>
              <a:t/>
            </a:r>
            <a:br>
              <a:rPr lang="ru-RU" sz="4800" b="1" dirty="0" smtClean="0">
                <a:latin typeface="Comic Sans MS" pitchFamily="66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профессору Селезневу прилетели в гости 7 его инопланетных коллег. Известно, что у ученых с Сириуса по 4 руки, 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планеты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Альдебаран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 6 рук. Сколько ученых прилетело с той и другой планеты, если у них всех вместе 32 руки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800" b="1" dirty="0" smtClean="0">
                <a:latin typeface="Comic Sans MS" pitchFamily="66" charset="0"/>
              </a:rPr>
              <a:t/>
            </a:r>
            <a:br>
              <a:rPr lang="ru-RU" sz="4800" b="1" dirty="0" smtClean="0">
                <a:latin typeface="Comic Sans MS" pitchFamily="66" charset="0"/>
              </a:rPr>
            </a:b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4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</a:br>
            <a:endParaRPr lang="ru-RU" sz="4800" b="1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246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659217-EBF5-48A5-A0C6-68883C0BAD23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12088" y="558958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427984" y="5614308"/>
            <a:ext cx="40322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1" dirty="0">
                <a:solidFill>
                  <a:schemeClr val="tx1"/>
                </a:solidFill>
                <a:latin typeface="Comic Sans MS" pitchFamily="66" charset="0"/>
              </a:rPr>
              <a:t>2 с Сириуса и </a:t>
            </a:r>
            <a:br>
              <a:rPr lang="ru-RU" altLang="ru-RU" sz="3600" b="1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altLang="ru-RU" sz="3600" b="1" dirty="0">
                <a:solidFill>
                  <a:schemeClr val="tx1"/>
                </a:solidFill>
                <a:latin typeface="Comic Sans MS" pitchFamily="66" charset="0"/>
              </a:rPr>
              <a:t>4 с </a:t>
            </a:r>
            <a:r>
              <a:rPr lang="ru-RU" altLang="ru-RU" sz="3600" b="1" dirty="0" err="1">
                <a:solidFill>
                  <a:schemeClr val="tx1"/>
                </a:solidFill>
                <a:latin typeface="Comic Sans MS" pitchFamily="66" charset="0"/>
              </a:rPr>
              <a:t>Альдебарана</a:t>
            </a:r>
            <a:endParaRPr lang="ru-RU" altLang="ru-RU" sz="3600" b="1" dirty="0">
              <a:solidFill>
                <a:schemeClr val="tx1"/>
              </a:solidFill>
            </a:endParaRPr>
          </a:p>
        </p:txBody>
      </p:sp>
      <p:pic>
        <p:nvPicPr>
          <p:cNvPr id="63494" name="Picture 8" descr="4) Я знаю, почему &quot;Джон Картер&quot; провалился в прокате: karankee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8"/>
          <a:stretch>
            <a:fillRect/>
          </a:stretch>
        </p:blipFill>
        <p:spPr bwMode="auto">
          <a:xfrm>
            <a:off x="3215333" y="3822968"/>
            <a:ext cx="2833861" cy="176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Picture 10" descr="Звёздный десант&quot;. Компьютерные спецэффекты в фильме / Аналит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38" y="3823940"/>
            <a:ext cx="273685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7" name="Picture 9" descr="профессор зоологии игорь селезнёв: 2 тыс изображений найдено в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507235"/>
            <a:ext cx="3215333" cy="232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5"/>
          <p:cNvSpPr>
            <a:spLocks noGrp="1"/>
          </p:cNvSpPr>
          <p:nvPr>
            <p:ph type="ctrTitle"/>
          </p:nvPr>
        </p:nvSpPr>
        <p:spPr>
          <a:xfrm>
            <a:off x="323850" y="1412875"/>
            <a:ext cx="8424863" cy="28082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800" b="1" dirty="0" smtClean="0">
                <a:latin typeface="Comic Sans MS" pitchFamily="66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 отправился из пункта А в пункт В, расстояние между которыми 100 км.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2 часов он ехал на автобусе, а затем 6 часов шел пешком. Найти скорость движения на автобусе и скорость пешком, если скорость автобуса в 7 раз больше скорости пешком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276600" y="4532313"/>
            <a:ext cx="5586413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5км/ч и 35 км/ч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3492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5B0501-8BAE-4233-B02D-E94B01FC9C44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380288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4518" name="Picture 6" descr="C:\Users\User\Desktop\Морской бой\1fce556a2f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49725"/>
            <a:ext cx="1943100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5"/>
          <p:cNvSpPr>
            <a:spLocks noGrp="1"/>
          </p:cNvSpPr>
          <p:nvPr>
            <p:ph type="ctrTitle"/>
          </p:nvPr>
        </p:nvSpPr>
        <p:spPr>
          <a:xfrm>
            <a:off x="250825" y="260350"/>
            <a:ext cx="8642350" cy="37449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три числа, если первое из них в 7 раз больше, чем третье, третье – в 5 раз меньше, чем второе, а сумма всех чисел равна 650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                                             </a:t>
            </a:r>
            <a:endParaRPr lang="ru-RU" sz="6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0D7386-E348-4DCE-B81F-C831E32FE47A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740650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24525" y="4005263"/>
            <a:ext cx="2922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>
                <a:solidFill>
                  <a:schemeClr val="tx2"/>
                </a:solidFill>
                <a:latin typeface="Candar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solidFill>
                  <a:schemeClr val="tx1"/>
                </a:solidFill>
              </a:rPr>
              <a:t>350;  250;  50</a:t>
            </a:r>
          </a:p>
        </p:txBody>
      </p:sp>
      <p:pic>
        <p:nvPicPr>
          <p:cNvPr id="65542" name="Picture 6" descr="C:\Users\User\Desktop\Морской бой\naturalnie_chis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44900"/>
            <a:ext cx="4192588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pPr eaLnBrk="1" hangingPunct="1"/>
            <a:r>
              <a:rPr lang="ru-RU" altLang="ru-RU" sz="7200" b="1" smtClean="0">
                <a:latin typeface="Comic Sans MS" pitchFamily="66" charset="0"/>
              </a:rPr>
              <a:t>Спасибо за игру </a:t>
            </a:r>
          </a:p>
        </p:txBody>
      </p:sp>
      <p:sp>
        <p:nvSpPr>
          <p:cNvPr id="65539" name="Номер слайда 1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ED648E-7815-4DC1-82BD-614056B70F36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ru-RU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Содержимое 1"/>
          <p:cNvSpPr>
            <a:spLocks noGrp="1"/>
          </p:cNvSpPr>
          <p:nvPr>
            <p:ph idx="1"/>
          </p:nvPr>
        </p:nvSpPr>
        <p:spPr>
          <a:xfrm>
            <a:off x="395288" y="1700213"/>
            <a:ext cx="8497887" cy="4425950"/>
          </a:xfrm>
        </p:spPr>
        <p:txBody>
          <a:bodyPr/>
          <a:lstStyle/>
          <a:p>
            <a:r>
              <a:rPr lang="ru-RU" altLang="ru-RU" sz="2000" dirty="0" smtClean="0"/>
              <a:t>Е.В. </a:t>
            </a:r>
            <a:r>
              <a:rPr lang="ru-RU" altLang="ru-RU" sz="2000" dirty="0" err="1" smtClean="0"/>
              <a:t>Смыкалова</a:t>
            </a:r>
            <a:r>
              <a:rPr lang="ru-RU" altLang="ru-RU" sz="2000" dirty="0" smtClean="0"/>
              <a:t> Сборник задач по математике для учащихся 6класса. Санкт-Петербург, СМИО Пресс 2019</a:t>
            </a:r>
          </a:p>
          <a:p>
            <a:r>
              <a:rPr lang="ru-RU" altLang="ru-RU" sz="2000" dirty="0" smtClean="0"/>
              <a:t>В.В. Трошин Занимательные дидактические материалы по математике М. «Глобус» 2008</a:t>
            </a:r>
          </a:p>
          <a:p>
            <a:r>
              <a:rPr lang="ru-RU" altLang="ru-RU" sz="2000" dirty="0" smtClean="0"/>
              <a:t>Ю.В. Щербаков  Занимательная математика на уроках и внеклассных мероприятиях 5-8 класс М. «Глобус» 2008</a:t>
            </a:r>
          </a:p>
          <a:p>
            <a:r>
              <a:rPr lang="ru-RU" altLang="ru-RU" sz="2000" dirty="0" smtClean="0"/>
              <a:t>И.Ф. </a:t>
            </a:r>
            <a:r>
              <a:rPr lang="ru-RU" altLang="ru-RU" sz="2000" dirty="0" err="1" smtClean="0"/>
              <a:t>Шарыгин</a:t>
            </a:r>
            <a:r>
              <a:rPr lang="ru-RU" altLang="ru-RU" sz="2000" dirty="0" smtClean="0"/>
              <a:t>, А.В. </a:t>
            </a:r>
            <a:r>
              <a:rPr lang="ru-RU" altLang="ru-RU" sz="2000" dirty="0" err="1" smtClean="0"/>
              <a:t>Шевкин</a:t>
            </a:r>
            <a:r>
              <a:rPr lang="ru-RU" altLang="ru-RU" sz="2000" dirty="0" smtClean="0"/>
              <a:t> Задачи на смекалку М. «Просвещение» 2000</a:t>
            </a:r>
          </a:p>
          <a:p>
            <a:r>
              <a:rPr lang="ru-RU" altLang="ru-RU" sz="2000" dirty="0" smtClean="0"/>
              <a:t>Н.А. Козловская Нестандартные задачи по развитию логического и комбинаторного мышления 5-6 класс М. ЭНАС 2007</a:t>
            </a:r>
          </a:p>
          <a:p>
            <a:r>
              <a:rPr lang="ru-RU" altLang="ru-RU" sz="2000" dirty="0" smtClean="0"/>
              <a:t>Картинки сети Интернет</a:t>
            </a:r>
          </a:p>
          <a:p>
            <a:endParaRPr lang="ru-RU" altLang="ru-RU" sz="2000" dirty="0" smtClean="0"/>
          </a:p>
        </p:txBody>
      </p:sp>
      <p:sp>
        <p:nvSpPr>
          <p:cNvPr id="6758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Использованные ресурсы: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39BFBD-D273-48AA-BDF4-404748C01462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3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pPr eaLnBrk="1" hangingPunct="1"/>
            <a:r>
              <a:rPr lang="ru-RU" altLang="ru-RU" sz="7200" b="1" smtClean="0">
                <a:solidFill>
                  <a:srgbClr val="C00000"/>
                </a:solidFill>
                <a:latin typeface="Comic Sans MS" pitchFamily="66" charset="0"/>
              </a:rPr>
              <a:t>1 балл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Следующий ход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7778750" y="5621338"/>
            <a:ext cx="977900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3" name="Номер слайда 1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CD6B14-A043-479D-A5B9-8EB133D31F57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7" name="Picture 7" descr="C:\Users\User\Desktop\Морской бой\img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9" t="8230" r="13309" b="6877"/>
          <a:stretch/>
        </p:blipFill>
        <p:spPr bwMode="auto">
          <a:xfrm>
            <a:off x="872836" y="512618"/>
            <a:ext cx="2050473" cy="18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327D8-D654-4FC1-B114-388E2847CFD3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68611" name="Объект 1"/>
          <p:cNvSpPr>
            <a:spLocks noGrp="1"/>
          </p:cNvSpPr>
          <p:nvPr>
            <p:ph idx="4294967295"/>
          </p:nvPr>
        </p:nvSpPr>
        <p:spPr>
          <a:xfrm>
            <a:off x="251520" y="1700808"/>
            <a:ext cx="8713787" cy="3451225"/>
          </a:xfrm>
        </p:spPr>
        <p:txBody>
          <a:bodyPr numCol="2"/>
          <a:lstStyle/>
          <a:p>
            <a:endParaRPr lang="ru-RU" altLang="ru-RU" sz="1400" dirty="0" smtClean="0"/>
          </a:p>
          <a:p>
            <a:r>
              <a:rPr lang="ru-RU" altLang="ru-RU" sz="1400" dirty="0" smtClean="0"/>
              <a:t>Картинки сети Интернет</a:t>
            </a:r>
          </a:p>
          <a:p>
            <a:r>
              <a:rPr lang="ru-RU" altLang="ru-RU" sz="1400" u="sng" dirty="0" smtClean="0">
                <a:hlinkClick r:id="rId2"/>
              </a:rPr>
              <a:t>https://images.app.goo.gl/xaKz9MezfVHeXYfj8</a:t>
            </a:r>
            <a:endParaRPr lang="ru-RU" altLang="ru-RU" sz="1400" dirty="0" smtClean="0"/>
          </a:p>
          <a:p>
            <a:r>
              <a:rPr lang="ru-RU" altLang="ru-RU" sz="1400" u="sng" dirty="0" smtClean="0">
                <a:hlinkClick r:id="rId3"/>
              </a:rPr>
              <a:t>https://images.app.goo.gl/7bypKAAeTHaUAJmV6</a:t>
            </a:r>
            <a:endParaRPr lang="ru-RU" altLang="ru-RU" sz="1400" u="sng" dirty="0" smtClean="0"/>
          </a:p>
          <a:p>
            <a:r>
              <a:rPr lang="ru-RU" altLang="ru-RU" sz="1400" dirty="0" smtClean="0"/>
              <a:t> </a:t>
            </a:r>
            <a:r>
              <a:rPr lang="ru-RU" altLang="ru-RU" sz="1400" u="sng" dirty="0" smtClean="0">
                <a:hlinkClick r:id="rId4"/>
              </a:rPr>
              <a:t>https://images.app.goo.gl/nocfUQk63idGK1KMA</a:t>
            </a:r>
            <a:r>
              <a:rPr lang="ru-RU" altLang="ru-RU" sz="1400" dirty="0" smtClean="0"/>
              <a:t>  </a:t>
            </a:r>
          </a:p>
          <a:p>
            <a:r>
              <a:rPr lang="ru-RU" altLang="ru-RU" sz="1400" u="sng" dirty="0" smtClean="0">
                <a:hlinkClick r:id="rId5"/>
              </a:rPr>
              <a:t>https://images.app.goo.gl/JUABfL6BnnxpSUtt9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6"/>
              </a:rPr>
              <a:t>https://images.app.goo.gl/RLsLK2c98Bg1Sjdd7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7"/>
              </a:rPr>
              <a:t>https://images.app.goo.gl/CRHrWyCkGB1NrZiN7</a:t>
            </a:r>
            <a:endParaRPr lang="ru-RU" altLang="ru-RU" sz="1400" dirty="0" smtClean="0"/>
          </a:p>
          <a:p>
            <a:r>
              <a:rPr lang="ru-RU" altLang="ru-RU" sz="1400" u="sng" dirty="0" smtClean="0">
                <a:hlinkClick r:id="rId8"/>
              </a:rPr>
              <a:t>https://images.app.goo.gl/9aRv5iTKcHWTwqb69</a:t>
            </a:r>
            <a:r>
              <a:rPr lang="ru-RU" altLang="ru-RU" sz="1400" dirty="0" smtClean="0"/>
              <a:t>  </a:t>
            </a:r>
          </a:p>
          <a:p>
            <a:r>
              <a:rPr lang="ru-RU" altLang="ru-RU" sz="1400" u="sng" dirty="0" smtClean="0">
                <a:hlinkClick r:id="rId9"/>
              </a:rPr>
              <a:t>https://images.app.goo.gl/787EKThcdytqq1mx6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10"/>
              </a:rPr>
              <a:t>https://images.app.goo.gl/Ekkw9iJ7WWB5oySr5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11"/>
              </a:rPr>
              <a:t>https://images.app.goo.gl/TKeSzrPG5hBNRbUG9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12"/>
              </a:rPr>
              <a:t>https://images.app.goo.gl/P5D4gZVr1UvHejRCA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12"/>
              </a:rPr>
              <a:t>https://images.app.goo.gl/P5D4gZVr1UvHejRCA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13"/>
              </a:rPr>
              <a:t>https://images.app.goo.gl/2pkvkagexrxyTaLJA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14"/>
              </a:rPr>
              <a:t>https://images.app.goo.gl/y3Xe2XVz2fXjyrxs8</a:t>
            </a:r>
            <a:r>
              <a:rPr lang="ru-RU" altLang="ru-RU" sz="1400" dirty="0" smtClean="0"/>
              <a:t> </a:t>
            </a:r>
          </a:p>
          <a:p>
            <a:endParaRPr lang="ru-RU" altLang="ru-RU" sz="1400" dirty="0"/>
          </a:p>
          <a:p>
            <a:endParaRPr lang="ru-RU" altLang="ru-RU" sz="1400" dirty="0" smtClean="0"/>
          </a:p>
          <a:p>
            <a:endParaRPr lang="ru-RU" altLang="ru-RU" sz="1400" dirty="0"/>
          </a:p>
          <a:p>
            <a:endParaRPr lang="ru-RU" altLang="ru-RU" sz="1400" dirty="0" smtClean="0"/>
          </a:p>
          <a:p>
            <a:r>
              <a:rPr lang="ru-RU" altLang="ru-RU" sz="1400" u="sng" dirty="0" smtClean="0">
                <a:hlinkClick r:id="rId15"/>
              </a:rPr>
              <a:t>https://images.app.goo.gl/sNW6tkrSw2kmBHNM8</a:t>
            </a:r>
            <a:r>
              <a:rPr lang="ru-RU" altLang="ru-RU" sz="1400" dirty="0" smtClean="0"/>
              <a:t>         </a:t>
            </a:r>
          </a:p>
          <a:p>
            <a:r>
              <a:rPr lang="ru-RU" altLang="ru-RU" sz="1400" u="sng" dirty="0" smtClean="0">
                <a:hlinkClick r:id="rId16"/>
              </a:rPr>
              <a:t>https://images.app.goo.gl/VJgrumAYxfDjgAe27</a:t>
            </a:r>
            <a:endParaRPr lang="ru-RU" altLang="ru-RU" sz="1400" dirty="0" smtClean="0"/>
          </a:p>
          <a:p>
            <a:r>
              <a:rPr lang="ru-RU" altLang="ru-RU" sz="1400" u="sng" dirty="0" smtClean="0">
                <a:hlinkClick r:id="rId17"/>
              </a:rPr>
              <a:t>https://images.app.goo.gl/Bii9hgwVvUsZyiRq6</a:t>
            </a:r>
            <a:r>
              <a:rPr lang="ru-RU" altLang="ru-RU" sz="1400" dirty="0" smtClean="0"/>
              <a:t>          </a:t>
            </a:r>
          </a:p>
          <a:p>
            <a:r>
              <a:rPr lang="ru-RU" altLang="ru-RU" sz="1400" u="sng" dirty="0" smtClean="0">
                <a:hlinkClick r:id="rId18"/>
              </a:rPr>
              <a:t>https://images.app.goo.gl/2hDcqPJtBv7QJttL7</a:t>
            </a:r>
            <a:endParaRPr lang="ru-RU" altLang="ru-RU" sz="1400" u="sng" dirty="0" smtClean="0"/>
          </a:p>
          <a:p>
            <a:r>
              <a:rPr lang="ru-RU" altLang="ru-RU" sz="1400" u="sng" dirty="0" smtClean="0">
                <a:hlinkClick r:id="rId19"/>
              </a:rPr>
              <a:t>https://images.app.goo.gl/31HFhCCvEykbUSQD9</a:t>
            </a:r>
            <a:r>
              <a:rPr lang="ru-RU" altLang="ru-RU" sz="1400" dirty="0" smtClean="0"/>
              <a:t>      </a:t>
            </a:r>
          </a:p>
          <a:p>
            <a:r>
              <a:rPr lang="ru-RU" altLang="ru-RU" sz="1400" u="sng" dirty="0" smtClean="0">
                <a:hlinkClick r:id="rId20"/>
              </a:rPr>
              <a:t>https://images.app.goo.gl/dsXEQtLg7g2HPM4D7</a:t>
            </a:r>
            <a:endParaRPr lang="ru-RU" altLang="ru-RU" sz="1400" u="sng" dirty="0" smtClean="0"/>
          </a:p>
          <a:p>
            <a:r>
              <a:rPr lang="ru-RU" altLang="ru-RU" sz="1400" u="sng" dirty="0" smtClean="0">
                <a:hlinkClick r:id="rId21"/>
              </a:rPr>
              <a:t>https://images.app.goo.gl/9J9fTRJ5fAEq8Asm9</a:t>
            </a:r>
            <a:endParaRPr lang="ru-RU" altLang="ru-RU" sz="1400" dirty="0" smtClean="0"/>
          </a:p>
          <a:p>
            <a:r>
              <a:rPr lang="ru-RU" altLang="ru-RU" sz="1400" u="sng" dirty="0" smtClean="0">
                <a:hlinkClick r:id="rId22"/>
              </a:rPr>
              <a:t>https://images.app.goo.gl/51NEG3PwYKas3HpTA</a:t>
            </a:r>
            <a:r>
              <a:rPr lang="ru-RU" altLang="ru-RU" sz="1400" dirty="0" smtClean="0"/>
              <a:t> </a:t>
            </a:r>
          </a:p>
          <a:p>
            <a:r>
              <a:rPr lang="ru-RU" altLang="ru-RU" sz="1400" u="sng" dirty="0" smtClean="0">
                <a:hlinkClick r:id="rId23"/>
              </a:rPr>
              <a:t>https://images.app.goo.gl/S7Ty9AxFdGxgGDZU7</a:t>
            </a:r>
            <a:endParaRPr lang="ru-RU" altLang="ru-RU" sz="1400" u="sng" dirty="0" smtClean="0"/>
          </a:p>
          <a:p>
            <a:r>
              <a:rPr lang="en-US" altLang="ru-RU" sz="1400" dirty="0" smtClean="0">
                <a:hlinkClick r:id="rId24"/>
              </a:rPr>
              <a:t>https://images.app.goo.gl/XATKTGdQq1BU6Myf8</a:t>
            </a:r>
            <a:endParaRPr lang="ru-RU" altLang="ru-RU" sz="1400" dirty="0" smtClean="0"/>
          </a:p>
          <a:p>
            <a:r>
              <a:rPr lang="en-US" altLang="ru-RU" sz="1400" dirty="0" smtClean="0">
                <a:hlinkClick r:id="rId24"/>
              </a:rPr>
              <a:t>https://images.app.goo.gl/wXQGNfnxbkpQ3r7F8</a:t>
            </a:r>
            <a:endParaRPr lang="ru-RU" altLang="ru-RU" sz="1400" dirty="0" smtClean="0"/>
          </a:p>
          <a:p>
            <a:endParaRPr lang="ru-RU" altLang="ru-RU" sz="1400" dirty="0" smtClean="0"/>
          </a:p>
          <a:p>
            <a:endParaRPr lang="ru-RU" altLang="ru-RU" sz="1400" dirty="0" smtClean="0"/>
          </a:p>
          <a:p>
            <a:endParaRPr lang="ru-RU" altLang="ru-RU" sz="1400" dirty="0" smtClean="0"/>
          </a:p>
          <a:p>
            <a:endParaRPr lang="ru-RU" altLang="ru-RU" sz="1400" dirty="0" smtClean="0"/>
          </a:p>
          <a:p>
            <a:endParaRPr lang="ru-RU" alt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4"/>
          <p:cNvSpPr>
            <a:spLocks noGrp="1"/>
          </p:cNvSpPr>
          <p:nvPr>
            <p:ph type="title"/>
          </p:nvPr>
        </p:nvSpPr>
        <p:spPr>
          <a:xfrm>
            <a:off x="397999" y="980728"/>
            <a:ext cx="5398138" cy="24304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Расшифруй шараду:</a:t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слог – нота,</a:t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слог – нота.</a:t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целом –</a:t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часть чего-то.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292080" y="4867275"/>
            <a:ext cx="3585344" cy="946150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sz="4800" b="1" dirty="0" smtClean="0">
                <a:solidFill>
                  <a:srgbClr val="FF0000"/>
                </a:solidFill>
                <a:latin typeface="Comic Sans MS" pitchFamily="66" charset="0"/>
              </a:rPr>
              <a:t>До + ля = доля</a:t>
            </a:r>
          </a:p>
        </p:txBody>
      </p:sp>
      <p:sp>
        <p:nvSpPr>
          <p:cNvPr id="13316" name="Номер слайда 6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8228D2-FEBA-43CB-A7EF-671CD12C0A0D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683500" y="5813425"/>
            <a:ext cx="977900" cy="484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myslide.ru/documents_2/fd1fa099e525bb3cc9173c155fb11676/img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t="22804" r="14833" b="18045"/>
          <a:stretch/>
        </p:blipFill>
        <p:spPr bwMode="auto">
          <a:xfrm>
            <a:off x="251520" y="3421990"/>
            <a:ext cx="4824536" cy="263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667625" y="5570538"/>
            <a:ext cx="979488" cy="484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3954463" y="6308725"/>
            <a:ext cx="1160462" cy="365125"/>
          </a:xfrm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04831A-9526-4716-AB48-D6D0EBD8AFC1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5" t="29564" r="53148" b="32938"/>
          <a:stretch>
            <a:fillRect/>
          </a:stretch>
        </p:blipFill>
        <p:spPr bwMode="auto">
          <a:xfrm>
            <a:off x="1011238" y="476250"/>
            <a:ext cx="664845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8" t="44592" r="61601" b="43701"/>
          <a:stretch>
            <a:fillRect/>
          </a:stretch>
        </p:blipFill>
        <p:spPr bwMode="auto">
          <a:xfrm>
            <a:off x="5940425" y="4652963"/>
            <a:ext cx="13747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4"/>
          <p:cNvSpPr>
            <a:spLocks noGrp="1"/>
          </p:cNvSpPr>
          <p:nvPr>
            <p:ph type="ctrTitle"/>
          </p:nvPr>
        </p:nvSpPr>
        <p:spPr>
          <a:xfrm>
            <a:off x="250825" y="404813"/>
            <a:ext cx="8642350" cy="863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Найдите сумму цифр на рисунке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795963" y="4149725"/>
            <a:ext cx="1911350" cy="14732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57</a:t>
            </a:r>
            <a:endParaRPr lang="ru-RU" sz="72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707313" y="5516563"/>
            <a:ext cx="977900" cy="485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5" name="Номер слайда 6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B54B89-1D86-40B6-8DE7-6294DF9D4C38}" type="slidenum">
              <a:rPr lang="ru-RU" smtClean="0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16390" name="Рисунок 6" descr="Конспект урока по математике на тему &quot;Числа от 1 до 10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75"/>
            <a:ext cx="3673475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3319</TotalTime>
  <Words>1313</Words>
  <Application>Microsoft Office PowerPoint</Application>
  <PresentationFormat>Экран (4:3)</PresentationFormat>
  <Paragraphs>301</Paragraphs>
  <Slides>60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2" baseType="lpstr">
      <vt:lpstr>Волна</vt:lpstr>
      <vt:lpstr>Формула</vt:lpstr>
      <vt:lpstr>Презентация PowerPoint</vt:lpstr>
      <vt:lpstr>Правила игры</vt:lpstr>
      <vt:lpstr>  </vt:lpstr>
      <vt:lpstr>Презентация PowerPoint</vt:lpstr>
      <vt:lpstr>1 балл</vt:lpstr>
      <vt:lpstr>1 балл</vt:lpstr>
      <vt:lpstr>Расшифруй шараду: Первый слог – нота, Второй слог – нота. А в целом – Только часть чего-то.</vt:lpstr>
      <vt:lpstr>Презентация PowerPoint</vt:lpstr>
      <vt:lpstr> Найдите сумму цифр на рисунке</vt:lpstr>
      <vt:lpstr>Одно яйцо варят 4 минуты. Сколько минут надо варить 2 яйца?</vt:lpstr>
      <vt:lpstr>Расставьте скобки так, чтобы получилось верное равенство: 3248:16-3·315-156∙2=600 </vt:lpstr>
      <vt:lpstr>Переложи 1 спичку, чтобы получилось верное равенство </vt:lpstr>
      <vt:lpstr>32</vt:lpstr>
      <vt:lpstr>Разгадай ребус</vt:lpstr>
      <vt:lpstr> Какая геометрическая фигура нужна для наказания детей?</vt:lpstr>
      <vt:lpstr>Летела стая ворон в рощу. Сели по две на дерево, одно дерево осталось. Сели по одной – одно не пригодилось. Сколько было деревьев и птиц. </vt:lpstr>
      <vt:lpstr>Деревянный куб покрасили со всех сторон, потом распилили на 27 одинаковых кубиков. Сколько кубиков будет не окрашенно полностью?</vt:lpstr>
      <vt:lpstr> Напишите наибольшее и наименьшее десятизначное число, все цифры которого различны. </vt:lpstr>
      <vt:lpstr>Разгадай ребус</vt:lpstr>
      <vt:lpstr>Разгадай ребус</vt:lpstr>
      <vt:lpstr>Сколько бегемотов может увезти пятитонный грузовик, если вес одного бегемота 1500кг? Сколько крокодилов может увезти та же машина, если вес одного крокодила 175кг?</vt:lpstr>
      <vt:lpstr>Если в 12 часов ночи идет дождь, то можно ли ожидать, что через 48 часов будет солнечная погода?</vt:lpstr>
      <vt:lpstr>Отгадайте число, если известно, что оно и его седьмая часть дают в сумме 16.</vt:lpstr>
      <vt:lpstr>Разгадай ребус</vt:lpstr>
      <vt:lpstr>Разгадай ребус</vt:lpstr>
      <vt:lpstr> Ребята пилят бревно на метровые куски. Отпиливание одного такого куска занимает 1 минуту. За сколько минут они распилят бревно длиной  5 метров?</vt:lpstr>
      <vt:lpstr>Найдите сумму цифр на рисунке</vt:lpstr>
      <vt:lpstr> </vt:lpstr>
      <vt:lpstr>Когда мы смотрим на цифру 2, а говорим 10? </vt:lpstr>
      <vt:lpstr>Который сейчас час, если оставшаяся часть суток вдвое больше предыдущей?</vt:lpstr>
      <vt:lpstr>Разгадай ребус</vt:lpstr>
      <vt:lpstr> Какие геометрические фигуры дружат с солнцем?</vt:lpstr>
      <vt:lpstr>Две дочери, две матери, да бабушка с внучкой. Сколько всех?  </vt:lpstr>
      <vt:lpstr>К числу 43 припишите слева и справа по одной цифре, чтобы полученное число делилось на 45. </vt:lpstr>
      <vt:lpstr>На одном дереве сидело 40 сорок. Проходил охотник, выстрелил и убил 6 сорок. Сколько сорок осталось на дереве?   </vt:lpstr>
      <vt:lpstr> Какую математическую фигуру украшают брильянтами?</vt:lpstr>
      <vt:lpstr>Пакет, в котором 3 яблока и 8 манда-ринов, весит 620г, а пакет, в котором      3 яблока и 5 мандаринов, весит 500г. Какова масса 1 яблока и 1 мандарина?</vt:lpstr>
      <vt:lpstr>Этих животных зовут Фокс, Сильва и Бобби. Сильва не самая большая, Бобби не самый косматый, Фокс не самый яркий. Зубы Фокса длиннее зубов Сильвы. Как зовут каждого?</vt:lpstr>
      <vt:lpstr> Что есть у каждого слова, и растения и уравнения?</vt:lpstr>
      <vt:lpstr>Сумма каких трех натуральных чисел равна их произведению? </vt:lpstr>
      <vt:lpstr>Как можно быстрее из каждой строчки выберите лишь те буквы, которые не повторяются, и составьте из них слово: ААВБКЕРБК ДЦОШЯТШЦД КЛНМЩЛСМК ФАТЖЬЭЭЖАФ</vt:lpstr>
      <vt:lpstr>Воспитывая сына-двоечника, папа изнашивает в год два брючных ремня. Сколько ремней износил папа за все девять лет учебы, если известно, что в 5 классе его сын дважды оставался на второй год?</vt:lpstr>
      <vt:lpstr> </vt:lpstr>
      <vt:lpstr>Сколько раз надо прибавить одновременно к числу 250 по 7, а к числу 205 по 10, чтобы получить одинаковые числа?  </vt:lpstr>
      <vt:lpstr>Три поросенка собирали желуди себе на ужин. Ниф-Ниф собрал  всего количества желудей, Наф-Наф собрал  остального количества, а Нуф-Нуф на 120 желудей меньше, чем Ниф-Ниф и Наф-Наф вместе. Сколько желудей собрал каждый поросенок?</vt:lpstr>
      <vt:lpstr>Найдите сумму цифр на рисунке</vt:lpstr>
      <vt:lpstr>Напишите слово  из трех «о».</vt:lpstr>
      <vt:lpstr> В каком слове можно найти целый метр букв О?</vt:lpstr>
      <vt:lpstr> Шасшифруй шараду: В начале ставлю я предлог. Рядом дом за городом а вместе – надо мне решить чтоб пятерку получить</vt:lpstr>
      <vt:lpstr>Лиса Алиса и Кот Базилио зарыли на поле Чудес множество золотых монет. В первую ночь проросло 60% всех монет, во второй день - 30% от того, что выросло в первый день, а в третий - последние 66 золотых монет. Сколько всего монет закопали мошенники?</vt:lpstr>
      <vt:lpstr>В киоск привезли тетради. Если их разложить в пачки по 15 тетрадей в каждую или по 20 тетрадей, то в обоих случаях лишних тетрадей не окажется. Сколько тетрадей привезли, если их было больше 900, но меньше 1000?</vt:lpstr>
      <vt:lpstr> Какая цифра всегда катается на электричке?</vt:lpstr>
      <vt:lpstr> </vt:lpstr>
      <vt:lpstr>Сколько квадратов изображено на рисунке? </vt:lpstr>
      <vt:lpstr>    К профессору Селезневу прилетели в гости 7 его инопланетных коллег. Известно, что у ученых с Сириуса по 4 руки, а с планеты Альдебаран – по 6 рук. Сколько ученых прилетело с той и другой планеты, если у них всех вместе 32 руки?  </vt:lpstr>
      <vt:lpstr> Турист отправился из пункта А в пункт В, расстояние между которыми 100 км.  В течение 2 часов он ехал на автобусе, а затем 6 часов шел пешком. Найти скорость движения на автобусе и скорость пешком, если скорость автобуса в 7 раз больше скорости пешком.</vt:lpstr>
      <vt:lpstr>Найти три числа, если первое из них в 7 раз больше, чем третье, третье – в 5 раз меньше, чем второе, а сумма всех чисел равна 650.                                                </vt:lpstr>
      <vt:lpstr>Спасибо за игру </vt:lpstr>
      <vt:lpstr>Использованные ресурсы: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Татьяна</cp:lastModifiedBy>
  <cp:revision>119</cp:revision>
  <dcterms:created xsi:type="dcterms:W3CDTF">2012-11-27T05:33:38Z</dcterms:created>
  <dcterms:modified xsi:type="dcterms:W3CDTF">2020-04-21T05:39:56Z</dcterms:modified>
</cp:coreProperties>
</file>