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9" r:id="rId10"/>
    <p:sldId id="268" r:id="rId11"/>
    <p:sldId id="270" r:id="rId12"/>
    <p:sldId id="267" r:id="rId13"/>
    <p:sldId id="264" r:id="rId14"/>
    <p:sldId id="265" r:id="rId15"/>
    <p:sldId id="27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4134B-23D1-44CE-92FC-D9D633917135}" type="datetimeFigureOut">
              <a:rPr lang="ru-RU" smtClean="0"/>
              <a:pPr/>
              <a:t>13.12.2017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75367-CA22-4BE4-BCB0-3C0E19F62F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4134B-23D1-44CE-92FC-D9D633917135}" type="datetimeFigureOut">
              <a:rPr lang="ru-RU" smtClean="0"/>
              <a:pPr/>
              <a:t>13.12.2017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75367-CA22-4BE4-BCB0-3C0E19F62F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4134B-23D1-44CE-92FC-D9D633917135}" type="datetimeFigureOut">
              <a:rPr lang="ru-RU" smtClean="0"/>
              <a:pPr/>
              <a:t>13.12.2017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75367-CA22-4BE4-BCB0-3C0E19F62F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4134B-23D1-44CE-92FC-D9D633917135}" type="datetimeFigureOut">
              <a:rPr lang="ru-RU" smtClean="0"/>
              <a:pPr/>
              <a:t>13.12.2017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75367-CA22-4BE4-BCB0-3C0E19F62F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4134B-23D1-44CE-92FC-D9D633917135}" type="datetimeFigureOut">
              <a:rPr lang="ru-RU" smtClean="0"/>
              <a:pPr/>
              <a:t>13.12.2017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75367-CA22-4BE4-BCB0-3C0E19F62F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4134B-23D1-44CE-92FC-D9D633917135}" type="datetimeFigureOut">
              <a:rPr lang="ru-RU" smtClean="0"/>
              <a:pPr/>
              <a:t>13.12.2017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75367-CA22-4BE4-BCB0-3C0E19F62F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4134B-23D1-44CE-92FC-D9D633917135}" type="datetimeFigureOut">
              <a:rPr lang="ru-RU" smtClean="0"/>
              <a:pPr/>
              <a:t>13.12.2017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75367-CA22-4BE4-BCB0-3C0E19F62F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4134B-23D1-44CE-92FC-D9D633917135}" type="datetimeFigureOut">
              <a:rPr lang="ru-RU" smtClean="0"/>
              <a:pPr/>
              <a:t>13.12.2017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75367-CA22-4BE4-BCB0-3C0E19F62F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4134B-23D1-44CE-92FC-D9D633917135}" type="datetimeFigureOut">
              <a:rPr lang="ru-RU" smtClean="0"/>
              <a:pPr/>
              <a:t>13.12.2017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75367-CA22-4BE4-BCB0-3C0E19F62F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4134B-23D1-44CE-92FC-D9D633917135}" type="datetimeFigureOut">
              <a:rPr lang="ru-RU" smtClean="0"/>
              <a:pPr/>
              <a:t>13.12.2017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75367-CA22-4BE4-BCB0-3C0E19F62F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4134B-23D1-44CE-92FC-D9D633917135}" type="datetimeFigureOut">
              <a:rPr lang="ru-RU" smtClean="0"/>
              <a:pPr/>
              <a:t>13.12.2017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75367-CA22-4BE4-BCB0-3C0E19F62F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24134B-23D1-44CE-92FC-D9D633917135}" type="datetimeFigureOut">
              <a:rPr lang="ru-RU" smtClean="0"/>
              <a:pPr/>
              <a:t>13.12.2017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375367-CA22-4BE4-BCB0-3C0E19F62F6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s40.radikal.ru/i087/0909/72/04271fc1913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35793" y="1844824"/>
            <a:ext cx="7672414" cy="2143140"/>
          </a:xfrm>
        </p:spPr>
        <p:txBody>
          <a:bodyPr>
            <a:normAutofit/>
          </a:bodyPr>
          <a:lstStyle/>
          <a:p>
            <a:r>
              <a:rPr lang="ru-RU" sz="3100" b="1" dirty="0" smtClean="0">
                <a:latin typeface="Arial" pitchFamily="34" charset="0"/>
                <a:cs typeface="Arial" pitchFamily="34" charset="0"/>
              </a:rPr>
              <a:t>Образы </a:t>
            </a:r>
            <a:r>
              <a:rPr lang="ru-RU" sz="3100" b="1" dirty="0">
                <a:latin typeface="Arial" pitchFamily="34" charset="0"/>
                <a:cs typeface="Arial" pitchFamily="34" charset="0"/>
              </a:rPr>
              <a:t>юродивых в произведениях русских писателей 19-21 веков.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78587" y="3645024"/>
            <a:ext cx="5290972" cy="2454542"/>
          </a:xfrm>
        </p:spPr>
        <p:txBody>
          <a:bodyPr>
            <a:normAutofit fontScale="25000" lnSpcReduction="20000"/>
          </a:bodyPr>
          <a:lstStyle/>
          <a:p>
            <a:pPr algn="l"/>
            <a:r>
              <a:rPr lang="ru-RU" sz="9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Автор: </a:t>
            </a:r>
            <a:r>
              <a:rPr lang="ru-RU" sz="9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Белоусова Ольга, ученица</a:t>
            </a:r>
            <a:endParaRPr lang="ru-RU" sz="9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9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 </a:t>
            </a:r>
            <a:r>
              <a:rPr lang="ru-RU" sz="9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класса, МКОУ ШР «СОШ №1», </a:t>
            </a:r>
            <a:endParaRPr lang="ru-RU" sz="9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9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9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9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Шелехов</a:t>
            </a:r>
            <a:r>
              <a:rPr lang="ru-RU" sz="9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sz="9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9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9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Руководитель: </a:t>
            </a:r>
            <a:r>
              <a:rPr lang="ru-RU" sz="9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Домахина И.Н, учитель русского языка и литература  МКОУ ШР «СОШ № 1», </a:t>
            </a:r>
            <a:endParaRPr lang="ru-RU" sz="9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9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9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9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Шелехов</a:t>
            </a:r>
            <a:endParaRPr lang="ru-RU" sz="9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http://7oom.ru/powerpoint/fon-dlya-prezentacii-11.jpg?ver\u003d3.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5" name="Picture 4" descr="http://7oom.ru/powerpoint/fon-dlya-prezentacii-11.jpg?ver\u003d3.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6" name="Picture 4" descr="http://7oom.ru/powerpoint/fon-dlya-prezentacii-11.jpg?ver\u003d3.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286592473"/>
              </p:ext>
            </p:extLst>
          </p:nvPr>
        </p:nvGraphicFramePr>
        <p:xfrm>
          <a:off x="0" y="1"/>
          <a:ext cx="9144000" cy="7109040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1503230"/>
                <a:gridCol w="2637691"/>
                <a:gridCol w="5003079"/>
              </a:tblGrid>
              <a:tr h="5068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4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Герой</a:t>
                      </a:r>
                      <a:endParaRPr lang="ru-RU" sz="4000" b="1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4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Имена</a:t>
                      </a:r>
                      <a:endParaRPr lang="ru-RU" sz="4000" b="1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4000" b="1" baseline="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Портрет</a:t>
                      </a:r>
                      <a:endParaRPr lang="ru-RU" sz="4000" b="1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408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Юшка</a:t>
                      </a:r>
                      <a:endParaRPr lang="ru-RU" sz="20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«Звали его Ефимом, но все люди называли его Юшкой».</a:t>
                      </a:r>
                      <a:endParaRPr lang="ru-RU" sz="20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«Старый </a:t>
                      </a:r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вид». «Плохо видел глазами, в руках у  него мало было силы».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«Он был мал ростом и худ; на сморщенном лице его, вместо усов и бороды, росли по отдельности редкие седые волосы; глаза же у него были белые, как у слепца, и в них всегда стояла влага, как не остывающие слёзы».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«Какой я старый! Я грудью с детства страдаю, это я от болезни на вид оплошал и старым стал».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Юшка был болен чахоткой.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«Юшке было сорок лет отроду, но болезнь давно уже мучила его и состарила прежде времени, так что он всем казался ветхим». </a:t>
                      </a:r>
                      <a:endParaRPr lang="ru-RU" sz="20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http://7oom.ru/powerpoint/fon-dlya-prezentacii-11.jpg?ver\u003d3.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5" name="Picture 4" descr="http://7oom.ru/powerpoint/fon-dlya-prezentacii-11.jpg?ver\u003d3.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6" name="Picture 4" descr="http://7oom.ru/powerpoint/fon-dlya-prezentacii-11.jpg?ver\u003d3.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104340046"/>
              </p:ext>
            </p:extLst>
          </p:nvPr>
        </p:nvGraphicFramePr>
        <p:xfrm>
          <a:off x="-36512" y="0"/>
          <a:ext cx="9180512" cy="7021565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1513703"/>
                <a:gridCol w="2518745"/>
                <a:gridCol w="5148064"/>
              </a:tblGrid>
              <a:tr h="4673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Герой</a:t>
                      </a:r>
                      <a:endParaRPr lang="ru-RU" sz="3600" b="1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Имена</a:t>
                      </a:r>
                      <a:endParaRPr lang="ru-RU" sz="3600" b="1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Портрет</a:t>
                      </a:r>
                      <a:endParaRPr lang="ru-RU" sz="3600" b="1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3906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Лавр</a:t>
                      </a:r>
                      <a:endParaRPr lang="ru-RU" sz="20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Арсений</a:t>
                      </a:r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ru-RU" sz="20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Рукинец</a:t>
                      </a:r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 - Устин-Арсений – </a:t>
                      </a:r>
                      <a:r>
                        <a:rPr lang="ru-RU" sz="20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Амбросий</a:t>
                      </a:r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-Лавр</a:t>
                      </a:r>
                      <a:endParaRPr lang="ru-RU" sz="20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2400" kern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Арсений лечит возложением руки, и после смерти Христофора возникает его первое прозвище-</a:t>
                      </a:r>
                      <a:r>
                        <a:rPr lang="ru-RU" sz="2400" kern="12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Рукинец</a:t>
                      </a:r>
                      <a:r>
                        <a:rPr lang="ru-RU" sz="2400" kern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Арсений тяжело переживает смерть Христофора. Излечивая больных, Арсений излечивается сам, ему становится легче от общения с больными. Он проживает несколько жизней, нося при этом разные имена. Сначала он Арсений, потом Устин, потом снова Арсений. После смерти </a:t>
                      </a:r>
                      <a:r>
                        <a:rPr lang="ru-RU" sz="2400" kern="12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Амброджо</a:t>
                      </a:r>
                      <a:r>
                        <a:rPr lang="ru-RU" sz="2400" kern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становится </a:t>
                      </a:r>
                      <a:r>
                        <a:rPr lang="ru-RU" sz="2400" kern="12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Амбросием</a:t>
                      </a:r>
                      <a:r>
                        <a:rPr lang="ru-RU" sz="2400" kern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в конце романа-Лавр.</a:t>
                      </a:r>
                      <a:endParaRPr lang="ru-RU" sz="24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s40.radikal.ru/i087/0909/72/04271fc1913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357158" y="188640"/>
            <a:ext cx="8572560" cy="666936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Отношение людей </a:t>
            </a:r>
            <a:r>
              <a:rPr lang="ru-RU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     </a:t>
            </a:r>
          </a:p>
          <a:p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Юшка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         </a:t>
            </a:r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Василий                   Лавр</a:t>
            </a:r>
          </a:p>
          <a:p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Блаженный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0" y="1071546"/>
            <a:ext cx="2928926" cy="321471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latin typeface="Arial" pitchFamily="34" charset="0"/>
                <a:cs typeface="Arial" pitchFamily="34" charset="0"/>
              </a:rPr>
              <a:t>Люди обижают героя, бьют, в конце убивают</a:t>
            </a:r>
          </a:p>
          <a:p>
            <a:pPr algn="ctr"/>
            <a:r>
              <a:rPr lang="ru-RU" sz="2000" b="1" dirty="0">
                <a:latin typeface="Arial" pitchFamily="34" charset="0"/>
                <a:cs typeface="Arial" pitchFamily="34" charset="0"/>
              </a:rPr>
              <a:t>Только девушка-сирота  любит его, принимает его помощь         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</a:t>
            </a:r>
            <a:endParaRPr lang="ru-RU" sz="20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Овал 18"/>
          <p:cNvSpPr/>
          <p:nvPr/>
        </p:nvSpPr>
        <p:spPr>
          <a:xfrm>
            <a:off x="3214678" y="1643050"/>
            <a:ext cx="2428892" cy="250033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Люди любят,  уважают героя, видят в нем Божьего человека 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Овал 19"/>
          <p:cNvSpPr/>
          <p:nvPr/>
        </p:nvSpPr>
        <p:spPr>
          <a:xfrm>
            <a:off x="6126747" y="1142984"/>
            <a:ext cx="2928958" cy="321471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Одни люди к нему относятся хорошо и ходят к нему лечиться, другие бьют, выталкивают на мороз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785918" y="4214818"/>
            <a:ext cx="15001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   Карп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859408" y="4643446"/>
            <a:ext cx="3353217" cy="192882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Источник пищи для бедных, его бьет Фома, в конце его убивают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572132" y="4286256"/>
            <a:ext cx="1428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Фома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5179222" y="4714884"/>
            <a:ext cx="3137193" cy="18573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Носитель правды. Люди верят  ему безоговорочно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3" name="Прямая со стрелкой 22"/>
          <p:cNvCxnSpPr/>
          <p:nvPr/>
        </p:nvCxnSpPr>
        <p:spPr>
          <a:xfrm flipH="1">
            <a:off x="2143108" y="464742"/>
            <a:ext cx="642942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4355976" y="622968"/>
            <a:ext cx="0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>
            <a:off x="6607983" y="464742"/>
            <a:ext cx="642942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>
            <a:off x="5536413" y="928670"/>
            <a:ext cx="714380" cy="335758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 flipH="1">
            <a:off x="2786050" y="785794"/>
            <a:ext cx="571504" cy="335758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s40.radikal.ru/i087/0909/72/04271fc1913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571472" y="642918"/>
            <a:ext cx="8072494" cy="4995882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Юродивые</a:t>
            </a:r>
            <a:endParaRPr lang="ru-RU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67544" y="1714488"/>
            <a:ext cx="3032886" cy="1143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Особая поведенческая выразительность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3577" y="357166"/>
            <a:ext cx="2946787" cy="10001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Парадоксальный взгляд на мир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142976" y="3286124"/>
            <a:ext cx="2714644" cy="10715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Связь с божественным началом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857884" y="1785926"/>
            <a:ext cx="2714644" cy="10001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Странничество и тотальное одиночество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286380" y="3286124"/>
            <a:ext cx="3071834" cy="10715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Неоднозначность восприятия людьми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045599" y="357166"/>
            <a:ext cx="3151978" cy="9286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Молчаливость, немногословность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214677" y="4714884"/>
            <a:ext cx="2821801" cy="18573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Пренебрежение бытовыми, материальными удобствами,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безбытность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3" name="Прямая со стрелкой 22"/>
          <p:cNvCxnSpPr/>
          <p:nvPr/>
        </p:nvCxnSpPr>
        <p:spPr>
          <a:xfrm>
            <a:off x="5724128" y="928670"/>
            <a:ext cx="321471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flipH="1">
            <a:off x="3000364" y="928670"/>
            <a:ext cx="428628" cy="7143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5500694" y="1071546"/>
            <a:ext cx="285752" cy="78581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flipH="1">
            <a:off x="3464711" y="1142984"/>
            <a:ext cx="214314" cy="64294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>
            <a:off x="5072066" y="1142984"/>
            <a:ext cx="642942" cy="207170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 flipH="1">
            <a:off x="3571868" y="1142984"/>
            <a:ext cx="714380" cy="200026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 flipH="1">
            <a:off x="4572000" y="1142984"/>
            <a:ext cx="53577" cy="342902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s40.radikal.ru/i087/0909/72/04271fc1913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214282" y="188640"/>
            <a:ext cx="8572560" cy="6240756"/>
          </a:xfrm>
        </p:spPr>
        <p:txBody>
          <a:bodyPr>
            <a:normAutofit/>
          </a:bodyPr>
          <a:lstStyle/>
          <a:p>
            <a:r>
              <a:rPr lang="ru-RU" sz="3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Заключение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58416" y="692696"/>
            <a:ext cx="8499175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Юродство привлекло внимание писателей как сугубо русский феномен, несвойственный более ни одной культуре. Русские писатели отмечают общие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свойственные всем героям черты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странное поведение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парадоксальный взгляд на мир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странничество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молчаливость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пренебрежение бытовыми и материальными удобствами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неоднозначность 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восприятия </a:t>
            </a: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людьми</a:t>
            </a: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 рассмотренные нами произведения выделяют Божественное начало юродивых</a:t>
            </a: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их особую духовность</a:t>
            </a: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Юродство оказалось актуальным в литературе в связи с кризисом веры</a:t>
            </a: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так как осмыслялось как явление</a:t>
            </a: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утратившее поддержку  официальной церкви и сохранившееся прежде всего в массовом национальном сознании</a:t>
            </a: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литературе второй половины 19 века юродство актуализируется и в связи с проблемой власти и народа</a:t>
            </a: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литературе конца 20 века интерес к юродству возрождается в свете проблемы национальной самоидентификации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s40.radikal.ru/i087/0909/72/04271fc1913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2551719"/>
            <a:ext cx="914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s40.radikal.ru/i087/0909/72/04271fc1913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5516" y="1250141"/>
            <a:ext cx="8712968" cy="4357717"/>
          </a:xfrm>
        </p:spPr>
        <p:txBody>
          <a:bodyPr>
            <a:normAutofit fontScale="90000"/>
          </a:bodyPr>
          <a:lstStyle/>
          <a:p>
            <a:pPr algn="l"/>
            <a:r>
              <a:rPr lang="ru-RU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Цель: </a:t>
            </a: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проследить смысл появления юродства на Руси, в России. 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ыяснить 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примере произведений А. Платонова «Юшка</a:t>
            </a: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», А. К. Толстого «Князь Серебряный», 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Водолазкина</a:t>
            </a: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«Лавр», меняется ли образ </a:t>
            </a: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героя юродивого 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произведениях разных временных </a:t>
            </a: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пластов.</a:t>
            </a:r>
            <a:b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 </a:t>
            </a:r>
            <a:br>
              <a:rPr lang="ru-RU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Разобраться с терминологией. 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Проанализировать героя юродивого в русской литературе.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Рассмотреть образы юродивых в разных произведениях и сравнить их.</a:t>
            </a:r>
            <a:b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ttp://s40.radikal.ru/i087/0909/72/04271fc1913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975338"/>
            <a:ext cx="8568952" cy="5857916"/>
          </a:xfrm>
        </p:spPr>
        <p:txBody>
          <a:bodyPr>
            <a:normAutofit fontScale="90000"/>
          </a:bodyPr>
          <a:lstStyle/>
          <a:p>
            <a:r>
              <a:rPr lang="ru-RU" sz="29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</a:t>
            </a:r>
            <a:r>
              <a:rPr lang="en-US" sz="29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29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29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анная тема весьма актуальна на сегодняшний день, так как возрастает интерес к православной культуре, произведениям духовно-нравственного содержания. 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Юродство оказалось актуальным в литературе в связи с кризисом веры, так как осмыслялось как явление, утратившее поддержку официальной церкви и сохранившееся прежде всего в массовом национальном сознании. В литературе второй половины XIX в. юродство актуализируется и в связи с проблемой власти и народа. </a:t>
            </a:r>
            <a:b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литературе 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XX 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в. интерес к юродству возрождается в свете проблемы национальной самоидентификации, что открывает перспективы дальнейшего 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изучения.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s40.radikal.ru/i087/0909/72/04271fc1913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196752"/>
            <a:ext cx="8424936" cy="5450948"/>
          </a:xfrm>
        </p:spPr>
        <p:txBody>
          <a:bodyPr>
            <a:normAutofit fontScale="90000"/>
          </a:bodyPr>
          <a:lstStyle/>
          <a:p>
            <a:pPr algn="l"/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Юродивый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Безумный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божевольный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дурачок,  отроду сумасшедший; народ считает юродивых Божьими 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людьми, 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находя нередко в их бессознательных поступках глубокий 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смысл, 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даже предчувствие или 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предвидение; 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церковь же признает и юродивых Христа ради, принявших на себя смиренную личину юродства; но в церковном же значении. Юродивый иногда глупый, неразумный, безрассудный.</a:t>
            </a:r>
            <a:b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Убогий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Бедный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неимущий, нуждающийся, скудный, нищий. Убогого не зовут на пир. </a:t>
            </a:r>
            <a:b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Что юродивый: что есть, то и носит. Церковное достоянье- убогих богатство.  </a:t>
            </a:r>
            <a:b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</a:t>
            </a:r>
            <a:r>
              <a:rPr lang="ru-RU" sz="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Толковый словарь В.И</a:t>
            </a:r>
            <a:r>
              <a:rPr lang="ru-RU" sz="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Даля</a:t>
            </a:r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http://s40.radikal.ru/i087/0909/72/04271fc1913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04624" y="1285836"/>
            <a:ext cx="8534752" cy="5572164"/>
          </a:xfrm>
        </p:spPr>
        <p:txBody>
          <a:bodyPr>
            <a:normAutofit fontScale="90000"/>
          </a:bodyPr>
          <a:lstStyle/>
          <a:p>
            <a:pPr algn="l"/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Юродивый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Чудаковатый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помешанный.</a:t>
            </a:r>
            <a:b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Безумец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обладающий даром прорицания.</a:t>
            </a:r>
            <a:b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Убогий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Крайне бедный, нищенский.</a:t>
            </a:r>
            <a:b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Немощный, увечный, жалкий на вид. </a:t>
            </a:r>
            <a:b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Урод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Человек с физическим уродством от рождения.</a:t>
            </a:r>
            <a:b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Человек, некрасивый до безобразия.</a:t>
            </a:r>
            <a:b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Человек с дурными, отрицательными свойствами.</a:t>
            </a:r>
            <a:b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Блаженный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1.В 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высшей степени счастливый. </a:t>
            </a:r>
            <a:b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Не совсем нормальный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b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9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</a:t>
            </a:r>
            <a:r>
              <a:rPr lang="ru-RU" sz="29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9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Толковый словарь С</a:t>
            </a:r>
            <a:r>
              <a:rPr lang="ru-RU" sz="29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Ожегова</a:t>
            </a:r>
            <a:r>
              <a:rPr lang="ru-RU" sz="29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ru-RU" sz="29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://s40.radikal.ru/i087/0909/72/04271fc1913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79512" y="260648"/>
            <a:ext cx="8784976" cy="5281634"/>
          </a:xfrm>
        </p:spPr>
        <p:txBody>
          <a:bodyPr>
            <a:normAutofit fontScale="25000" lnSpcReduction="20000"/>
          </a:bodyPr>
          <a:lstStyle/>
          <a:p>
            <a:pPr algn="l"/>
            <a:r>
              <a:rPr lang="ru-RU" sz="9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Юродивый</a:t>
            </a:r>
          </a:p>
          <a:p>
            <a:pPr algn="l"/>
            <a:r>
              <a:rPr lang="ru-RU" sz="9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sz="9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Глуповатый</a:t>
            </a:r>
            <a:r>
              <a:rPr lang="ru-RU" sz="9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чудаковатый, безумный. Христианский </a:t>
            </a:r>
            <a:r>
              <a:rPr lang="ru-RU" sz="9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аскет-безумец </a:t>
            </a:r>
            <a:r>
              <a:rPr lang="ru-RU" sz="9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или принявший вид безумца и обладающий, по мнению верующих, даром </a:t>
            </a:r>
            <a:r>
              <a:rPr lang="ru-RU" sz="9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прорицания. Христа </a:t>
            </a:r>
            <a:r>
              <a:rPr lang="ru-RU" sz="9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ради или во Христе юродивый или юродствующий. </a:t>
            </a:r>
          </a:p>
          <a:p>
            <a:pPr algn="l"/>
            <a:r>
              <a:rPr lang="ru-RU" sz="9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Убогий</a:t>
            </a:r>
          </a:p>
          <a:p>
            <a:pPr algn="l"/>
            <a:r>
              <a:rPr lang="ru-RU" sz="9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1. Крайне бедный, находившийся в нужде, нищий.</a:t>
            </a:r>
          </a:p>
          <a:p>
            <a:pPr algn="l"/>
            <a:r>
              <a:rPr lang="ru-RU" sz="9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Урод</a:t>
            </a:r>
          </a:p>
          <a:p>
            <a:pPr algn="l"/>
            <a:r>
              <a:rPr lang="ru-RU" sz="9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1. Человек с физическим уродством. Шестипалый урод. Одноглазый урод. </a:t>
            </a:r>
          </a:p>
          <a:p>
            <a:pPr algn="l"/>
            <a:r>
              <a:rPr lang="ru-RU" sz="9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2. Человек с некрасивой, безобразной внешностью.</a:t>
            </a:r>
          </a:p>
          <a:p>
            <a:pPr algn="l"/>
            <a:r>
              <a:rPr lang="ru-RU" sz="9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3. Человек с дурными, безобразными, неестественными свойствами.</a:t>
            </a:r>
          </a:p>
          <a:p>
            <a:pPr algn="l"/>
            <a:r>
              <a:rPr lang="ru-RU" sz="9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Блаженный</a:t>
            </a:r>
          </a:p>
          <a:p>
            <a:pPr algn="l"/>
            <a:r>
              <a:rPr lang="ru-RU" sz="9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sz="9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Счастливый, </a:t>
            </a:r>
            <a:r>
              <a:rPr lang="ru-RU" sz="9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невозмутимо радостный. Блаженное состояние.</a:t>
            </a:r>
          </a:p>
          <a:p>
            <a:pPr algn="l"/>
            <a:r>
              <a:rPr lang="ru-RU" sz="9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2. Глуповатый, чудаковатый</a:t>
            </a:r>
            <a:r>
              <a:rPr lang="ru-RU" sz="9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ru-RU" sz="96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ru-RU" sz="9600" b="1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Толковый словарь Ушакова)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ttp://s40.radikal.ru/i087/0909/72/04271fc1913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0" y="5733256"/>
            <a:ext cx="9144000" cy="642942"/>
          </a:xfrm>
        </p:spPr>
        <p:txBody>
          <a:bodyPr>
            <a:noAutofit/>
          </a:bodyPr>
          <a:lstStyle/>
          <a:p>
            <a:r>
              <a:rPr lang="ru-RU" sz="4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Храм Василия Блаженного</a:t>
            </a:r>
            <a:endParaRPr lang="ru-RU" sz="4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2" name="Picture 2" descr="http://cdn01.ru/files/users/images/53/fd/53fd313be41a0365ca4353dbd839983b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227511"/>
            <a:ext cx="8496944" cy="534992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s40.radikal.ru/i087/0909/72/04271fc1913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0" y="5851256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Суриков «Боярыня Морозова»</a:t>
            </a:r>
            <a:endParaRPr lang="ru-RU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 descr="http://art-assorty.ru/uploads/posts/2012-04/1335516687_boyarynya-morozova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332656"/>
            <a:ext cx="8784976" cy="5518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http://7oom.ru/powerpoint/fon-dlya-prezentacii-11.jpg?ver\u003d3.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5" name="Picture 4" descr="http://7oom.ru/powerpoint/fon-dlya-prezentacii-11.jpg?ver\u003d3.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6" name="Picture 4" descr="http://7oom.ru/powerpoint/fon-dlya-prezentacii-11.jpg?ver\u003d3.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2866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492437316"/>
              </p:ext>
            </p:extLst>
          </p:nvPr>
        </p:nvGraphicFramePr>
        <p:xfrm>
          <a:off x="-500098" y="0"/>
          <a:ext cx="9644098" cy="6858000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2214578"/>
                <a:gridCol w="2244219"/>
                <a:gridCol w="5185301"/>
              </a:tblGrid>
              <a:tr h="8309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Герой</a:t>
                      </a:r>
                      <a:endParaRPr lang="ru-RU" sz="3600" b="1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Имена</a:t>
                      </a:r>
                      <a:endParaRPr lang="ru-RU" sz="3600" b="1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Портрет</a:t>
                      </a:r>
                      <a:endParaRPr lang="ru-RU" sz="3600" b="1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0270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Василий</a:t>
                      </a:r>
                      <a:r>
                        <a:rPr lang="ru-RU" sz="24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ru-RU" sz="24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Блаженный</a:t>
                      </a:r>
                      <a:r>
                        <a:rPr lang="en-US" sz="24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</a:t>
                      </a:r>
                      <a:r>
                        <a:rPr lang="ru-RU" sz="24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</a:t>
                      </a:r>
                      <a:endParaRPr lang="ru-RU" sz="2400" b="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 b="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0" kern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груди его звенели железные кресты и вериги, в руках были деревянные четки. Его лицо выражало доброту, на устах играла улыбка, но глаза глядели мутно и неопределенно. У него была детски добродушная улыбка, которая оказывала огромное воздействие на людей. </a:t>
                      </a:r>
                      <a:endParaRPr lang="ru-RU" sz="2400" b="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488</TotalTime>
  <Words>586</Words>
  <Application>Microsoft Office PowerPoint</Application>
  <PresentationFormat>Экран (4:3)</PresentationFormat>
  <Paragraphs>79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Образы юродивых в произведениях русских писателей 19-21 веков. </vt:lpstr>
      <vt:lpstr> Цель: проследить смысл появления юродства на Руси, в России. Выяснить на примере произведений А. Платонова «Юшка», А. К. Толстого «Князь Серебряный», Е. Водолазкина «Лавр», меняется ли образ героя юродивого в произведениях разных временных пластов.  Задачи:  1. Разобраться с терминологией.  2. Проанализировать героя юродивого в русской литературе. 3. Рассмотреть образы юродивых в разных произведениях и сравнить их. </vt:lpstr>
      <vt:lpstr>Актуальность: данная тема весьма актуальна на сегодняшний день, так как возрастает интерес к православной культуре, произведениям духовно-нравственного содержания. Юродство оказалось актуальным в литературе в связи с кризисом веры, так как осмыслялось как явление, утратившее поддержку официальной церкви и сохранившееся прежде всего в массовом национальном сознании. В литературе второй половины XIX в. юродство актуализируется и в связи с проблемой власти и народа.   В литературе XX в. интерес к юродству возрождается в свете проблемы национальной самоидентификации, что открывает перспективы дальнейшего изучения.  </vt:lpstr>
      <vt:lpstr>Юродивый 1. Безумный, божевольный, дурачок,  отроду сумасшедший; народ считает юродивых Божьими людьми, находя нередко в их бессознательных поступках глубокий смысл, даже предчувствие или предвидение; церковь же признает и юродивых Христа ради, принявших на себя смиренную личину юродства; но в церковном же значении. Юродивый иногда глупый, неразумный, безрассудный. Убогий 1. Бедный, неимущий, нуждающийся, скудный, нищий. Убогого не зовут на пир.  2. Что юродивый: что есть, то и носит. Церковное достоянье- убогих богатство.                          (Толковый словарь В.И. Даля)  </vt:lpstr>
      <vt:lpstr>Юродивый 1. Чудаковатый, помешанный. 2. Безумец, обладающий даром прорицания. Убогий 1. Крайне бедный, нищенский. 2. Немощный, увечный, жалкий на вид.  Урод 1. Человек с физическим уродством от рождения. 2. Человек, некрасивый до безобразия. 3. Человек с дурными, отрицательными свойствами. Блаженный 1.В высшей степени счастливый.  2. Не совсем нормальный.                             (Толковый словарь С. Ожегова)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Исследовательская работа    Образы юродивых в произведениях русских писателей 19-21 веков. </dc:title>
  <dc:creator>Александра</dc:creator>
  <cp:lastModifiedBy>student</cp:lastModifiedBy>
  <cp:revision>25</cp:revision>
  <dcterms:created xsi:type="dcterms:W3CDTF">2017-04-04T16:32:06Z</dcterms:created>
  <dcterms:modified xsi:type="dcterms:W3CDTF">2017-12-13T00:56:02Z</dcterms:modified>
</cp:coreProperties>
</file>