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71" r:id="rId13"/>
    <p:sldId id="269" r:id="rId14"/>
    <p:sldId id="270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498DE23-8EC4-415E-B76E-63E6E84C3A4B}">
          <p14:sldIdLst>
            <p14:sldId id="256"/>
            <p14:sldId id="257"/>
            <p14:sldId id="258"/>
            <p14:sldId id="261"/>
            <p14:sldId id="262"/>
            <p14:sldId id="263"/>
            <p14:sldId id="264"/>
            <p14:sldId id="265"/>
            <p14:sldId id="268"/>
            <p14:sldId id="266"/>
            <p14:sldId id="267"/>
            <p14:sldId id="271"/>
            <p14:sldId id="269"/>
            <p14:sldId id="270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92C"/>
    <a:srgbClr val="ED7D31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75" d="100"/>
          <a:sy n="75" d="100"/>
        </p:scale>
        <p:origin x="13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AB289-6183-40BD-B7DE-BEADD120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B9C6AC-6225-4AE3-BA10-B4E68AC0F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EBE59-C736-4EE1-B4F9-0A454FAB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0BA65-C341-43B5-965A-BC0FC026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60414-CEE0-4CD1-94AE-C53723AF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1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1000E-6F97-4CB4-B600-6D573460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1FF3DB-1CEF-4C4E-A8A4-EF9A437A4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632C7-6C22-4B70-99A1-9DE2A429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3F21F-859E-481B-93F0-691B549C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E11FD2-F632-4029-BEE1-849A73D5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3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09954A-D36F-4F49-8D4E-5CFA0AB9D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FC7D5A-E16E-4FE5-93B3-CD1C73A0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05D6E-14D4-462F-960E-1500FA17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5CCBE-FA15-4E9A-A5CD-90784E1D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02F28-B1F5-4F29-B498-D95A9ED5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3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2C7C-6D39-42C8-B1BC-5BEB2E2C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61AF7-C7AF-47FD-9C75-035610C3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26933-5E4E-41A6-B0CC-377EC0DE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18643-F295-4784-98E4-2C6C99A4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C52BC-EB09-4DAD-B457-165B1BFD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8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4630C-C837-4F04-A043-82378E7C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70ACF-1DD2-46D5-A18B-0744F2B1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3A51A-32BB-477C-A23A-5C90B0BA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EBDA6-BA48-4FDD-99D3-1979A818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4EB54-EDEE-4FB5-9DB8-C3017F3B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6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1CCDE-52BA-4E50-AAA1-680B282C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38A7F-8117-43F5-8190-E688FFCD3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87E43-C46A-4B25-A40E-3F3D92F3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06AFC2-FD68-4E4C-9516-B0A14F8A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6104E6-4AAD-471B-8426-74613020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B16C9-AB29-414C-BAAB-ACA5CCA9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6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1084-5A9D-4224-B385-637D20FD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5BD0B-D46A-4BB7-846C-1AA39E320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4E848-B1BF-4453-813F-8EEEA848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47C397-7CA3-4678-985B-2CD65DCFD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DD5879-52C7-4AF9-9AD0-6AC51D042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690E2-EE37-45C3-A70E-933E15B8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45ECD0-9006-43EB-9D75-D1E614FD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A07D13-47E1-46FB-948D-E4984A6B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C3E3E-08C1-4D27-A843-73632937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D67D2-29A0-48E8-B534-7EFD5490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18A5AF-D1E3-4221-A254-DBD962E6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E5466-1AF4-4F9D-B03D-518B5069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F409BD-E7AA-4091-9050-47D497D7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27EA28-5728-41EF-A6D4-9A752256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C61A3B-36D0-44E6-BA12-154BACF8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5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1EA03-EBA7-4398-84D5-058E186B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F10B1-B2B7-4045-9148-2E8F5841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6FA597-D7CE-401A-A2B6-FD446B330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F362AE-4C84-46D3-A46D-A3707807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38E130-357E-4DA6-A555-C274876E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E3040-A410-4116-850B-D6EA0141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6D21-AC65-4B66-B5C9-7167DD58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D473AA-1BCF-493B-9BB8-903746E18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D9B94-1141-42E6-BB8A-73DC8870F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1F8AC-2776-485D-8CF8-243038D8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50A6B2-C40C-4346-B48E-506495F0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D0407-9961-4B83-A5C6-2E2DD9DA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B7454-4428-4E77-AB7F-A2B3C2E1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0F301-4A4F-43BD-9C23-94342DFC1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313FB-DE12-4F61-9794-234DBB0D5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6266-CA48-4EAC-9FEA-0936F90450C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B0BCC-737F-4342-BB0C-B82517B92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DE822-D1FF-4B84-A161-D78CB00B5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4A95D-C138-4D1A-A8E2-1C09E252D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ul.ru/2016/11/russkie-narodnye-igry-i-horovody.html?page=2016/11/russkie-narodnye-igry-i-horovod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xn--38-dlcmul0bdl5gzb.xn--p1ai/ornamenty-i-uzory-kartinki-russkie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xn--38-dlcmul0bdl5gzb.xn--p1ai/ornamenty-i-uzory-kartinki-russkie.html" TargetMode="External"/><Relationship Id="rId7" Type="http://schemas.openxmlformats.org/officeDocument/2006/relationships/hyperlink" Target="http://radar-info.ru/page/narodnie_igri_dlya_detei_fot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pedagogic.ru/books/item/f00/s00/z0000019/st114.shtml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podelise.ru/docs/index-326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38-dlcmul0bdl5gzb.xn--p1ai/ornamenty-i-uzory-kartinki-russki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39EAC9-B3C6-4CC6-878A-BA44DB9E0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7251" y="1498639"/>
            <a:ext cx="8727028" cy="48341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3F638E-F3F6-4014-A2E9-81B92941C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65CFE-5BF0-4304-A918-6BF6C574A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466" y="777284"/>
            <a:ext cx="9602467" cy="715863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Детские игры на основе русского фольклора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8B672-9829-4FFA-80C2-4C6D6117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2640" y="6336079"/>
            <a:ext cx="3227293" cy="521921"/>
          </a:xfrm>
        </p:spPr>
        <p:txBody>
          <a:bodyPr>
            <a:normAutofit fontScale="92500"/>
          </a:bodyPr>
          <a:lstStyle/>
          <a:p>
            <a:r>
              <a:rPr lang="ru-RU" sz="1400" i="1" dirty="0"/>
              <a:t>Разработал: музыкальный руководитель</a:t>
            </a:r>
          </a:p>
          <a:p>
            <a:pPr>
              <a:spcBef>
                <a:spcPts val="0"/>
              </a:spcBef>
            </a:pPr>
            <a:r>
              <a:rPr lang="ru-RU" sz="1400" i="1" dirty="0"/>
              <a:t>Арсланова Мария Владимировна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9BE4F-F006-482D-9E4A-0076031580FD}"/>
              </a:ext>
            </a:extLst>
          </p:cNvPr>
          <p:cNvSpPr txBox="1"/>
          <p:nvPr/>
        </p:nvSpPr>
        <p:spPr>
          <a:xfrm>
            <a:off x="6839436" y="6550223"/>
            <a:ext cx="110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2019</a:t>
            </a:r>
            <a:r>
              <a:rPr lang="ru-RU" sz="1400" dirty="0"/>
              <a:t>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D5461-D171-45B5-8C73-9414CF14B87B}"/>
              </a:ext>
            </a:extLst>
          </p:cNvPr>
          <p:cNvSpPr txBox="1"/>
          <p:nvPr/>
        </p:nvSpPr>
        <p:spPr>
          <a:xfrm>
            <a:off x="4818203" y="0"/>
            <a:ext cx="514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/>
              <a:t>Департамент образования и науки города Москвы ГБОУ Школа № 1248</a:t>
            </a:r>
          </a:p>
          <a:p>
            <a:pPr algn="ctr"/>
            <a:r>
              <a:rPr lang="ru-RU" sz="1200" i="1" dirty="0"/>
              <a:t>Здание дошкольных групп №7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B5936-31C5-4427-9E15-98B03C92E023}"/>
              </a:ext>
            </a:extLst>
          </p:cNvPr>
          <p:cNvSpPr txBox="1"/>
          <p:nvPr/>
        </p:nvSpPr>
        <p:spPr>
          <a:xfrm>
            <a:off x="5530588" y="345426"/>
            <a:ext cx="372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Картотека</a:t>
            </a:r>
          </a:p>
        </p:txBody>
      </p:sp>
    </p:spTree>
    <p:extLst>
      <p:ext uri="{BB962C8B-B14F-4D97-AF65-F5344CB8AC3E}">
        <p14:creationId xmlns:p14="http://schemas.microsoft.com/office/powerpoint/2010/main" val="163442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D5E4A48-9792-462D-B5F1-40A47089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635" y="-87918"/>
            <a:ext cx="45624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  <a:cs typeface="Arial" charset="0"/>
              </a:rPr>
              <a:t>Золотые ворота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F863AF-7BDA-42D3-A77B-9FDF3613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13" y="671691"/>
            <a:ext cx="78851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 Развивать, быстроту, ловкость, глазомер, совершенствовать ориентировку в пространстве. Упражнять в ходьбе цепочкой.</a:t>
            </a:r>
          </a:p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Ход игры: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Пара игроков встают лицом друг к другу и поднимают вверх руки – это ворота. Остальные игроки берутся друг за друга так, что получается цепочка.</a:t>
            </a:r>
            <a:r>
              <a:rPr lang="ru-RU" altLang="ru-RU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algn="just" eaLnBrk="1" hangingPunct="1"/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Все дети говорят: 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Ай, люди, ай, люди,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Наши руки мы сплели.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Мы их подняли повыше,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Получилась красота!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Получились не простые,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Золотые ворота!   </a:t>
            </a:r>
            <a:r>
              <a:rPr lang="ru-RU" altLang="ru-RU" b="1" dirty="0">
                <a:solidFill>
                  <a:srgbClr val="008000"/>
                </a:solidFill>
                <a:latin typeface="+mn-lt"/>
              </a:rPr>
              <a:t>     </a:t>
            </a:r>
            <a:r>
              <a:rPr lang="ru-RU" altLang="ru-RU" dirty="0">
                <a:latin typeface="+mn-lt"/>
              </a:rPr>
              <a:t>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solidFill>
                  <a:srgbClr val="002060"/>
                </a:solidFill>
                <a:latin typeface="+mn-lt"/>
              </a:rPr>
              <a:t>Игроки-ворота говорят стишок, а цепочка должна быстро пройти между ними.    </a:t>
            </a:r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Дети – «ворота» говорят:     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Золотые ворота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                          Пропускают не всегда.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                          Первый раз прощается,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                          Второй - запрещается.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                         А на третий раз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                                             Не пропустим вас!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solidFill>
                  <a:srgbClr val="002060"/>
                </a:solidFill>
                <a:latin typeface="+mn-lt"/>
              </a:rPr>
              <a:t>С этими словами руки опускаются, ворота захлопываются. Те, которые оказались пойманными, становятся дополнительными воротами.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Игра продолжается до тех   пор, пока не останется три-четыре не пойманных играющих, опускать руки надо  быстро, но аккуратно.</a:t>
            </a:r>
          </a:p>
        </p:txBody>
      </p:sp>
      <p:pic>
        <p:nvPicPr>
          <p:cNvPr id="6" name="Picture 6" descr="hello_html_49f91d3c">
            <a:extLst>
              <a:ext uri="{FF2B5EF4-FFF2-40B4-BE49-F238E27FC236}">
                <a16:creationId xmlns:a16="http://schemas.microsoft.com/office/drawing/2014/main" id="{4761CC16-6E86-483A-9478-D5A203AE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48" y="1922462"/>
            <a:ext cx="2133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73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A04B034-7DD1-4A7F-AABE-902621AF0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345"/>
            <a:ext cx="7248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  <a:cs typeface="Arial" charset="0"/>
              </a:rPr>
              <a:t>Дядюшка Трифон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DD35DB-EA85-4FDF-AE4D-77D7DE4A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1393853"/>
            <a:ext cx="72485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b="1" u="sng" dirty="0">
                <a:solidFill>
                  <a:srgbClr val="002060"/>
                </a:solidFill>
              </a:rPr>
              <a:t>Цель игры: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Развивать у детей умение действовать по сигналу, самостоятельному выбору движений, упражнять в построении в круг, ходьбе  со  сменой направления.</a:t>
            </a:r>
          </a:p>
          <a:p>
            <a:pPr>
              <a:defRPr/>
            </a:pPr>
            <a:r>
              <a:rPr lang="ru-RU" altLang="ru-RU" b="1" u="sng" dirty="0">
                <a:solidFill>
                  <a:srgbClr val="002060"/>
                </a:solidFill>
                <a:cs typeface="Arial" charset="0"/>
              </a:rPr>
              <a:t>Ход игры:</a:t>
            </a:r>
            <a:r>
              <a:rPr lang="ru-RU" altLang="ru-RU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Дети встают в круг, берутся за руки. В центре находится ведущий. </a:t>
            </a:r>
          </a:p>
          <a:p>
            <a:pPr>
              <a:defRPr/>
            </a:pPr>
            <a:r>
              <a:rPr lang="ru-RU" altLang="ru-RU" b="1" u="sng" dirty="0">
                <a:solidFill>
                  <a:srgbClr val="007000"/>
                </a:solidFill>
                <a:cs typeface="Arial" charset="0"/>
              </a:rPr>
              <a:t>Дети идут по кругу и говорят слова:</a:t>
            </a:r>
            <a:br>
              <a:rPr lang="ru-RU" altLang="ru-RU" u="sng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dirty="0">
                <a:solidFill>
                  <a:srgbClr val="007000"/>
                </a:solidFill>
                <a:cs typeface="Arial" charset="0"/>
              </a:rPr>
              <a:t>           </a:t>
            </a: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У дядюшки Трифона 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Было семеро детей, 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Семеро сыновей: 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Они не пили, не ели, 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Друг на друга смотрели. 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Разом делали, как я! </a:t>
            </a:r>
            <a:br>
              <a:rPr lang="ru-RU" altLang="ru-RU" dirty="0">
                <a:solidFill>
                  <a:srgbClr val="000066"/>
                </a:solidFill>
                <a:cs typeface="Arial" charset="0"/>
              </a:rPr>
            </a:br>
            <a:endParaRPr lang="ru-RU" altLang="ru-RU" dirty="0">
              <a:solidFill>
                <a:srgbClr val="000066"/>
              </a:solidFill>
              <a:cs typeface="Arial" charset="0"/>
            </a:endParaRPr>
          </a:p>
          <a:p>
            <a:pPr>
              <a:defRPr/>
            </a:pPr>
            <a:endParaRPr lang="ru-RU" altLang="ru-RU" dirty="0">
              <a:solidFill>
                <a:srgbClr val="000066"/>
              </a:solidFill>
              <a:cs typeface="Arial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При последних словах все начинают повторять его жесты. Тот, кто повторил движения лучше всех, становится ведущим.</a:t>
            </a:r>
            <a:r>
              <a:rPr lang="ru-RU" altLang="ru-RU" dirty="0">
                <a:solidFill>
                  <a:schemeClr val="accent2"/>
                </a:solidFill>
                <a:cs typeface="Arial" charset="0"/>
              </a:rPr>
              <a:t> </a:t>
            </a:r>
          </a:p>
        </p:txBody>
      </p:sp>
      <p:pic>
        <p:nvPicPr>
          <p:cNvPr id="6" name="Picture 15" descr="05">
            <a:extLst>
              <a:ext uri="{FF2B5EF4-FFF2-40B4-BE49-F238E27FC236}">
                <a16:creationId xmlns:a16="http://schemas.microsoft.com/office/drawing/2014/main" id="{66C85F3F-C58E-41CE-8E7E-ABF8821E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996" y="2804170"/>
            <a:ext cx="2592511" cy="205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9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1AA88C1-49F2-4A2F-9B76-F4AAE4C49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368" y="170591"/>
            <a:ext cx="48542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Дедушка Водяной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D4560-DF76-4B39-AE93-535B3FE5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228725"/>
            <a:ext cx="72009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</a:t>
            </a:r>
            <a:r>
              <a:rPr lang="ru-RU" alt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Развивать, быстроту, ловкость, глазомер, совершенствовать ориентировку в пространстве. </a:t>
            </a:r>
          </a:p>
          <a:p>
            <a:pPr algn="just"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Ход игры:</a:t>
            </a:r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Водяной выбирается по считалке: 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Раз, два, три, четыре, пять.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Я </a:t>
            </a:r>
            <a:r>
              <a:rPr lang="ru-RU" altLang="ru-RU" b="1" i="1" dirty="0">
                <a:solidFill>
                  <a:srgbClr val="2C892C"/>
                </a:solidFill>
                <a:latin typeface="+mn-lt"/>
              </a:rPr>
              <a:t>ид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у детей считать –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Водяного выбирать.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Раз, два, три –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Водяным будешь ты!</a:t>
            </a:r>
          </a:p>
          <a:p>
            <a:pPr algn="just" eaLnBrk="1" hangingPunct="1"/>
            <a:r>
              <a:rPr lang="ru-RU" altLang="ru-RU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Дети становятся в круг. </a:t>
            </a: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«Водяной» – в центре круга </a:t>
            </a: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с завязанными глазами. </a:t>
            </a:r>
          </a:p>
          <a:p>
            <a:pPr algn="just" eaLnBrk="1" hangingPunct="1"/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Дети идут по кругу со словами: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Дедушка Водяной! 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Что сидишь ты под водой.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Выйди, выйди, хоть на час,</a:t>
            </a:r>
          </a:p>
          <a:p>
            <a:pPr algn="just"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Угадай кого из нас!</a:t>
            </a:r>
          </a:p>
          <a:p>
            <a:pPr algn="just" eaLnBrk="1" hangingPunct="1"/>
            <a:r>
              <a:rPr lang="ru-RU" altLang="ru-RU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После этих слов «Водяной» на ощупь определяет ребенка, стоящего перед ним.  Угаданный ребенок становится «Водяным».</a:t>
            </a:r>
          </a:p>
          <a:p>
            <a:pPr algn="ctr"/>
            <a:endParaRPr lang="ru-RU" altLang="ru-RU" dirty="0"/>
          </a:p>
        </p:txBody>
      </p:sp>
      <p:pic>
        <p:nvPicPr>
          <p:cNvPr id="6" name="Picture 7" descr="hello_html_40c4398c">
            <a:extLst>
              <a:ext uri="{FF2B5EF4-FFF2-40B4-BE49-F238E27FC236}">
                <a16:creationId xmlns:a16="http://schemas.microsoft.com/office/drawing/2014/main" id="{27A631C2-82C3-4844-9FD0-C0B13600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6778" y="2517279"/>
            <a:ext cx="2876377" cy="213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18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A2CE37A5-31C1-4476-A1EF-EDB516417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5" y="923329"/>
            <a:ext cx="69834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br>
              <a:rPr lang="ru-RU" altLang="ru-RU" dirty="0"/>
            </a:br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 </a:t>
            </a:r>
            <a:r>
              <a:rPr lang="ru-RU" alt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Развивать умение действовать в коллективе, творческий подход к игре.</a:t>
            </a:r>
          </a:p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Ход игры: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Играющие выбирают дедушку Мазая. Остальные участники договариваются, какие движения, обозначающие работу, будут ему показывать (молотьбу, жатву и т.д.) они подходят к дедушке Мазаю и поют:</a:t>
            </a:r>
            <a:br>
              <a:rPr lang="ru-RU" altLang="ru-RU" dirty="0">
                <a:solidFill>
                  <a:srgbClr val="002060"/>
                </a:solidFill>
                <a:latin typeface="+mn-lt"/>
              </a:rPr>
            </a:br>
            <a:r>
              <a:rPr lang="ru-RU" altLang="ru-RU" dirty="0">
                <a:latin typeface="+mn-lt"/>
              </a:rPr>
              <a:t>               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Здравствуй, дедушка Мазай,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Из коробки вылезай!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Где мы были – мы не скажем,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А что делали – покажем!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solidFill>
                  <a:srgbClr val="002060"/>
                </a:solidFill>
                <a:latin typeface="+mn-lt"/>
              </a:rPr>
              <a:t>После этих слов все изображают движениями работу, о которой договорились. Если дедушка Мазай отгадывает, дети разбегаются и он их ловит. Кого первого поймает, тот становится новым дедушкой Мазаем и игра повторяется. Если не отгадывает, ему показывают другую работу.</a:t>
            </a:r>
          </a:p>
        </p:txBody>
      </p:sp>
      <p:sp>
        <p:nvSpPr>
          <p:cNvPr id="8" name="Прямоугольник 29">
            <a:extLst>
              <a:ext uri="{FF2B5EF4-FFF2-40B4-BE49-F238E27FC236}">
                <a16:creationId xmlns:a16="http://schemas.microsoft.com/office/drawing/2014/main" id="{BBA4E8D9-086F-4935-9A87-26CA9970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121" y="-1"/>
            <a:ext cx="43893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Дедушка Мазай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288C11B-9982-4567-A20A-6028DB5F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4887713"/>
            <a:ext cx="2386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5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46098-E5B3-4BCD-A9CE-0F92316D9533}"/>
              </a:ext>
            </a:extLst>
          </p:cNvPr>
          <p:cNvSpPr txBox="1"/>
          <p:nvPr/>
        </p:nvSpPr>
        <p:spPr>
          <a:xfrm>
            <a:off x="2742567" y="923329"/>
            <a:ext cx="91573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Цель игры</a:t>
            </a:r>
            <a:r>
              <a:rPr lang="ru-RU" u="sng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Закрепить умение двигаться согласованно, выполнять правила игры, развивать внимание, автоматизировать в речи произношение свистящих и шипящих звуков.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u="sng" dirty="0">
                <a:solidFill>
                  <a:srgbClr val="002060"/>
                </a:solidFill>
              </a:rPr>
              <a:t>Ход игры</a:t>
            </a:r>
            <a:r>
              <a:rPr lang="ru-RU" u="sng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Дети встают в круг и произносят </a:t>
            </a:r>
            <a:r>
              <a:rPr lang="ru-RU" dirty="0" err="1">
                <a:solidFill>
                  <a:srgbClr val="002060"/>
                </a:solidFill>
              </a:rPr>
              <a:t>речевку</a:t>
            </a:r>
            <a:r>
              <a:rPr lang="ru-RU" dirty="0">
                <a:solidFill>
                  <a:srgbClr val="002060"/>
                </a:solidFill>
              </a:rPr>
              <a:t>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	</a:t>
            </a:r>
            <a:r>
              <a:rPr lang="ru-RU" b="1" i="1" dirty="0">
                <a:solidFill>
                  <a:srgbClr val="2C892C"/>
                </a:solidFill>
              </a:rPr>
              <a:t>С нами в круг вставай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И игру начинай!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Считалочкой выбираем водящего-Змею: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Мы играем, мы считаем,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Нашу змейку выбираем.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Раз, два, три, четыре, пять -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Будешь Змейку собирать!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Змея начинает собирать себе хвост, поочередно выбирая ребенка из круга: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	</a:t>
            </a:r>
            <a:r>
              <a:rPr lang="ru-RU" b="1" i="1" dirty="0">
                <a:solidFill>
                  <a:srgbClr val="2C892C"/>
                </a:solidFill>
              </a:rPr>
              <a:t>Я змея, змея, змея.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Я ползу, ползу, ползу.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Хочешь быть моим хвостом?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Выбранный ребенок отвечает: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Ну конечно же, хочу!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Если игра проводится в помещении, ребенок проползает между ног детей и встает в конец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змеи. Если игра проводится на улице, ребенок просто встает в конец цепочки детей.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Собрав всех детей в цепочку, Змея должна поймать свой хвост: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	</a:t>
            </a:r>
            <a:r>
              <a:rPr lang="ru-RU" b="1" i="1" dirty="0">
                <a:solidFill>
                  <a:srgbClr val="2C892C"/>
                </a:solidFill>
              </a:rPr>
              <a:t>Голова, не зевай -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Поскорей свой хвост поймай! 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5DAFB-79B7-476C-831B-3086B0B8D978}"/>
              </a:ext>
            </a:extLst>
          </p:cNvPr>
          <p:cNvSpPr txBox="1"/>
          <p:nvPr/>
        </p:nvSpPr>
        <p:spPr>
          <a:xfrm>
            <a:off x="5451497" y="-1"/>
            <a:ext cx="373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Змея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5F2923-FB4E-48C0-9913-99A263C66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782" y="169544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D668421-09DE-42D1-AF7D-F1A71D9B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66" y="180479"/>
            <a:ext cx="41889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Заря-Заряница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E3789-4437-477F-9C90-9A3FD1E5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1403350"/>
            <a:ext cx="74580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+mn-lt"/>
              </a:rPr>
              <a:t>Цель игры:</a:t>
            </a:r>
            <a:r>
              <a:rPr lang="ru-RU" altLang="ru-RU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Развивать у детей умение действовать по сигналу, самостоятельному выбору движений, упражнять в построении в круг.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+mn-lt"/>
              </a:rPr>
              <a:t>Ход игры: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Выбираются водящий, он стоит вне круга.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+mn-lt"/>
              </a:rPr>
              <a:t>Играющие идут хороводом и поют.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Заря-заряница, Красная девица,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По полю ходила,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Ключи обронила,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Ключи золотые,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Ленты расписные.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Раз, два, три – не воронь,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А беги, как огонь!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solidFill>
                <a:schemeClr val="accent2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На последние слова водящий дотрагивается до кого-нибудь из игроков, они вдвоем бегут в разные стороны, обегают круг. Кто первый займёт место тот и победитель. Оставшийся становится водящим. Игра повторяется.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+mn-lt"/>
              </a:rPr>
              <a:t>Правила игры: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бегущие не должны пересекать круг. Играющие не поворачиваются, пока водящий выбирает, кому положить на плечо ленту.</a:t>
            </a:r>
          </a:p>
        </p:txBody>
      </p:sp>
      <p:pic>
        <p:nvPicPr>
          <p:cNvPr id="6" name="Picture 6" descr="main_503906_original">
            <a:extLst>
              <a:ext uri="{FF2B5EF4-FFF2-40B4-BE49-F238E27FC236}">
                <a16:creationId xmlns:a16="http://schemas.microsoft.com/office/drawing/2014/main" id="{C48AE2C0-F25E-40CE-ACDD-FCD693EC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8295" y="2384424"/>
            <a:ext cx="1743075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48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1D2098-5D7E-459E-B30A-4FE3657E3FA2}"/>
              </a:ext>
            </a:extLst>
          </p:cNvPr>
          <p:cNvSpPr/>
          <p:nvPr/>
        </p:nvSpPr>
        <p:spPr>
          <a:xfrm>
            <a:off x="2577466" y="0"/>
            <a:ext cx="9614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Селезень и утица</a:t>
            </a:r>
            <a:endParaRPr lang="ru-RU" sz="54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393F95-0906-4813-B5DF-CC7ABA33435D}"/>
              </a:ext>
            </a:extLst>
          </p:cNvPr>
          <p:cNvSpPr/>
          <p:nvPr/>
        </p:nvSpPr>
        <p:spPr>
          <a:xfrm>
            <a:off x="2990533" y="923330"/>
            <a:ext cx="878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Цель игры: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Развивать у детей ловкость, умение согласовывать движения со словами, упражнять в беге.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Ход игры:</a:t>
            </a:r>
            <a:r>
              <a:rPr lang="ru-RU" dirty="0">
                <a:solidFill>
                  <a:srgbClr val="002060"/>
                </a:solidFill>
              </a:rPr>
              <a:t> Круг держится за руки. Выбираются селезень и утица. Утица – в круге, селезень – за кругом. Круг начинает петь: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i="1" dirty="0">
                <a:solidFill>
                  <a:srgbClr val="000000"/>
                </a:solidFill>
              </a:rPr>
              <a:t>	</a:t>
            </a:r>
            <a:r>
              <a:rPr lang="ru-RU" b="1" i="1" dirty="0">
                <a:solidFill>
                  <a:srgbClr val="2C892C"/>
                </a:solidFill>
              </a:rPr>
              <a:t>Селезень утку догонял,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Молодой серу догонял.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Ходи, утица, домой,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Ходи, серая, домой,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У </a:t>
            </a:r>
            <a:r>
              <a:rPr lang="ru-RU" b="1" i="1" dirty="0" err="1">
                <a:solidFill>
                  <a:srgbClr val="2C892C"/>
                </a:solidFill>
              </a:rPr>
              <a:t>тя</a:t>
            </a:r>
            <a:r>
              <a:rPr lang="ru-RU" b="1" i="1" dirty="0">
                <a:solidFill>
                  <a:srgbClr val="2C892C"/>
                </a:solidFill>
              </a:rPr>
              <a:t> семеро детей,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Восьмой - селезень,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А девятая сама,</a:t>
            </a:r>
            <a:br>
              <a:rPr lang="ru-RU" b="1" i="1" dirty="0">
                <a:solidFill>
                  <a:srgbClr val="2C892C"/>
                </a:solidFill>
              </a:rPr>
            </a:br>
            <a:r>
              <a:rPr lang="ru-RU" b="1" i="1" dirty="0">
                <a:solidFill>
                  <a:srgbClr val="2C892C"/>
                </a:solidFill>
              </a:rPr>
              <a:t>	Поцелуй разок меня.</a:t>
            </a:r>
            <a:br>
              <a:rPr lang="ru-RU" b="1" i="1" dirty="0">
                <a:solidFill>
                  <a:srgbClr val="2C892C"/>
                </a:solidFill>
              </a:rPr>
            </a:br>
            <a:br>
              <a:rPr lang="ru-RU" b="1" i="1" dirty="0">
                <a:solidFill>
                  <a:srgbClr val="2C892C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Селезень, бегая в кругу, через него и за ним, догоняет утицу. Круг, опуская и поднимая руки, должен помогать утице и мешать селезню. Песня поется, пока селезень не поймает утицу. Когда он ее поймает, тогда должен поцеловать и поклониться. Затем утица выбирает новую утицу, а селезень - нового селезня.</a:t>
            </a:r>
            <a:endParaRPr lang="ru-RU" b="0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BD8CB-5AAC-4E96-9D06-03570C55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33" y="2108086"/>
            <a:ext cx="3263433" cy="26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3FED335-EAAB-4A32-B38A-43F0F365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466" y="188913"/>
            <a:ext cx="96145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B00000"/>
                </a:solidFill>
                <a:latin typeface="Monotype Corsiva" panose="03010101010201010101" pitchFamily="66" charset="0"/>
              </a:rPr>
              <a:t>Горелки с платочком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F750786-D205-44ED-916A-78BAED95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614" y="1112243"/>
            <a:ext cx="74882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+mn-lt"/>
              </a:rPr>
              <a:t>Цель игры:</a:t>
            </a:r>
            <a:r>
              <a:rPr lang="ru-RU" altLang="ru-RU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Развивать у детей умение действовать по сигналу, упражнять в беге.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+mn-lt"/>
              </a:rPr>
              <a:t>Ход игры:</a:t>
            </a:r>
            <a:r>
              <a:rPr lang="ru-RU" altLang="ru-RU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Игроки стоят парами друг за другом. Впереди водящий, он держит в руке над головой платочек.</a:t>
            </a:r>
            <a:endParaRPr lang="ru-RU" altLang="ru-RU" sz="18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7000"/>
                </a:solidFill>
                <a:latin typeface="+mn-lt"/>
              </a:rPr>
              <a:t>Дети говорят хором:</a:t>
            </a:r>
            <a:r>
              <a:rPr lang="ru-RU" altLang="ru-RU" sz="1800" u="sng" dirty="0">
                <a:solidFill>
                  <a:srgbClr val="00700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7000"/>
                </a:solidFill>
                <a:latin typeface="+mn-lt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 Гори, гори ясно,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Чтобы не погасло.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 Посмотри на небо,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 Птички летят,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 Колокольчики звенят!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 Раз, два, три!</a:t>
            </a:r>
            <a:br>
              <a:rPr lang="ru-RU" altLang="ru-RU" sz="1800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+mn-lt"/>
              </a:rPr>
              <a:t>       Последняя пара беги!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Дети последней пары бегут вдоль колонны (один справа, другой слева). Тот, кто добежит до водящего первым, берет у него платочек и встает с ним впереди колонны, а опоздавший  «горит», т. е. водит.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36A7148-012C-4FB7-A9FE-E0C15E6E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01" y="2672555"/>
            <a:ext cx="26733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36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601CD9-57FF-4332-9D5E-0457E89B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D2C8D5E-59C8-41DE-91E3-F7276F8C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884" y="340659"/>
            <a:ext cx="9637116" cy="636494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Народные игры</a:t>
            </a:r>
            <a:r>
              <a:rPr lang="ru-RU" sz="1500" b="1" dirty="0">
                <a:solidFill>
                  <a:srgbClr val="002060"/>
                </a:solidFill>
              </a:rPr>
              <a:t> </a:t>
            </a:r>
            <a:r>
              <a:rPr lang="ru-RU" sz="1500" dirty="0">
                <a:solidFill>
                  <a:srgbClr val="002060"/>
                </a:solidFill>
              </a:rPr>
              <a:t>являются неотъемлемой частью воспитания детей. У каждого народа есть свои национальные игры, которые имеют многовековые традиции. Русские народные игры дошли до наших дней из глубокой старины, передаваясь из поколения в поколение, вбирая в себя лучшие национальные традиции. Играя, ребёнок познаёт окружающий мир, ценности культуры своего народа, знакомится с представлением таких важных жизненных качеств, как честь, смелость, мужество, отвага, ловкость, смекалка, находчивость, волю и стремление к победе. Веселые подвижные игры – доставляют ребенку не только массу положительных эмоций, но и обладают великой воспитательной силой.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Игра – это средство всестороннего воспитания дошкольника. Именно благодаря игре у детей формируются такие качества, как: находчивость, дисциплинированность, наблюдательность, чувства юмора.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Народные подвижные игры являются традиционным средством педагогики. Мы считаем, что детей надо воспитывать в лучших традициях своего народа. Одна из них – национальные игры. Игра – это не только развлечение. Все народы во все времена придумывали именно такие игры, чтобы с малых лет ребёнок рос здоровым, развитым, смелым. Игры, связанные с движением, развивают ловкость, гибкость, силу, хорошо тренирует зоркость и к тому же заставляют работать головой –развиваются сообразительность, находчивость, инициатива и т.д.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В народных словесных играх отражаются исконная любовь народа к веселью, движениям, удальству. В них много юмора, шуток, соревновательного задора, часто движения сопровождаются любимыми детьми считалками, жеребьевками, потешками. Они сохраняют свою художественную прелесть, эстетическое значение и составляют ценнейший, неоспоримый игровой фольклор.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Актуальность данной работы в том, что с игрой мы не только формируем и развиваем личность ребенка, но и храним память о традиционные народные русских играх, которые дают нам возможность узнать о прошедшей жизни нашего народа.</a:t>
            </a:r>
          </a:p>
          <a:p>
            <a:r>
              <a:rPr lang="ru-RU" sz="1500" dirty="0">
                <a:solidFill>
                  <a:srgbClr val="002060"/>
                </a:solidFill>
              </a:rPr>
              <a:t>Итак, народные подвижные игры в комплексе с другими воспитательными средствами представляют собой основу начального этапа формирования гармонически развитой, активной личности, сочетающей в себе духовное богатство, моральную чистоту и физическое совершенство. Именно впечатления, полученные в детстве образуют фундамент для развития нравственных чувств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21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68D4-F84E-49CF-9515-4640FB3B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264" y="36187"/>
            <a:ext cx="6091405" cy="994757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Решают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B3AF1-3A11-4B96-AD60-7583379E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466" y="1031270"/>
            <a:ext cx="9614534" cy="357659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развитие музыкального слуха, музыкальной памяти;</a:t>
            </a:r>
          </a:p>
          <a:p>
            <a:r>
              <a:rPr lang="ru-RU" dirty="0">
                <a:solidFill>
                  <a:srgbClr val="002060"/>
                </a:solidFill>
              </a:rPr>
              <a:t> совершенствование певческих, танцевальных умений и навыков; </a:t>
            </a:r>
          </a:p>
          <a:p>
            <a:r>
              <a:rPr lang="ru-RU" dirty="0">
                <a:solidFill>
                  <a:srgbClr val="002060"/>
                </a:solidFill>
              </a:rPr>
              <a:t>развитие умений выполнять игровые образы; </a:t>
            </a:r>
          </a:p>
          <a:p>
            <a:r>
              <a:rPr lang="ru-RU" dirty="0">
                <a:solidFill>
                  <a:srgbClr val="002060"/>
                </a:solidFill>
              </a:rPr>
              <a:t>развитие творческой индивидуальности;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развитие музыкального и эстетического вкуса; </a:t>
            </a:r>
          </a:p>
          <a:p>
            <a:r>
              <a:rPr lang="ru-RU" dirty="0">
                <a:solidFill>
                  <a:srgbClr val="002060"/>
                </a:solidFill>
              </a:rPr>
              <a:t>развитие всех психических процессов; </a:t>
            </a:r>
          </a:p>
          <a:p>
            <a:r>
              <a:rPr lang="ru-RU" dirty="0">
                <a:solidFill>
                  <a:srgbClr val="002060"/>
                </a:solidFill>
              </a:rPr>
              <a:t>формирование духовной сферы, патриотических чувств; </a:t>
            </a:r>
          </a:p>
          <a:p>
            <a:r>
              <a:rPr lang="ru-RU" dirty="0">
                <a:solidFill>
                  <a:srgbClr val="002060"/>
                </a:solidFill>
              </a:rPr>
              <a:t>развитие эмоциональной сферы; </a:t>
            </a:r>
          </a:p>
          <a:p>
            <a:r>
              <a:rPr lang="ru-RU" dirty="0">
                <a:solidFill>
                  <a:srgbClr val="002060"/>
                </a:solidFill>
              </a:rPr>
              <a:t>формирование физических качеств, здоровья; </a:t>
            </a:r>
          </a:p>
          <a:p>
            <a:r>
              <a:rPr lang="ru-RU" dirty="0">
                <a:solidFill>
                  <a:srgbClr val="002060"/>
                </a:solidFill>
              </a:rPr>
              <a:t>формирование коммуникативных качеств; </a:t>
            </a:r>
          </a:p>
          <a:p>
            <a:r>
              <a:rPr lang="ru-RU" dirty="0">
                <a:solidFill>
                  <a:srgbClr val="002060"/>
                </a:solidFill>
              </a:rPr>
              <a:t>приобщение к народной культуре, традициям.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D0FDCE-17C1-4889-B855-9927236B0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90907" y="4607860"/>
            <a:ext cx="2477999" cy="1690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3A0296-B1DA-4670-9031-D28372FF9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22969" y="4919082"/>
            <a:ext cx="2477998" cy="1685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693F3A-EDB4-40F2-8B51-A8E2A561A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9229906" y="1806478"/>
            <a:ext cx="2478000" cy="18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CD65C0AA-F08A-4ABC-913E-746BBEBC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118" y="152911"/>
            <a:ext cx="5959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  <a:cs typeface="Arial" charset="0"/>
              </a:rPr>
              <a:t>У медведя во бору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A48BA1A-2C3D-4CD7-A4CD-95E8E9AD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506" y="1045439"/>
            <a:ext cx="76327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b="1" u="sng" dirty="0">
                <a:solidFill>
                  <a:srgbClr val="002060"/>
                </a:solidFill>
              </a:rPr>
              <a:t>Цель игры:</a:t>
            </a:r>
            <a:r>
              <a:rPr lang="ru-RU" altLang="ru-RU" u="sng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Развивать у детей выдержку, координацию движений, артистические умения. Выполнять движения по сигналу, воспитывать чувство целеустремленности и коллективизма. Упражнять в беге по определенному направлению, с </a:t>
            </a:r>
            <a:r>
              <a:rPr lang="ru-RU" altLang="ru-RU" dirty="0" err="1">
                <a:solidFill>
                  <a:srgbClr val="002060"/>
                </a:solidFill>
                <a:cs typeface="Arial" charset="0"/>
              </a:rPr>
              <a:t>увертыванием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, развивать речь.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b="1" u="sng" dirty="0">
                <a:solidFill>
                  <a:srgbClr val="002060"/>
                </a:solidFill>
              </a:rPr>
              <a:t>Ход игры:</a:t>
            </a:r>
            <a:r>
              <a:rPr lang="ru-RU" altLang="ru-RU" u="sng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Из всех участников игры выбирают одного водящего, которого назначают «медведем». На площадки для игры очерчивают 2 круга.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1 круг – это берлога , 2 – это дом, для всех остальных участников игры.</a:t>
            </a:r>
            <a:endParaRPr lang="ru-RU" altLang="ru-RU" dirty="0">
              <a:solidFill>
                <a:schemeClr val="accent2"/>
              </a:solidFill>
              <a:cs typeface="Arial" charset="0"/>
            </a:endParaRPr>
          </a:p>
          <a:p>
            <a:pPr>
              <a:defRPr/>
            </a:pPr>
            <a:endParaRPr lang="ru-RU" altLang="ru-RU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ru-RU" altLang="ru-RU" b="1" i="1" u="sng" dirty="0">
                <a:solidFill>
                  <a:srgbClr val="007000"/>
                </a:solidFill>
                <a:cs typeface="Arial" charset="0"/>
              </a:rPr>
              <a:t>Начинается игра, и дети выходят из дома со словами:</a:t>
            </a:r>
          </a:p>
          <a:p>
            <a:pPr>
              <a:defRPr/>
            </a:pP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   У медведя во бору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   Грибы, ягоды беру.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  А медведь не спит,</a:t>
            </a:r>
            <a:br>
              <a:rPr lang="ru-RU" altLang="ru-RU" b="1" i="1" dirty="0">
                <a:solidFill>
                  <a:srgbClr val="007000"/>
                </a:solidFill>
                <a:cs typeface="Arial" charset="0"/>
              </a:rPr>
            </a:b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   И на нас рычит.</a:t>
            </a:r>
          </a:p>
          <a:p>
            <a:pPr>
              <a:defRPr/>
            </a:pP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>
              <a:defRPr/>
            </a:pP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После того, как дети произносят эти слова, «медведь» выбегает из берлоги и старается поймать кого-либо из детей. </a:t>
            </a:r>
            <a:br>
              <a:rPr lang="ru-RU" altLang="ru-RU" dirty="0">
                <a:solidFill>
                  <a:srgbClr val="002060"/>
                </a:solidFill>
                <a:cs typeface="Arial" charset="0"/>
              </a:rPr>
            </a:br>
            <a:r>
              <a:rPr lang="ru-RU" altLang="ru-RU" b="1" u="sng" dirty="0">
                <a:solidFill>
                  <a:srgbClr val="002060"/>
                </a:solidFill>
                <a:cs typeface="Arial" charset="0"/>
              </a:rPr>
              <a:t>Правила: 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Медведь имеет право вставать и ловить, а играющие – убегать домой только после слова «рычит!».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Медведь не может ловить детей за линией дома.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30DCCB0-CFD8-452C-867B-02885B2A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01" y="3428999"/>
            <a:ext cx="234156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6" name="Rectangle 27">
            <a:extLst>
              <a:ext uri="{FF2B5EF4-FFF2-40B4-BE49-F238E27FC236}">
                <a16:creationId xmlns:a16="http://schemas.microsoft.com/office/drawing/2014/main" id="{E497DDC1-D98B-4163-8C7B-7F95147C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036" y="1155247"/>
            <a:ext cx="748823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 </a:t>
            </a:r>
            <a:r>
              <a:rPr lang="ru-RU" alt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Развивать выдержку, внимание, умение действовать на сигнал, творческий подход к игре.</a:t>
            </a:r>
          </a:p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Ход игры: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Один из играющих изображает сову, остальные – мышей.</a:t>
            </a:r>
          </a:p>
          <a:p>
            <a:pPr eaLnBrk="1" hangingPunct="1"/>
            <a:r>
              <a:rPr lang="ru-RU" altLang="ru-RU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Сова выкрикивает: «Утро!»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мыши начинают бегать, скакать. </a:t>
            </a:r>
          </a:p>
          <a:p>
            <a:pPr eaLnBrk="1" hangingPunct="1"/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Сова кричит: «День»,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мыши продолжают двигаться. </a:t>
            </a:r>
          </a:p>
          <a:p>
            <a:pPr eaLnBrk="1" hangingPunct="1"/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Затем сова говорит: «Вечер!»,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тогда мыши начинают ходить вокруг нее и петь:   </a:t>
            </a:r>
          </a:p>
          <a:p>
            <a:pPr eaLnBrk="1" hangingPunct="1"/>
            <a:r>
              <a:rPr lang="ru-RU" altLang="ru-RU" dirty="0">
                <a:latin typeface="+mn-lt"/>
              </a:rPr>
              <a:t>  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Ах, ты, </a:t>
            </a:r>
            <a:r>
              <a:rPr lang="ru-RU" altLang="ru-RU" b="1" i="1" dirty="0" err="1">
                <a:solidFill>
                  <a:srgbClr val="007000"/>
                </a:solidFill>
                <a:latin typeface="+mn-lt"/>
              </a:rPr>
              <a:t>совушка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-сова,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Золотая голова,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Что ты ночью не спишь,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Всё на нас глядишь?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Сова говорит «Ночь». </a:t>
            </a:r>
          </a:p>
          <a:p>
            <a:pPr eaLnBrk="1" hangingPunct="1"/>
            <a:endParaRPr lang="ru-RU" altLang="ru-RU" b="1" i="1" u="sng" dirty="0">
              <a:solidFill>
                <a:srgbClr val="007000"/>
              </a:solidFill>
              <a:latin typeface="+mn-lt"/>
            </a:endParaRPr>
          </a:p>
          <a:p>
            <a:pPr eaLnBrk="1" hangingPunct="1"/>
            <a:endParaRPr lang="ru-RU" altLang="ru-RU" b="1" i="1" dirty="0">
              <a:solidFill>
                <a:srgbClr val="007000"/>
              </a:solidFill>
              <a:latin typeface="+mn-lt"/>
            </a:endParaRPr>
          </a:p>
          <a:p>
            <a:pPr eaLnBrk="1" hangingPunct="1"/>
            <a:r>
              <a:rPr lang="ru-RU" altLang="ru-RU" dirty="0">
                <a:solidFill>
                  <a:schemeClr val="accent2"/>
                </a:solidFill>
                <a:latin typeface="+mn-lt"/>
              </a:rPr>
              <a:t>      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При этом слове мыши мгновенно замирают. Сова подходит к каждому из играющих и различными движениями и веселыми гримасами старается рассмешить. Тот, кто засмеется или сделает какое – либо движение, из игры выбывает. Тот, кто не рассмеется остается в игре.</a:t>
            </a:r>
          </a:p>
        </p:txBody>
      </p:sp>
      <p:sp>
        <p:nvSpPr>
          <p:cNvPr id="7" name="Прямоугольник 29">
            <a:extLst>
              <a:ext uri="{FF2B5EF4-FFF2-40B4-BE49-F238E27FC236}">
                <a16:creationId xmlns:a16="http://schemas.microsoft.com/office/drawing/2014/main" id="{EE3B58B6-1B4F-4019-931F-57ED41452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314" y="231917"/>
            <a:ext cx="13676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Сова</a:t>
            </a:r>
          </a:p>
        </p:txBody>
      </p:sp>
      <p:pic>
        <p:nvPicPr>
          <p:cNvPr id="8" name="Picture 31" descr="502360078c72d616260bL">
            <a:extLst>
              <a:ext uri="{FF2B5EF4-FFF2-40B4-BE49-F238E27FC236}">
                <a16:creationId xmlns:a16="http://schemas.microsoft.com/office/drawing/2014/main" id="{0E022B41-8E1F-4586-8944-B25FC1A2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82" y="3011261"/>
            <a:ext cx="20161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428182AC-AE7B-4CF2-B1C5-698D8654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4" y="671692"/>
            <a:ext cx="77057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Развивать эмоциональную сторону, координацию движений, речь и физические навыки, умение действовать по сигналу, самостоятельному выбору движений, упражнять в построении в круг, ходьбе  со  сменой направления.</a:t>
            </a:r>
          </a:p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Ход игры:</a:t>
            </a:r>
            <a:r>
              <a:rPr lang="ru-RU" alt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Дети встают в круг, берутся за руки. В центре находится ведущий.</a:t>
            </a:r>
            <a:r>
              <a:rPr lang="ru-RU" altLang="ru-RU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b="1" u="sng" dirty="0">
                <a:solidFill>
                  <a:srgbClr val="007000"/>
                </a:solidFill>
                <a:latin typeface="+mn-lt"/>
                <a:cs typeface="Arial" panose="020B0604020202020204" pitchFamily="34" charset="0"/>
              </a:rPr>
              <a:t>Дети идут по кругу и говорят слова: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             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У Маланьи, у старушки,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Жили в маленькой избушке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Семь сыновей,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Семь дочерей,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Все без бровей,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(показывают жестами)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Вот с такими глазами,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Вот с такими носами,      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Вот с такими  ушами,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Вот с такой головой,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Вот с такой бородой,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Все они сидели,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Друг на друга смотрели. 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Делали вот так…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 последних словах все начинают повторять его жесты. Тот, кто повторил движения лучше всех, становится ведущим.</a:t>
            </a:r>
            <a:r>
              <a:rPr lang="ru-RU" altLang="ru-RU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Прямоугольник 29">
            <a:extLst>
              <a:ext uri="{FF2B5EF4-FFF2-40B4-BE49-F238E27FC236}">
                <a16:creationId xmlns:a16="http://schemas.microsoft.com/office/drawing/2014/main" id="{4ACD7798-AC1F-4BEB-B47B-C2AEDC6F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452" y="-103548"/>
            <a:ext cx="56941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У  бабушки Маланьи</a:t>
            </a:r>
          </a:p>
        </p:txBody>
      </p:sp>
      <p:pic>
        <p:nvPicPr>
          <p:cNvPr id="11" name="Picture 15" descr="05">
            <a:extLst>
              <a:ext uri="{FF2B5EF4-FFF2-40B4-BE49-F238E27FC236}">
                <a16:creationId xmlns:a16="http://schemas.microsoft.com/office/drawing/2014/main" id="{9ED92A82-A19A-4704-9546-E08420DC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0428" y="2792737"/>
            <a:ext cx="245818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67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6B84947-29C1-492A-9EEA-6B339C81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694" y="-1"/>
            <a:ext cx="34018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  <a:cs typeface="Arial" charset="0"/>
              </a:rPr>
              <a:t>Бабка-</a:t>
            </a:r>
            <a:r>
              <a:rPr lang="ru-RU" altLang="ru-RU" sz="5400" b="1" dirty="0" err="1">
                <a:solidFill>
                  <a:srgbClr val="C00000"/>
                </a:solidFill>
                <a:latin typeface="Monotype Corsiva" panose="03010101010201010101" pitchFamily="66" charset="0"/>
                <a:cs typeface="Arial" charset="0"/>
              </a:rPr>
              <a:t>Ёжка</a:t>
            </a:r>
            <a:endParaRPr lang="ru-RU" altLang="ru-RU" sz="5400" b="1" dirty="0">
              <a:solidFill>
                <a:srgbClr val="C00000"/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80663C-8786-49A7-9044-50BF05B4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010" y="854304"/>
            <a:ext cx="73072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Цель игры:</a:t>
            </a:r>
            <a:r>
              <a:rPr lang="ru-RU" altLang="ru-RU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Развивать у детей умение выполнять движения по сигналу, упражнять в беге с </a:t>
            </a:r>
            <a:r>
              <a:rPr lang="ru-RU" altLang="ru-RU" dirty="0" err="1">
                <a:solidFill>
                  <a:srgbClr val="002060"/>
                </a:solidFill>
                <a:cs typeface="Arial" charset="0"/>
              </a:rPr>
              <a:t>увертыванием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, прыжках на одной ноге, умению играть в коллективе.</a:t>
            </a:r>
            <a:endParaRPr lang="ru-RU" altLang="ru-RU" dirty="0">
              <a:solidFill>
                <a:srgbClr val="002060"/>
              </a:solidFill>
            </a:endParaRPr>
          </a:p>
          <a:p>
            <a:pPr fontAlgn="t">
              <a:defRPr/>
            </a:pPr>
            <a:r>
              <a:rPr lang="ru-RU" altLang="ru-RU" b="1" dirty="0">
                <a:solidFill>
                  <a:srgbClr val="002060"/>
                </a:solidFill>
                <a:cs typeface="Arial" charset="0"/>
              </a:rPr>
              <a:t>Ход игры: 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Дети образуют круг. В середину круга встает водящий — Бабка </a:t>
            </a:r>
            <a:r>
              <a:rPr lang="ru-RU" altLang="ru-RU" dirty="0" err="1">
                <a:solidFill>
                  <a:srgbClr val="002060"/>
                </a:solidFill>
                <a:cs typeface="Arial" charset="0"/>
              </a:rPr>
              <a:t>Ёжка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, в руках у нее «помело».</a:t>
            </a:r>
            <a:r>
              <a:rPr lang="ru-RU" altLang="ru-RU" dirty="0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pPr algn="just" fontAlgn="t">
              <a:defRPr/>
            </a:pPr>
            <a:r>
              <a:rPr lang="ru-RU" altLang="ru-RU" b="1" i="1" u="sng" dirty="0">
                <a:solidFill>
                  <a:srgbClr val="007000"/>
                </a:solidFill>
                <a:cs typeface="Arial" charset="0"/>
              </a:rPr>
              <a:t>Вокруг неё дети водят хоровод и поют:</a:t>
            </a:r>
          </a:p>
          <a:p>
            <a:pPr fontAlgn="t">
              <a:defRPr/>
            </a:pPr>
            <a:r>
              <a:rPr lang="ru-RU" altLang="ru-RU" b="1" i="1" dirty="0">
                <a:solidFill>
                  <a:schemeClr val="accent2"/>
                </a:solidFill>
                <a:cs typeface="Arial" charset="0"/>
              </a:rPr>
              <a:t>             </a:t>
            </a: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Бабка </a:t>
            </a:r>
            <a:r>
              <a:rPr lang="ru-RU" altLang="ru-RU" b="1" i="1" dirty="0" err="1">
                <a:solidFill>
                  <a:srgbClr val="007000"/>
                </a:solidFill>
                <a:cs typeface="Arial" charset="0"/>
              </a:rPr>
              <a:t>Ёжка</a:t>
            </a: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-                            </a:t>
            </a:r>
            <a:r>
              <a:rPr lang="ru-RU" altLang="ru-RU" b="1" i="1" dirty="0">
                <a:solidFill>
                  <a:srgbClr val="007000"/>
                </a:solidFill>
              </a:rPr>
              <a:t>Пошла она на улицу,</a:t>
            </a: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Костяная Ножка                       </a:t>
            </a:r>
            <a:r>
              <a:rPr lang="ru-RU" altLang="ru-RU" b="1" i="1" dirty="0">
                <a:solidFill>
                  <a:srgbClr val="007000"/>
                </a:solidFill>
              </a:rPr>
              <a:t>Раздавила курицу.</a:t>
            </a: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С печки упала,                            </a:t>
            </a:r>
            <a:r>
              <a:rPr lang="ru-RU" altLang="ru-RU" b="1" i="1" dirty="0">
                <a:solidFill>
                  <a:srgbClr val="007000"/>
                </a:solidFill>
              </a:rPr>
              <a:t>Пошла на базар</a:t>
            </a: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 Ногу сломала,                             </a:t>
            </a:r>
            <a:r>
              <a:rPr lang="ru-RU" altLang="ru-RU" b="1" i="1" dirty="0">
                <a:solidFill>
                  <a:srgbClr val="007000"/>
                </a:solidFill>
              </a:rPr>
              <a:t>Раздавила самовар.</a:t>
            </a: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 А потом и говорит:</a:t>
            </a:r>
            <a:r>
              <a:rPr lang="ru-RU" altLang="ru-RU" b="1" i="1" dirty="0">
                <a:solidFill>
                  <a:srgbClr val="007000"/>
                </a:solidFill>
              </a:rPr>
              <a:t>                   Пошла на лужайку</a:t>
            </a:r>
            <a:endParaRPr lang="ru-RU" altLang="ru-RU" b="1" i="1" dirty="0">
              <a:solidFill>
                <a:srgbClr val="007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altLang="ru-RU" b="1" i="1" dirty="0">
                <a:solidFill>
                  <a:srgbClr val="007000"/>
                </a:solidFill>
                <a:cs typeface="Arial" charset="0"/>
              </a:rPr>
              <a:t>          - У меня нога болит.                   </a:t>
            </a:r>
            <a:r>
              <a:rPr lang="ru-RU" altLang="ru-RU" b="1" i="1" dirty="0">
                <a:solidFill>
                  <a:srgbClr val="007000"/>
                </a:solidFill>
              </a:rPr>
              <a:t>Испугала зайку.                           </a:t>
            </a:r>
            <a:endParaRPr lang="ru-RU" altLang="ru-RU" dirty="0">
              <a:solidFill>
                <a:srgbClr val="008000"/>
              </a:solidFill>
              <a:cs typeface="Arial" charset="0"/>
            </a:endParaRPr>
          </a:p>
          <a:p>
            <a:pPr fontAlgn="t">
              <a:defRPr/>
            </a:pP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После слов «у меня нога болит» Бабка </a:t>
            </a:r>
            <a:r>
              <a:rPr lang="ru-RU" altLang="ru-RU" dirty="0" err="1">
                <a:solidFill>
                  <a:srgbClr val="002060"/>
                </a:solidFill>
                <a:cs typeface="Arial" charset="0"/>
              </a:rPr>
              <a:t>Ёжка</a:t>
            </a:r>
            <a:r>
              <a:rPr lang="ru-RU" altLang="ru-RU" dirty="0">
                <a:solidFill>
                  <a:srgbClr val="002060"/>
                </a:solidFill>
                <a:cs typeface="Arial" charset="0"/>
              </a:rPr>
              <a:t> скачет на одной ноге и старается кого-нибудь коснуться «помелом». Все разбегаются. К кому прикоснется — тот становится ведущим.</a:t>
            </a:r>
          </a:p>
        </p:txBody>
      </p:sp>
      <p:pic>
        <p:nvPicPr>
          <p:cNvPr id="8" name="Рисунок 7" descr="http://cs625417.vk.me/v625417849/26a6a/Godqrl_uUfo.jpg">
            <a:extLst>
              <a:ext uri="{FF2B5EF4-FFF2-40B4-BE49-F238E27FC236}">
                <a16:creationId xmlns:a16="http://schemas.microsoft.com/office/drawing/2014/main" id="{0B113ED8-6AD7-443E-B6C0-D3D78FC09757}"/>
              </a:ext>
            </a:extLst>
          </p:cNvPr>
          <p:cNvPicPr/>
          <p:nvPr/>
        </p:nvPicPr>
        <p:blipFill>
          <a:blip r:embed="rId4" cstate="print"/>
          <a:srcRect t="-3125"/>
          <a:stretch>
            <a:fillRect/>
          </a:stretch>
        </p:blipFill>
        <p:spPr bwMode="auto">
          <a:xfrm>
            <a:off x="7677563" y="4923239"/>
            <a:ext cx="259228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36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6" name="Rectangle 27">
            <a:extLst>
              <a:ext uri="{FF2B5EF4-FFF2-40B4-BE49-F238E27FC236}">
                <a16:creationId xmlns:a16="http://schemas.microsoft.com/office/drawing/2014/main" id="{158EC489-2418-47A2-9716-04E4E478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637" y="1006569"/>
            <a:ext cx="70564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Развивать у детей умение действовать по сигналу, самостоятельному выбору движений, упражнять в построении в круг, ходьбе  со  сменой направления.</a:t>
            </a:r>
          </a:p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Ход игры:</a:t>
            </a:r>
            <a:r>
              <a:rPr lang="ru-RU" alt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Дети становятся в круг, выбирают Дударя и взявшись за руки ходят  по кругу напевая:</a:t>
            </a:r>
          </a:p>
          <a:p>
            <a:pPr eaLnBrk="1" hangingPunct="1"/>
            <a:r>
              <a:rPr lang="ru-RU" altLang="ru-RU" dirty="0">
                <a:latin typeface="+mn-lt"/>
              </a:rPr>
              <a:t>                    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Дударь </a:t>
            </a:r>
            <a:r>
              <a:rPr lang="ru-RU" altLang="ru-RU" b="1" i="1" dirty="0" err="1">
                <a:solidFill>
                  <a:srgbClr val="007000"/>
                </a:solidFill>
                <a:latin typeface="+mn-lt"/>
              </a:rPr>
              <a:t>дударь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</a:t>
            </a:r>
            <a:r>
              <a:rPr lang="ru-RU" altLang="ru-RU" b="1" i="1" dirty="0" err="1">
                <a:solidFill>
                  <a:srgbClr val="007000"/>
                </a:solidFill>
                <a:latin typeface="+mn-lt"/>
              </a:rPr>
              <a:t>дударище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Старый </a:t>
            </a:r>
            <a:r>
              <a:rPr lang="ru-RU" altLang="ru-RU" b="1" i="1" dirty="0" err="1">
                <a:solidFill>
                  <a:srgbClr val="007000"/>
                </a:solidFill>
                <a:latin typeface="+mn-lt"/>
              </a:rPr>
              <a:t>старый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</a:t>
            </a:r>
            <a:r>
              <a:rPr lang="ru-RU" altLang="ru-RU" b="1" i="1" dirty="0" err="1">
                <a:solidFill>
                  <a:srgbClr val="007000"/>
                </a:solidFill>
                <a:latin typeface="+mn-lt"/>
              </a:rPr>
              <a:t>старичище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.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Его во колоду,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Его во сырую,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 Его во гнилую.</a:t>
            </a:r>
          </a:p>
          <a:p>
            <a:pPr eaLnBrk="1" hangingPunct="1"/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Пропев песню спрашивают: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 Дударь, Дударь что болит?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                  - Нога болит (уши, рука спина, нос пятка соседа и т.д.)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Все находящиеся в хороводе, берутся за больное место, которое произнес Дударь, либо за свое или же соседа, и снова идут по кругу  напевая песню. Так продолжается 3 -4 раза, после чего на вопрос </a:t>
            </a: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«Что болит?»  Дударь отвечает: «Здоров! Вас ловлю».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Все разбегаются, а Дударь кого поймает, тот и становится его на место.</a:t>
            </a:r>
          </a:p>
        </p:txBody>
      </p:sp>
      <p:sp>
        <p:nvSpPr>
          <p:cNvPr id="7" name="Прямоугольник 29">
            <a:extLst>
              <a:ext uri="{FF2B5EF4-FFF2-40B4-BE49-F238E27FC236}">
                <a16:creationId xmlns:a16="http://schemas.microsoft.com/office/drawing/2014/main" id="{B6201601-AE1E-45F6-B6BC-A0739DA6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926" y="83239"/>
            <a:ext cx="21018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Дударь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8B548D1-4B34-4214-8944-444B06D0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87" y="2475006"/>
            <a:ext cx="2349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4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9797-72B4-40B9-9EEE-B6143CC04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140267" y="2140267"/>
            <a:ext cx="6858000" cy="2577465"/>
          </a:xfrm>
          <a:prstGeom prst="rect">
            <a:avLst/>
          </a:prstGeom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E0F3061C-C3E1-4E3E-957F-4FF97BE7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1257072"/>
            <a:ext cx="6696075" cy="47089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Цель игры: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Развивать внимание, выдержку, ловкость, быстроту движений, умение менять направление во время бега. </a:t>
            </a:r>
          </a:p>
          <a:p>
            <a:pPr eaLnBrk="1" hangingPunct="1"/>
            <a:r>
              <a:rPr lang="ru-RU" altLang="ru-RU" b="1" u="sng" dirty="0">
                <a:solidFill>
                  <a:srgbClr val="002060"/>
                </a:solidFill>
                <a:latin typeface="+mn-lt"/>
              </a:rPr>
              <a:t>Ход игры: </a:t>
            </a:r>
          </a:p>
          <a:p>
            <a:pPr eaLnBrk="1" hangingPunct="1"/>
            <a:r>
              <a:rPr lang="ru-RU" altLang="ru-RU" b="1" i="1" u="sng" dirty="0">
                <a:solidFill>
                  <a:srgbClr val="007000"/>
                </a:solidFill>
                <a:latin typeface="+mn-lt"/>
              </a:rPr>
              <a:t>Дети стоят в кругу, поют: </a:t>
            </a:r>
          </a:p>
          <a:p>
            <a:pPr eaLnBrk="1" hangingPunct="1"/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В небе жаворонок пел,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Колокольчиком звенел.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Порезвился в тишине,</a:t>
            </a:r>
            <a:br>
              <a:rPr lang="ru-RU" altLang="ru-RU" b="1" i="1" dirty="0">
                <a:solidFill>
                  <a:srgbClr val="007000"/>
                </a:solidFill>
                <a:latin typeface="+mn-lt"/>
              </a:rPr>
            </a:br>
            <a:r>
              <a:rPr lang="ru-RU" altLang="ru-RU" b="1" i="1" dirty="0">
                <a:solidFill>
                  <a:srgbClr val="007000"/>
                </a:solidFill>
                <a:latin typeface="+mn-lt"/>
              </a:rPr>
              <a:t>Спрятал песенку в траве.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   </a:t>
            </a:r>
          </a:p>
          <a:p>
            <a:pPr eaLnBrk="1" hangingPunct="1"/>
            <a:endParaRPr lang="ru-RU" altLang="ru-RU" dirty="0">
              <a:latin typeface="+mn-lt"/>
            </a:endParaRPr>
          </a:p>
          <a:p>
            <a:pPr eaLnBrk="1" hangingPunct="1"/>
            <a:r>
              <a:rPr lang="ru-RU" altLang="ru-RU" dirty="0">
                <a:latin typeface="+mn-lt"/>
              </a:rPr>
              <a:t> 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«Жаворонок» – водящий ребенок с колокольчиком двигается поскоками внутри круга. С концом песни останавливается и кладет колокольчик на пол между двумя детьми. Эти дети поворачиваются спинами друг к другу. Все говорят: «Тот, кто песенку найдет, будет счастлив целый год». Эти двое обегают круг, двигаясь в противоположные стороны. Кто первым схватит колокольчик, становится «жаворонком». Игра повторяется.</a:t>
            </a:r>
          </a:p>
        </p:txBody>
      </p:sp>
      <p:sp>
        <p:nvSpPr>
          <p:cNvPr id="8" name="Прямоугольник 29">
            <a:extLst>
              <a:ext uri="{FF2B5EF4-FFF2-40B4-BE49-F238E27FC236}">
                <a16:creationId xmlns:a16="http://schemas.microsoft.com/office/drawing/2014/main" id="{B6621349-3116-4D1A-B168-57C43C78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424" y="269969"/>
            <a:ext cx="3071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Жаворонок</a:t>
            </a:r>
          </a:p>
        </p:txBody>
      </p:sp>
      <p:pic>
        <p:nvPicPr>
          <p:cNvPr id="9" name="Picture 15" descr="05">
            <a:extLst>
              <a:ext uri="{FF2B5EF4-FFF2-40B4-BE49-F238E27FC236}">
                <a16:creationId xmlns:a16="http://schemas.microsoft.com/office/drawing/2014/main" id="{7375397C-45DF-4345-BD98-865C2A9F5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555" y="2069232"/>
            <a:ext cx="2232471" cy="176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659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918</Words>
  <Application>Microsoft Office PowerPoint</Application>
  <PresentationFormat>Широкоэкранный</PresentationFormat>
  <Paragraphs>140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CyrillicOld</vt:lpstr>
      <vt:lpstr>Monotype Corsiva</vt:lpstr>
      <vt:lpstr>Times New Roman</vt:lpstr>
      <vt:lpstr>Тема Office</vt:lpstr>
      <vt:lpstr>Детские игры на основе русского фольклора</vt:lpstr>
      <vt:lpstr>Презентация PowerPoint</vt:lpstr>
      <vt:lpstr>Решают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Арсланов</dc:creator>
  <cp:lastModifiedBy>Евгений Арсланов</cp:lastModifiedBy>
  <cp:revision>28</cp:revision>
  <dcterms:created xsi:type="dcterms:W3CDTF">2019-02-02T11:22:01Z</dcterms:created>
  <dcterms:modified xsi:type="dcterms:W3CDTF">2019-02-04T21:01:01Z</dcterms:modified>
</cp:coreProperties>
</file>