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7" r:id="rId4"/>
    <p:sldId id="268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349"/>
    <a:srgbClr val="1F5B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65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8350" y="84138"/>
            <a:ext cx="1871663" cy="6153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84138"/>
            <a:ext cx="5465762" cy="6153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40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865F-F752-49FE-9196-72438E436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17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EDF8-F131-4642-A930-D252F5AD2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24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1498-EC9E-4142-A639-BC03D99CA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216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CDCE-5708-4EB7-965F-2ACDCB553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31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E7C0-F4B7-462D-B4D1-3BF2B682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46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A978-2909-40DB-9417-C935B8F82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85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9080-477A-4644-8D90-69FC1CC82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868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F95D-5E71-477B-8BF7-EC657089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21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918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AC3D9-3AC9-4144-9FBB-49418F66C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78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C5DF-71AF-42C7-BF36-7D56FB2E4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63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381125"/>
            <a:ext cx="2132013" cy="474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81125"/>
            <a:ext cx="6248400" cy="474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1CC8-39CF-4DE8-BC37-8102B634E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058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438" y="1381125"/>
            <a:ext cx="6251575" cy="2332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B42C-543D-4BF2-989D-A8B87EB9A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4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75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68713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37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94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61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26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28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48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-9525"/>
            <a:ext cx="1555750" cy="6877050"/>
            <a:chOff x="0" y="-6"/>
            <a:chExt cx="980" cy="4332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7"/>
            <p:cNvSpPr>
              <a:spLocks noChangeArrowheads="1"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35" y="0"/>
              <a:ext cx="1" cy="4319"/>
            </a:xfrm>
            <a:prstGeom prst="line">
              <a:avLst/>
            </a:prstGeom>
            <a:noFill/>
            <a:ln w="12600">
              <a:solidFill>
                <a:srgbClr val="E5D58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645" y="0"/>
              <a:ext cx="1" cy="4319"/>
            </a:xfrm>
            <a:prstGeom prst="line">
              <a:avLst/>
            </a:prstGeom>
            <a:noFill/>
            <a:ln w="12600">
              <a:solidFill>
                <a:srgbClr val="E5D58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84138"/>
            <a:ext cx="74898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89825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dt"/>
          </p:nvPr>
        </p:nvSpPr>
        <p:spPr bwMode="auto">
          <a:xfrm>
            <a:off x="1447800" y="6324600"/>
            <a:ext cx="1408113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333300"/>
                </a:solidFill>
                <a:latin typeface="+mj-lt"/>
              </a:defRPr>
            </a:lvl1pPr>
          </a:lstStyle>
          <a:p>
            <a:fld id="{1D4060BE-E8B6-4A8A-96BA-3BD2236FB90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3733800" y="63246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333300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3246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333300"/>
                </a:solidFill>
                <a:latin typeface="+mj-lt"/>
              </a:defRPr>
            </a:lvl1pPr>
          </a:lstStyle>
          <a:p>
            <a:fld id="{19172A82-4115-4787-88E6-B089C219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4572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9144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1371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18288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eaLnBrk="1" fontAlgn="base" hangingPunct="1">
        <a:spcBef>
          <a:spcPts val="800"/>
        </a:spcBef>
        <a:spcAft>
          <a:spcPct val="0"/>
        </a:spcAft>
        <a:buClr>
          <a:srgbClr val="999933"/>
        </a:buClr>
        <a:buSzPct val="100000"/>
        <a:buFont typeface="Wingdings" charset="2"/>
        <a:buChar char="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700"/>
        </a:spcBef>
        <a:spcAft>
          <a:spcPct val="0"/>
        </a:spcAft>
        <a:buClr>
          <a:srgbClr val="999933"/>
        </a:buClr>
        <a:buSzPct val="100000"/>
        <a:buFont typeface="Arial" charset="0"/>
        <a:buChar char="–"/>
        <a:defRPr sz="2800" b="1">
          <a:solidFill>
            <a:srgbClr val="3333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400" b="1">
          <a:solidFill>
            <a:srgbClr val="3333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–"/>
        <a:defRPr sz="2000" b="1">
          <a:solidFill>
            <a:srgbClr val="3333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38438" y="1381125"/>
            <a:ext cx="62515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2743200" y="5348288"/>
            <a:ext cx="6246813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 b="1" smtClean="0">
                <a:solidFill>
                  <a:srgbClr val="333300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0"/>
            <a:ext cx="1555750" cy="6877050"/>
            <a:chOff x="0" y="0"/>
            <a:chExt cx="980" cy="4332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453" y="2157"/>
              <a:ext cx="114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2157"/>
              <a:ext cx="221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22" y="2157"/>
              <a:ext cx="231" cy="2170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567" y="2166"/>
              <a:ext cx="204" cy="2161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222" y="264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222" y="291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0"/>
            <p:cNvSpPr>
              <a:spLocks noChangeArrowheads="1"/>
            </p:cNvSpPr>
            <p:nvPr/>
          </p:nvSpPr>
          <p:spPr bwMode="auto">
            <a:xfrm>
              <a:off x="222" y="3171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1"/>
            <p:cNvSpPr>
              <a:spLocks noChangeArrowheads="1"/>
            </p:cNvSpPr>
            <p:nvPr/>
          </p:nvSpPr>
          <p:spPr bwMode="auto">
            <a:xfrm>
              <a:off x="222" y="342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2"/>
            <p:cNvSpPr>
              <a:spLocks noChangeArrowheads="1"/>
            </p:cNvSpPr>
            <p:nvPr/>
          </p:nvSpPr>
          <p:spPr bwMode="auto">
            <a:xfrm>
              <a:off x="222" y="3683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301" y="3938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222" y="2372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222" y="2157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453" y="3"/>
              <a:ext cx="114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"/>
              <a:ext cx="221" cy="2170"/>
            </a:xfrm>
            <a:prstGeom prst="rect">
              <a:avLst/>
            </a:prstGeom>
            <a:gradFill rotWithShape="0">
              <a:gsLst>
                <a:gs pos="0">
                  <a:srgbClr val="69623F"/>
                </a:gs>
                <a:gs pos="100000">
                  <a:srgbClr val="E5D58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22" y="3"/>
              <a:ext cx="231" cy="2170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67" y="3"/>
              <a:ext cx="204" cy="2170"/>
            </a:xfrm>
            <a:prstGeom prst="rect">
              <a:avLst/>
            </a:prstGeom>
            <a:gradFill rotWithShape="0">
              <a:gsLst>
                <a:gs pos="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Freeform 20"/>
            <p:cNvSpPr>
              <a:spLocks noChangeArrowheads="1"/>
            </p:cNvSpPr>
            <p:nvPr/>
          </p:nvSpPr>
          <p:spPr bwMode="auto">
            <a:xfrm>
              <a:off x="222" y="503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222" y="76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222" y="101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Freeform 23"/>
            <p:cNvSpPr>
              <a:spLocks noChangeArrowheads="1"/>
            </p:cNvSpPr>
            <p:nvPr/>
          </p:nvSpPr>
          <p:spPr bwMode="auto">
            <a:xfrm>
              <a:off x="222" y="1272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Freeform 24"/>
            <p:cNvSpPr>
              <a:spLocks noChangeArrowheads="1"/>
            </p:cNvSpPr>
            <p:nvPr/>
          </p:nvSpPr>
          <p:spPr bwMode="auto">
            <a:xfrm>
              <a:off x="222" y="1528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Freeform 25"/>
            <p:cNvSpPr>
              <a:spLocks noChangeArrowheads="1"/>
            </p:cNvSpPr>
            <p:nvPr/>
          </p:nvSpPr>
          <p:spPr bwMode="auto">
            <a:xfrm>
              <a:off x="219" y="4184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4" name="Freeform 26"/>
            <p:cNvSpPr>
              <a:spLocks noChangeArrowheads="1"/>
            </p:cNvSpPr>
            <p:nvPr/>
          </p:nvSpPr>
          <p:spPr bwMode="auto">
            <a:xfrm>
              <a:off x="222" y="21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5" name="Freeform 27"/>
            <p:cNvSpPr>
              <a:spLocks noChangeArrowheads="1"/>
            </p:cNvSpPr>
            <p:nvPr/>
          </p:nvSpPr>
          <p:spPr bwMode="auto">
            <a:xfrm>
              <a:off x="222" y="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6" name="Freeform 28"/>
            <p:cNvSpPr>
              <a:spLocks noChangeArrowheads="1"/>
            </p:cNvSpPr>
            <p:nvPr/>
          </p:nvSpPr>
          <p:spPr bwMode="auto">
            <a:xfrm>
              <a:off x="224" y="0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7" name="Freeform 29"/>
            <p:cNvSpPr>
              <a:spLocks noChangeArrowheads="1"/>
            </p:cNvSpPr>
            <p:nvPr/>
          </p:nvSpPr>
          <p:spPr bwMode="auto">
            <a:xfrm>
              <a:off x="222" y="1802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69623F"/>
                </a:gs>
                <a:gs pos="50000">
                  <a:srgbClr val="E5D58A"/>
                </a:gs>
                <a:gs pos="100000">
                  <a:srgbClr val="69623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771" y="6"/>
              <a:ext cx="210" cy="43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135" y="6"/>
              <a:ext cx="1" cy="4319"/>
            </a:xfrm>
            <a:prstGeom prst="line">
              <a:avLst/>
            </a:prstGeom>
            <a:noFill/>
            <a:ln w="12600">
              <a:solidFill>
                <a:srgbClr val="E5D58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645" y="6"/>
              <a:ext cx="1" cy="4319"/>
            </a:xfrm>
            <a:prstGeom prst="line">
              <a:avLst/>
            </a:prstGeom>
            <a:noFill/>
            <a:ln w="12600">
              <a:solidFill>
                <a:srgbClr val="E5D58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33"/>
          <p:cNvGrpSpPr>
            <a:grpSpLocks/>
          </p:cNvGrpSpPr>
          <p:nvPr/>
        </p:nvGrpSpPr>
        <p:grpSpPr bwMode="auto">
          <a:xfrm>
            <a:off x="523875" y="1428750"/>
            <a:ext cx="2093913" cy="2093913"/>
            <a:chOff x="330" y="900"/>
            <a:chExt cx="1319" cy="1319"/>
          </a:xfrm>
        </p:grpSpPr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rgbClr val="757575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35"/>
            <p:cNvGrpSpPr>
              <a:grpSpLocks/>
            </p:cNvGrpSpPr>
            <p:nvPr/>
          </p:nvGrpSpPr>
          <p:grpSpPr bwMode="auto">
            <a:xfrm>
              <a:off x="330" y="1015"/>
              <a:ext cx="1078" cy="1059"/>
              <a:chOff x="330" y="1015"/>
              <a:chExt cx="1078" cy="1059"/>
            </a:xfrm>
          </p:grpSpPr>
          <p:grpSp>
            <p:nvGrpSpPr>
              <p:cNvPr id="2059" name="Group 36"/>
              <p:cNvGrpSpPr>
                <a:grpSpLocks/>
              </p:cNvGrpSpPr>
              <p:nvPr/>
            </p:nvGrpSpPr>
            <p:grpSpPr bwMode="auto">
              <a:xfrm>
                <a:off x="330" y="1015"/>
                <a:ext cx="1078" cy="1059"/>
                <a:chOff x="330" y="1015"/>
                <a:chExt cx="1078" cy="1059"/>
              </a:xfrm>
            </p:grpSpPr>
            <p:grpSp>
              <p:nvGrpSpPr>
                <p:cNvPr id="2067" name="Group 37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8" cy="1059"/>
                  <a:chOff x="330" y="1015"/>
                  <a:chExt cx="1078" cy="1059"/>
                </a:xfrm>
              </p:grpSpPr>
              <p:sp>
                <p:nvSpPr>
                  <p:cNvPr id="208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E5D58A"/>
                      </a:gs>
                      <a:gs pos="100000">
                        <a:srgbClr val="69623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69623F"/>
                      </a:gs>
                      <a:gs pos="100000">
                        <a:srgbClr val="E5D58A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8" name="AutoShape 40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5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5D58A"/>
                      </a:gs>
                      <a:gs pos="100000">
                        <a:srgbClr val="69623F"/>
                      </a:gs>
                    </a:gsLst>
                    <a:lin ang="108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9" name="AutoShape 41"/>
                  <p:cNvSpPr>
                    <a:spLocks noChangeArrowheads="1"/>
                  </p:cNvSpPr>
                  <p:nvPr/>
                </p:nvSpPr>
                <p:spPr bwMode="auto">
                  <a:xfrm rot="16200000" flipH="1" flipV="1">
                    <a:off x="802" y="1435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9623F"/>
                      </a:gs>
                      <a:gs pos="100000">
                        <a:srgbClr val="E5D58A"/>
                      </a:gs>
                    </a:gsLst>
                    <a:lin ang="108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09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rgbClr val="69623F"/>
                    </a:gs>
                    <a:gs pos="100000">
                      <a:srgbClr val="E5D58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1" name="Oval 43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9623F"/>
                    </a:gs>
                    <a:gs pos="100000">
                      <a:srgbClr val="E5D58A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2" name="Oval 44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E5D58A"/>
                    </a:gs>
                    <a:gs pos="100000">
                      <a:srgbClr val="69623F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3" name="Oval 45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9623F"/>
                    </a:gs>
                    <a:gs pos="100000">
                      <a:srgbClr val="E5D58A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60" name="Group 46"/>
              <p:cNvGrpSpPr>
                <a:grpSpLocks/>
              </p:cNvGrpSpPr>
              <p:nvPr/>
            </p:nvGrpSpPr>
            <p:grpSpPr bwMode="auto">
              <a:xfrm>
                <a:off x="634" y="1345"/>
                <a:ext cx="446" cy="401"/>
                <a:chOff x="634" y="1345"/>
                <a:chExt cx="446" cy="401"/>
              </a:xfrm>
            </p:grpSpPr>
            <p:sp>
              <p:nvSpPr>
                <p:cNvPr id="2095" name="AutoShape 47"/>
                <p:cNvSpPr>
                  <a:spLocks noChangeArrowheads="1"/>
                </p:cNvSpPr>
                <p:nvPr/>
              </p:nvSpPr>
              <p:spPr bwMode="auto">
                <a:xfrm>
                  <a:off x="822" y="1409"/>
                  <a:ext cx="68" cy="288"/>
                </a:xfrm>
                <a:custGeom>
                  <a:avLst/>
                  <a:gdLst>
                    <a:gd name="G0" fmla="sin 10800 17694720"/>
                    <a:gd name="G1" fmla="+- G0 10800 0"/>
                    <a:gd name="G2" fmla="cos 10800 17694720"/>
                    <a:gd name="G3" fmla="+- G2 10800 0"/>
                    <a:gd name="G4" fmla="sin 10800 5898240"/>
                    <a:gd name="G5" fmla="+- G4 10800 0"/>
                    <a:gd name="G6" fmla="cos 10800 5898240"/>
                    <a:gd name="G7" fmla="+- G6 10800 0"/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10799 w 21600"/>
                    <a:gd name="T13" fmla="*/ 0 h 21600"/>
                    <a:gd name="T14" fmla="*/ 21599 w 21600"/>
                    <a:gd name="T15" fmla="*/ 2159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 stroke="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599"/>
                        <a:pt x="10800" y="21600"/>
                      </a:cubicBezTo>
                      <a:lnTo>
                        <a:pt x="10800" y="10800"/>
                      </a:lnTo>
                      <a:close/>
                    </a:path>
                    <a:path w="21600" h="21600" fill="none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599"/>
                        <a:pt x="108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69623F"/>
                    </a:gs>
                    <a:gs pos="100000">
                      <a:srgbClr val="E5D58A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6" name="AutoShape 48"/>
                <p:cNvSpPr>
                  <a:spLocks noChangeArrowheads="1"/>
                </p:cNvSpPr>
                <p:nvPr/>
              </p:nvSpPr>
              <p:spPr bwMode="auto">
                <a:xfrm>
                  <a:off x="827" y="1409"/>
                  <a:ext cx="68" cy="288"/>
                </a:xfrm>
                <a:custGeom>
                  <a:avLst/>
                  <a:gdLst>
                    <a:gd name="G0" fmla="sin 10800 -17694720"/>
                    <a:gd name="G1" fmla="+- G0 10800 0"/>
                    <a:gd name="G2" fmla="cos 10800 -17694720"/>
                    <a:gd name="G3" fmla="+- G2 10800 0"/>
                    <a:gd name="G4" fmla="sin 10800 -5898240"/>
                    <a:gd name="G5" fmla="+- G4 10800 0"/>
                    <a:gd name="G6" fmla="cos 10800 -5898240"/>
                    <a:gd name="G7" fmla="+- G6 10800 0"/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10799 w 21600"/>
                    <a:gd name="T15" fmla="*/ 2159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 stroke="0">
                      <a:moveTo>
                        <a:pt x="10800" y="21600"/>
                      </a:move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-1" y="4835"/>
                        <a:pt x="4834" y="0"/>
                        <a:pt x="10799" y="0"/>
                      </a:cubicBezTo>
                      <a:lnTo>
                        <a:pt x="10800" y="10800"/>
                      </a:lnTo>
                      <a:close/>
                    </a:path>
                    <a:path w="21600" h="21600" fill="none">
                      <a:moveTo>
                        <a:pt x="10800" y="21600"/>
                      </a:move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-1" y="4835"/>
                        <a:pt x="4834" y="0"/>
                        <a:pt x="10799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E5D58A"/>
                    </a:gs>
                    <a:gs pos="100000">
                      <a:srgbClr val="69623F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7" name="AutoShape 49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rgbClr val="69623F"/>
                    </a:gs>
                    <a:gs pos="50000">
                      <a:srgbClr val="E5D58A"/>
                    </a:gs>
                    <a:gs pos="100000">
                      <a:srgbClr val="69623F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8" name="Freeform 50"/>
                <p:cNvSpPr>
                  <a:spLocks noChangeArrowheads="1"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/>
                </a:custGeom>
                <a:gradFill rotWithShape="0">
                  <a:gsLst>
                    <a:gs pos="0">
                      <a:srgbClr val="69623F"/>
                    </a:gs>
                    <a:gs pos="100000">
                      <a:srgbClr val="E5D58A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9" name="Freeform 51"/>
                <p:cNvSpPr>
                  <a:spLocks noChangeArrowheads="1"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/>
                </a:custGeom>
                <a:gradFill rotWithShape="0">
                  <a:gsLst>
                    <a:gs pos="0">
                      <a:srgbClr val="69623F"/>
                    </a:gs>
                    <a:gs pos="100000">
                      <a:srgbClr val="E5D58A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00" name="Oval 52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9623F"/>
                    </a:gs>
                    <a:gs pos="100000">
                      <a:srgbClr val="E5D58A"/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101" name="Rectangle 53"/>
          <p:cNvSpPr>
            <a:spLocks noGrp="1" noChangeArrowheads="1"/>
          </p:cNvSpPr>
          <p:nvPr>
            <p:ph type="ftr"/>
          </p:nvPr>
        </p:nvSpPr>
        <p:spPr bwMode="auto">
          <a:xfrm>
            <a:off x="3733800" y="63246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333300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2" name="Rectangle 5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3246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333300"/>
                </a:solidFill>
                <a:latin typeface="+mj-lt"/>
              </a:defRPr>
            </a:lvl1pPr>
          </a:lstStyle>
          <a:p>
            <a:pPr>
              <a:defRPr/>
            </a:pPr>
            <a:fld id="{322B1B21-FC4E-48AE-A6AA-276635DCD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Rectangle 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4572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9144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1371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18288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eaLnBrk="1" fontAlgn="base" hangingPunct="1">
        <a:spcBef>
          <a:spcPts val="800"/>
        </a:spcBef>
        <a:spcAft>
          <a:spcPct val="0"/>
        </a:spcAft>
        <a:buClr>
          <a:srgbClr val="999933"/>
        </a:buClr>
        <a:buSzPct val="100000"/>
        <a:buFont typeface="Wingdings" charset="2"/>
        <a:buChar char="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700"/>
        </a:spcBef>
        <a:spcAft>
          <a:spcPct val="0"/>
        </a:spcAft>
        <a:buClr>
          <a:srgbClr val="999933"/>
        </a:buClr>
        <a:buSzPct val="100000"/>
        <a:buFont typeface="Arial" charset="0"/>
        <a:buChar char="–"/>
        <a:defRPr sz="2800" b="1">
          <a:solidFill>
            <a:srgbClr val="3333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400" b="1">
          <a:solidFill>
            <a:srgbClr val="3333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–"/>
        <a:defRPr sz="2000" b="1">
          <a:solidFill>
            <a:srgbClr val="3333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999933"/>
        </a:buClr>
        <a:buSzPct val="100000"/>
        <a:buFont typeface="Arial" charset="0"/>
        <a:buChar char="•"/>
        <a:defRPr sz="2000" b="1">
          <a:solidFill>
            <a:srgbClr val="3333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4;&#1072;&#1090;&#1077;&#1088;&#1100;%20&#1095;&#1077;&#1083;&#1086;&#1074;&#1077;&#1095;&#1077;&#1089;&#1082;&#1072;&#1103;%201\&#1051;&#1102;&#1073;&#1101;_-_&#1056;&#1091;&#1089;&#1089;&#1082;&#1080;&#1084;%20%20&#1043;&#1077;&#1088;&#1086;&#1103;&#1084;%20%20&#1055;&#1086;&#1074;&#1077;&#1097;&#1072;&#1077;&#1090;&#1089;&#1103;.mp3" TargetMode="Externa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7272808" cy="1470025"/>
          </a:xfrm>
        </p:spPr>
        <p:txBody>
          <a:bodyPr/>
          <a:lstStyle/>
          <a:p>
            <a:pPr algn="ctr"/>
            <a:r>
              <a:rPr lang="ru-RU" sz="3600" b="1" dirty="0" smtClean="0"/>
              <a:t>ЧИТАТЕЛЬСКАЯ КОНФЕРЕНЦИЯ ПО ПОВЕСТИ </a:t>
            </a:r>
            <a:br>
              <a:rPr lang="ru-RU" sz="3600" b="1" dirty="0" smtClean="0"/>
            </a:br>
            <a:r>
              <a:rPr lang="ru-RU" sz="3600" b="1" dirty="0" smtClean="0"/>
              <a:t>Виталия </a:t>
            </a:r>
            <a:r>
              <a:rPr lang="ru-RU" sz="3600" b="1" dirty="0" err="1" smtClean="0"/>
              <a:t>Закруткина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«МАТЕРЬ ЧЕЛОВЕЧЕСКАЯ»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3001"/>
            <a:ext cx="3136001" cy="346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avatars.mds.yandex.net/get-pdb/1895087/1272bd2a-6132-484a-a132-26dd232cfba2/s120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3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640057" cy="36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юбэ_-_Русским  Героям  Повещает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42910" y="5805502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8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84139"/>
            <a:ext cx="7489825" cy="3205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620688"/>
            <a:ext cx="7489825" cy="56166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10. Почему </a:t>
            </a:r>
            <a:r>
              <a:rPr lang="ru-RU" sz="2800" dirty="0"/>
              <a:t>повесть называется “Матерь человеческая</a:t>
            </a:r>
            <a:r>
              <a:rPr lang="ru-RU" sz="2800" dirty="0" smtClean="0"/>
              <a:t>”?</a:t>
            </a:r>
          </a:p>
          <a:p>
            <a:pPr marL="0" indent="0" algn="just">
              <a:buNone/>
            </a:pPr>
            <a:r>
              <a:rPr lang="ru-RU" sz="2800" dirty="0"/>
              <a:t>11. Какие мысли и чувства вызвала у вас повесть В. </a:t>
            </a:r>
            <a:r>
              <a:rPr lang="ru-RU" sz="2800" dirty="0" err="1"/>
              <a:t>Закруткина</a:t>
            </a:r>
            <a:r>
              <a:rPr lang="ru-RU" sz="2800" dirty="0"/>
              <a:t>?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15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pPr algn="ctr"/>
            <a:r>
              <a:rPr lang="ru-RU" sz="2800" b="1" dirty="0" smtClean="0">
                <a:ea typeface="Calibri"/>
              </a:rPr>
              <a:t>           ИЛЬЯ СЕЛЬВИНСКИЙ «Я ЭТО ВИДЕЛ».</a:t>
            </a:r>
            <a:endParaRPr lang="ru-RU" sz="4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40401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259632" y="692696"/>
            <a:ext cx="3680148" cy="6021288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+mj-lt"/>
              </a:rPr>
              <a:t>Можно не слушать народных сказаний,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Не верить газетным столбцам,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Но я это видел. Своими глазами.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Понимаете? Видел. Сам.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Вот тут дорога. А там вон – взгорье.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Меж ними вот этот – ров.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Из этого рва поднимается горе.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Горе – без берегов.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Нет! Об этом нельзя словами…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Тут надо рычать! Рыдать!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Семь тысяч расстрелянных в мерзлой яме,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Заржавленной, как руда.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Матери сердцу не изменили: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Идя на расстрел, под пулю идя,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За час, за полчаса до могилы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Мать от простуды спасала дитя.</a:t>
            </a:r>
          </a:p>
          <a:p>
            <a:endParaRPr lang="ru-RU" sz="1600" dirty="0"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4041775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364088" y="1052736"/>
            <a:ext cx="3672408" cy="5544616"/>
          </a:xfrm>
          <a:solidFill>
            <a:schemeClr val="accent3"/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1600" dirty="0" smtClean="0">
                <a:latin typeface="Times New Roman"/>
              </a:rPr>
              <a:t>Но </a:t>
            </a:r>
            <a:r>
              <a:rPr lang="ru-RU" sz="1600" dirty="0">
                <a:latin typeface="Times New Roman"/>
              </a:rPr>
              <a:t>даже и смерть для них не разлука: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Не властны теперь над ними враги –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И рыжая струйка из детского уха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Стекает в горсть материнской руки</a:t>
            </a:r>
            <a:r>
              <a:rPr lang="ru-RU" sz="1600" dirty="0" smtClean="0">
                <a:latin typeface="Times New Roman"/>
              </a:rPr>
              <a:t>.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Как страшно об этом писать. Как жутко.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Но надо. Надо! Пиши!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Фашизму теперь не отделаться шуткой: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Ты вымерил низость фашистской души,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Ты осознал во всей ее фальши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«Сентиментальность» </a:t>
            </a:r>
            <a:r>
              <a:rPr lang="ru-RU" sz="1600" dirty="0" err="1">
                <a:latin typeface="Times New Roman"/>
              </a:rPr>
              <a:t>прусацких</a:t>
            </a:r>
            <a:r>
              <a:rPr lang="ru-RU" sz="1600" dirty="0">
                <a:latin typeface="Times New Roman"/>
              </a:rPr>
              <a:t> грез,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Так пусть же сквозь их голубые вальсы</a:t>
            </a:r>
          </a:p>
          <a:p>
            <a:pPr marL="0" lvl="0" indent="0" algn="ctr">
              <a:buNone/>
            </a:pPr>
            <a:r>
              <a:rPr lang="ru-RU" sz="1600" dirty="0">
                <a:latin typeface="Times New Roman"/>
              </a:rPr>
              <a:t>Горит материнская эта горсть.</a:t>
            </a:r>
          </a:p>
          <a:p>
            <a:pPr marL="0" lvl="0" indent="0" algn="ctr">
              <a:buNone/>
            </a:pPr>
            <a:endParaRPr lang="ru-RU" sz="1600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208823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60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84138"/>
            <a:ext cx="7489825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260648"/>
            <a:ext cx="7489825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57825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364655" cy="219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480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1" t="1010" r="54256" b="26841"/>
          <a:stretch/>
        </p:blipFill>
        <p:spPr bwMode="auto">
          <a:xfrm>
            <a:off x="6084168" y="2033155"/>
            <a:ext cx="2880320" cy="427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память с посл. доступом 4"/>
          <p:cNvSpPr/>
          <p:nvPr/>
        </p:nvSpPr>
        <p:spPr bwMode="auto">
          <a:xfrm>
            <a:off x="1763688" y="908720"/>
            <a:ext cx="4087544" cy="5400600"/>
          </a:xfrm>
          <a:prstGeom prst="flowChartMagnetic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333300"/>
              </a:buClr>
              <a:buSzPct val="100000"/>
            </a:pPr>
            <a:r>
              <a:rPr lang="ru-RU" dirty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«Я своими глазами увидел всё, что натворили гитлеровцы только за одну неделю. Горы слегка присыпанных снежком трупов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заполненные 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расстрелянными ростовчанами, разграбленные дома, городские кварталы, сожжённые от начала до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конца»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01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836712"/>
            <a:ext cx="4634037" cy="4680520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err="1" smtClean="0"/>
              <a:t>Закруткин</a:t>
            </a:r>
            <a:r>
              <a:rPr lang="ru-RU" sz="2000" b="1" dirty="0" smtClean="0"/>
              <a:t> </a:t>
            </a:r>
            <a:r>
              <a:rPr lang="ru-RU" sz="2000" b="1" dirty="0"/>
              <a:t>Виталий Александрович родился на станции </a:t>
            </a:r>
            <a:r>
              <a:rPr lang="ru-RU" sz="2000" b="1" dirty="0" err="1"/>
              <a:t>Кочетковская</a:t>
            </a:r>
            <a:r>
              <a:rPr lang="ru-RU" sz="2000" b="1" dirty="0"/>
              <a:t> – на – Дону, Ростовской области. В 1932 году Виталий экстерном окончил Благовещенский педагогический институт. Преподавал в Новгородском учительском институте </a:t>
            </a:r>
            <a:r>
              <a:rPr lang="ru-RU" sz="2000" b="1" dirty="0" smtClean="0"/>
              <a:t>имени  Покровского</a:t>
            </a:r>
            <a:r>
              <a:rPr lang="ru-RU" sz="2000" b="1" dirty="0"/>
              <a:t>. В 1936 году </a:t>
            </a:r>
            <a:r>
              <a:rPr lang="ru-RU" sz="2000" b="1" dirty="0" smtClean="0"/>
              <a:t>Виталий </a:t>
            </a:r>
            <a:r>
              <a:rPr lang="ru-RU" sz="2000" b="1" dirty="0" err="1"/>
              <a:t>Закруткин</a:t>
            </a:r>
            <a:r>
              <a:rPr lang="ru-RU" sz="2000" b="1" dirty="0"/>
              <a:t> защитил кандидатскую диссертацию о романтических поэмах </a:t>
            </a:r>
            <a:r>
              <a:rPr lang="ru-RU" sz="2000" b="1" dirty="0" smtClean="0"/>
              <a:t>Александра Сергеевича Пушкина</a:t>
            </a:r>
            <a:r>
              <a:rPr lang="ru-RU" sz="2000" b="1" dirty="0"/>
              <a:t>,  в этом же году он получил назначение на должность заведующего кафедрой русской литературы Ростовского </a:t>
            </a:r>
            <a:r>
              <a:rPr lang="ru-RU" sz="2000" b="1" dirty="0" smtClean="0"/>
              <a:t>педагогического института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/>
              <a:t>    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2592928" cy="3561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02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84139"/>
            <a:ext cx="7489825" cy="4645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764704"/>
            <a:ext cx="7489825" cy="4713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err="1" smtClean="0">
                <a:solidFill>
                  <a:srgbClr val="000000"/>
                </a:solidFill>
                <a:latin typeface="Times New Roman"/>
              </a:rPr>
              <a:t>Закруткин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</a:rPr>
              <a:t> готовился к защите докторской диссертации. Но </a:t>
            </a:r>
            <a:r>
              <a:rPr lang="ru-RU" sz="2200" dirty="0">
                <a:solidFill>
                  <a:srgbClr val="000000"/>
                </a:solidFill>
                <a:latin typeface="Times New Roman"/>
              </a:rPr>
              <a:t>война изменила его планы. В 1941 году он отправляется на фронт военным корреспондентом и на войне был до последнего дня. По живым впечатлениям от боёв им была написана книга фронтовых рассказов и очерков «На переднем плане». В. </a:t>
            </a:r>
            <a:r>
              <a:rPr lang="ru-RU" sz="2200" dirty="0" err="1">
                <a:solidFill>
                  <a:srgbClr val="000000"/>
                </a:solidFill>
                <a:latin typeface="Times New Roman"/>
              </a:rPr>
              <a:t>Закруткин</a:t>
            </a:r>
            <a:r>
              <a:rPr lang="ru-RU" sz="2200" dirty="0">
                <a:solidFill>
                  <a:srgbClr val="000000"/>
                </a:solidFill>
                <a:latin typeface="Times New Roman"/>
              </a:rPr>
              <a:t> – автор рассказа «Подсолнух», повести «Матерь человеческая». Виталий Александрович  </a:t>
            </a:r>
            <a:r>
              <a:rPr lang="ru-RU" sz="2200" dirty="0" err="1">
                <a:solidFill>
                  <a:srgbClr val="000000"/>
                </a:solidFill>
                <a:latin typeface="Times New Roman"/>
              </a:rPr>
              <a:t>Закруткин</a:t>
            </a:r>
            <a:r>
              <a:rPr lang="ru-RU" sz="2200" dirty="0">
                <a:solidFill>
                  <a:srgbClr val="000000"/>
                </a:solidFill>
                <a:latin typeface="Times New Roman"/>
              </a:rPr>
              <a:t> умер в 1984 году и был похоронен во дворе собственного дома, ставшего музеем. </a:t>
            </a:r>
            <a:br>
              <a:rPr lang="ru-RU" sz="2200" dirty="0">
                <a:solidFill>
                  <a:srgbClr val="000000"/>
                </a:solidFill>
                <a:latin typeface="Times New Roman"/>
              </a:rPr>
            </a:b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430" y="4221088"/>
            <a:ext cx="3237688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118" y="4221088"/>
            <a:ext cx="3888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59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3888432" cy="623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310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22469" cy="144016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4000" b="1" dirty="0"/>
              <a:t>Обсуждение  повести В. </a:t>
            </a:r>
            <a:r>
              <a:rPr lang="ru-RU" sz="4000" b="1" dirty="0" err="1"/>
              <a:t>Закруткина</a:t>
            </a:r>
            <a:r>
              <a:rPr lang="ru-RU" sz="4000" b="1" dirty="0"/>
              <a:t> «Матерь человеческая»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1524000"/>
            <a:ext cx="7608316" cy="4713288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1. Какие </a:t>
            </a:r>
            <a:r>
              <a:rPr lang="ru-RU" sz="2800" dirty="0"/>
              <a:t>чувства вы испытали, когда читали повесть “</a:t>
            </a:r>
            <a:r>
              <a:rPr lang="ru-RU" sz="2800" dirty="0" smtClean="0"/>
              <a:t>Матерь человеческая</a:t>
            </a:r>
            <a:r>
              <a:rPr lang="ru-RU" sz="2800" dirty="0"/>
              <a:t>”?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2. </a:t>
            </a:r>
            <a:r>
              <a:rPr lang="ru-RU" sz="2800" dirty="0" smtClean="0"/>
              <a:t>С </a:t>
            </a:r>
            <a:r>
              <a:rPr lang="ru-RU" sz="2800" dirty="0"/>
              <a:t>чего начинается повесть?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3.Почему автор сравнивает их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/>
              <a:t> 4. Что же совершила Мария в грозные годы войны? Что она пережила? </a:t>
            </a:r>
            <a:endParaRPr lang="ru-RU" sz="28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924944"/>
            <a:ext cx="260985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42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84138"/>
            <a:ext cx="7489825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60648"/>
            <a:ext cx="7298333" cy="5976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5</a:t>
            </a:r>
            <a:r>
              <a:rPr lang="ru-RU" sz="2800" dirty="0"/>
              <a:t>. После всего пережитого таким естественным кажется желание </a:t>
            </a:r>
            <a:r>
              <a:rPr lang="ru-RU" sz="2800" dirty="0" smtClean="0"/>
              <a:t>М</a:t>
            </a:r>
          </a:p>
          <a:p>
            <a:pPr marL="0" indent="0" algn="just">
              <a:buNone/>
            </a:pPr>
            <a:r>
              <a:rPr lang="ru-RU" sz="2800" dirty="0" smtClean="0"/>
              <a:t>арии </a:t>
            </a:r>
            <a:r>
              <a:rPr lang="ru-RU" sz="2800" dirty="0"/>
              <a:t>умереть. Что же ее спасает</a:t>
            </a:r>
            <a:r>
              <a:rPr lang="ru-RU" sz="2800" dirty="0" smtClean="0"/>
              <a:t>?</a:t>
            </a:r>
          </a:p>
          <a:p>
            <a:pPr marL="0" indent="0" algn="just">
              <a:buNone/>
            </a:pPr>
            <a:r>
              <a:rPr lang="ru-RU" sz="2800" dirty="0" smtClean="0"/>
              <a:t>6</a:t>
            </a:r>
            <a:r>
              <a:rPr lang="ru-RU" sz="2800" dirty="0"/>
              <a:t>. Нельзя оставить без особого внимания  эпизод повести «Мария и Вернер </a:t>
            </a:r>
            <a:r>
              <a:rPr lang="ru-RU" sz="2800" dirty="0" err="1"/>
              <a:t>Брахт</a:t>
            </a:r>
            <a:r>
              <a:rPr lang="ru-RU" sz="2800" dirty="0"/>
              <a:t>». Почему Мария не убила Вернера </a:t>
            </a:r>
            <a:r>
              <a:rPr lang="ru-RU" sz="2800" dirty="0" err="1"/>
              <a:t>Брахта</a:t>
            </a:r>
            <a:r>
              <a:rPr lang="ru-RU" sz="2800" dirty="0"/>
              <a:t>?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Почему </a:t>
            </a:r>
            <a:r>
              <a:rPr lang="ru-RU" sz="2800" dirty="0"/>
              <a:t>не подчинилась слепо охватившему её чувству мести? </a:t>
            </a:r>
          </a:p>
        </p:txBody>
      </p:sp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82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84139"/>
            <a:ext cx="7489825" cy="2485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476672"/>
            <a:ext cx="7489825" cy="5760616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7</a:t>
            </a:r>
            <a:r>
              <a:rPr lang="ru-RU" sz="2800" dirty="0"/>
              <a:t>. Почему Мария так </a:t>
            </a:r>
            <a:r>
              <a:rPr lang="ru-RU" sz="2800" dirty="0" smtClean="0"/>
              <a:t>самоотверженно </a:t>
            </a:r>
            <a:r>
              <a:rPr lang="ru-RU" sz="2800" dirty="0"/>
              <a:t>работала на колхозных полях? Чтобы прокормить себя, детей, животных, ей не нужно было столько запасов. Зачем она это делала</a:t>
            </a:r>
            <a:r>
              <a:rPr lang="ru-RU" sz="2800" dirty="0" smtClean="0"/>
              <a:t>?</a:t>
            </a:r>
          </a:p>
          <a:p>
            <a:pPr marL="0" indent="0" algn="just">
              <a:buNone/>
            </a:pPr>
            <a:r>
              <a:rPr lang="ru-RU" sz="2800" dirty="0"/>
              <a:t>8. Как Мария обращается ко всем животным, птицам, мертвому политруку Славе, детям?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9</a:t>
            </a:r>
            <a:r>
              <a:rPr lang="ru-RU" sz="2800" dirty="0"/>
              <a:t>. Что она ощутила после рождения сына?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4" name="Picture 4" descr="https://thumbs.dreamstime.com/b/%D0%BB%D0%B5%D0%BD%D1%82%D0%B0-%D0%B3%D0%B2%D0%BE%D0%B7-%D0%B8%D0%BA-%D0%B8-st-george-526832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0" b="95222" l="9781" r="898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27637"/>
            <a:ext cx="2609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8937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169</TotalTime>
  <Words>476</Words>
  <Application>Microsoft Office PowerPoint</Application>
  <PresentationFormat>Экран (4:3)</PresentationFormat>
  <Paragraphs>51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Тема2</vt:lpstr>
      <vt:lpstr>1_Оформление по умолчанию</vt:lpstr>
      <vt:lpstr>ЧИТАТЕЛЬСКАЯ КОНФЕРЕНЦИЯ ПО ПОВЕСТИ  Виталия Закруткина  «МАТЕРЬ ЧЕЛОВЕЧЕСКАЯ»</vt:lpstr>
      <vt:lpstr>Слайд 2</vt:lpstr>
      <vt:lpstr>Слайд 3</vt:lpstr>
      <vt:lpstr> Закруткин Виталий Александрович родился на станции Кочетковская – на – Дону, Ростовской области. В 1932 году Виталий экстерном окончил Благовещенский педагогический институт. Преподавал в Новгородском учительском институте имени  Покровского. В 1936 году Виталий Закруткин защитил кандидатскую диссертацию о романтических поэмах Александра Сергеевича Пушкина,  в этом же году он получил назначение на должность заведующего кафедрой русской литературы Ростовского педагогического института.      </vt:lpstr>
      <vt:lpstr>Слайд 5</vt:lpstr>
      <vt:lpstr>Слайд 6</vt:lpstr>
      <vt:lpstr>Обсуждение  повести В. Закруткина «Матерь человеческая»</vt:lpstr>
      <vt:lpstr>Слайд 8</vt:lpstr>
      <vt:lpstr>Слайд 9</vt:lpstr>
      <vt:lpstr>Слайд 10</vt:lpstr>
      <vt:lpstr>           ИЛЬЯ СЕЛЬВИНСКИЙ «Я ЭТО ВИДЕЛ».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КОНФЕРЕНЦИЯ ПО ПОВЕСТИ  Виталия Закруткина  «МАТЕРЬ ЧЕЛОВЕЧЕСКАЯ»</dc:title>
  <dc:creator>PC</dc:creator>
  <cp:lastModifiedBy>User</cp:lastModifiedBy>
  <cp:revision>21</cp:revision>
  <dcterms:created xsi:type="dcterms:W3CDTF">2020-03-11T11:28:06Z</dcterms:created>
  <dcterms:modified xsi:type="dcterms:W3CDTF">2020-03-19T14:10:49Z</dcterms:modified>
</cp:coreProperties>
</file>