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8" r:id="rId3"/>
    <p:sldId id="280" r:id="rId4"/>
    <p:sldId id="281" r:id="rId5"/>
    <p:sldId id="282" r:id="rId6"/>
    <p:sldId id="274" r:id="rId7"/>
    <p:sldId id="277" r:id="rId8"/>
    <p:sldId id="278" r:id="rId9"/>
    <p:sldId id="271" r:id="rId10"/>
    <p:sldId id="276" r:id="rId11"/>
    <p:sldId id="259" r:id="rId12"/>
    <p:sldId id="262" r:id="rId13"/>
    <p:sldId id="263" r:id="rId14"/>
    <p:sldId id="266" r:id="rId15"/>
    <p:sldId id="269" r:id="rId16"/>
    <p:sldId id="268" r:id="rId17"/>
    <p:sldId id="267" r:id="rId18"/>
    <p:sldId id="279" r:id="rId19"/>
    <p:sldId id="283" r:id="rId20"/>
    <p:sldId id="284" r:id="rId21"/>
    <p:sldId id="285" r:id="rId22"/>
    <p:sldId id="270" r:id="rId23"/>
    <p:sldId id="260" r:id="rId24"/>
    <p:sldId id="286" r:id="rId25"/>
    <p:sldId id="273" r:id="rId26"/>
    <p:sldId id="288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67" autoAdjust="0"/>
    <p:restoredTop sz="94660"/>
  </p:normalViewPr>
  <p:slideViewPr>
    <p:cSldViewPr>
      <p:cViewPr>
        <p:scale>
          <a:sx n="40" d="100"/>
          <a:sy n="40" d="100"/>
        </p:scale>
        <p:origin x="-1938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do.ipk.ru/cdo/vlib/Screen_Printing.pdf" TargetMode="External"/><Relationship Id="rId7" Type="http://schemas.openxmlformats.org/officeDocument/2006/relationships/hyperlink" Target="http://www.tairtd.ru/information/master-class/Trafaretnaya-zhivopis.html" TargetMode="External"/><Relationship Id="rId2" Type="http://schemas.openxmlformats.org/officeDocument/2006/relationships/hyperlink" Target="http://www.liveinternet.ru/users/juliana-juliana/post30313321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t-gomer.narod.ru/zshivopis.htm" TargetMode="External"/><Relationship Id="rId5" Type="http://schemas.openxmlformats.org/officeDocument/2006/relationships/hyperlink" Target="https://diy.obi.ru/articles/trafaretnaya-jivopis-1487/" TargetMode="External"/><Relationship Id="rId4" Type="http://schemas.openxmlformats.org/officeDocument/2006/relationships/hyperlink" Target="http://remontdetskoy.ru/dizajn/risunki-na-oboyax-svoimi-rukami.html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634" y="-860563"/>
            <a:ext cx="11596202" cy="771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115596">
            <a:off x="1469466" y="740065"/>
            <a:ext cx="7051552" cy="4511264"/>
          </a:xfrm>
        </p:spPr>
        <p:txBody>
          <a:bodyPr>
            <a:normAutofit fontScale="85000" lnSpcReduction="1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5400" b="1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5700" b="1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Иллюстрация книги нетрадиционными видами графики</a:t>
            </a:r>
            <a:r>
              <a:rPr lang="ru-RU" sz="5700" b="1" kern="18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4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5200" b="1" kern="18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Рисуем пейзаж с помощью трафаретной живописи.</a:t>
            </a:r>
            <a:endParaRPr lang="ru-RU" sz="3800" dirty="0">
              <a:latin typeface="Calibri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852664" y="5517232"/>
            <a:ext cx="11089232" cy="10833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kern="1800" dirty="0">
                <a:ln w="50800"/>
                <a:solidFill>
                  <a:schemeClr val="bg1">
                    <a:shade val="50000"/>
                  </a:schemeClr>
                </a:solidFill>
                <a:latin typeface="Times New Roman"/>
                <a:ea typeface="Times New Roman"/>
                <a:cs typeface="Times New Roman"/>
              </a:rPr>
              <a:t>занятие для детей 8-9 лет </a:t>
            </a:r>
            <a:endParaRPr lang="ru-RU" sz="3200" b="1" kern="1800" dirty="0" smtClean="0">
              <a:ln w="50800"/>
              <a:solidFill>
                <a:schemeClr val="bg1">
                  <a:shade val="5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kern="180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2400" b="1" kern="1800" dirty="0">
                <a:ln w="50800"/>
                <a:solidFill>
                  <a:schemeClr val="bg1">
                    <a:shade val="50000"/>
                  </a:schemeClr>
                </a:solidFill>
                <a:latin typeface="Times New Roman"/>
                <a:ea typeface="Times New Roman"/>
                <a:cs typeface="Times New Roman"/>
              </a:rPr>
              <a:t>2-ой год обучения подготовительного отделения)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577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7742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9" y="2215530"/>
            <a:ext cx="3651201" cy="365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09" y="3356992"/>
            <a:ext cx="4280228" cy="334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5915091" cy="393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ÐÐ°Ð±Ð¾Ñ ÑÐºÐ°Ð»ÑÐ¿ÐµÐ»Ñ ÑÐ¾ ÑÐ¼ÐµÐ½Ð½ÑÐ¼Ð¸ Ð»ÐµÐ·Ð²Ð¸ÑÐ¼Ð¸ 7 Ð¿ÑÐµÐ´Ð¼ÐµÑÐ¾Ð² REXAN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802" y="324492"/>
            <a:ext cx="288429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2.wbstatic.net/big/new/8150000/8154930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18812" r="5552" b="19676"/>
          <a:stretch/>
        </p:blipFill>
        <p:spPr bwMode="auto">
          <a:xfrm>
            <a:off x="5459206" y="1000854"/>
            <a:ext cx="3137135" cy="293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06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Выставки, положения\МЕГИОН\Мастер класс\P2214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2" y="188640"/>
            <a:ext cx="5206838" cy="396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Выставки, положения\МЕГИОН\Мастер класс\P2264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48" y="2562134"/>
            <a:ext cx="5239618" cy="392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Выставки, положения\МЕГИОН\Мастер класс\P2264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3083620" cy="411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Выставки, положения\МЕГИОН\Мастер класс\P2214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1014413"/>
            <a:ext cx="745490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Выставки, положения\МЕГИОН\Мастер класс\P2264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" y="-830634"/>
            <a:ext cx="5591175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Выставки, положения\МЕГИОН\Мастер класс\P2264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99" y="-335334"/>
            <a:ext cx="4714875" cy="64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Выставки, положения\МЕГИОН\Мастер класс\P2264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" y="-830634"/>
            <a:ext cx="5591175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Выставки, положения\МЕГИОН\Мастер класс\P22640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" y="-830634"/>
            <a:ext cx="5591175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2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Выставки, положения\МЕГИОН\Мастер класс\P2264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369" y="905232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Выставки, положения\МЕГИОН\Мастер класс\P2264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968" y="260648"/>
            <a:ext cx="4014446" cy="535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Выставки, положения\МЕГИОН\Мастер класс\P2214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898475" cy="344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Выставки, положения\МЕГИОН\Мастер класс\P2264046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" y="3733357"/>
            <a:ext cx="3082235" cy="284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9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Выставки, положения\МЕГИОН\Мастер класс\P2264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66" y="4236029"/>
            <a:ext cx="3243846" cy="243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Выставки, положения\МЕГИОН\Мастер класс\P2264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7" y="260648"/>
            <a:ext cx="3234573" cy="242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Выставки, положения\МЕГИОН\Мастер класс\P2264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7" y="2204864"/>
            <a:ext cx="5724526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Выставки, положения\МЕГИОН\Мастер класс\P2264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60648"/>
            <a:ext cx="551815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19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E:\Выставки, положения\МЕГИОН\Мастер класс\P2264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1241425"/>
            <a:ext cx="5416550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Выставки, положения\МЕГИОН\Мастер класс\P2264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101725"/>
            <a:ext cx="7172325" cy="4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Выставки, положения\МЕГИОН\Мастер класс\P2264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98" y="476672"/>
            <a:ext cx="745490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Выставки, положения\МЕГИОН\Мастер класс\P2264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98" y="476672"/>
            <a:ext cx="745490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Выставки, положения\МЕГИОН\Мастер класс\P22640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75500"/>
            <a:ext cx="6256462" cy="46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E:\Выставки, положения\МЕГИОН\Мастер класс\P22640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495" y="-387424"/>
            <a:ext cx="6256462" cy="46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7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672408" cy="6340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E:\Выставки, положения\МЕГИОН\Мастер класс\P2264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4049"/>
            <a:ext cx="3964920" cy="52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Выставки, положения\МЕГИОН\Мастер класс\P2264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18"/>
            <a:ext cx="4130277" cy="55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77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E:\Выставки, положения\МЕГИОН\Мастер класс\P2264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03678" y="787177"/>
            <a:ext cx="6209873" cy="465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Выставки, положения\МЕГИОН\Мастер класс\Карабина Надя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80" b="25301"/>
          <a:stretch/>
        </p:blipFill>
        <p:spPr bwMode="auto">
          <a:xfrm>
            <a:off x="323528" y="188640"/>
            <a:ext cx="3158106" cy="456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Выставки, положения\МЕГИОН\Мастер класс\Свинарчук Вик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1680" y="2060848"/>
            <a:ext cx="3385464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2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Выставки, положения\МЕГИОН\Мастер класс\Абдуллоева Лиа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46"/>
          <a:stretch/>
        </p:blipFill>
        <p:spPr bwMode="auto">
          <a:xfrm>
            <a:off x="5940152" y="1124744"/>
            <a:ext cx="2576210" cy="5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Выставки, положения\МЕГИОН\Мастер класс\Бурлова Лад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r="16257"/>
          <a:stretch/>
        </p:blipFill>
        <p:spPr bwMode="auto">
          <a:xfrm>
            <a:off x="395536" y="404664"/>
            <a:ext cx="5105128" cy="48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0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E:\Выставки, положения\МЕГИОН\Мастер класс\Галич Владисла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80" r="527" b="37130"/>
          <a:stretch/>
        </p:blipFill>
        <p:spPr bwMode="auto">
          <a:xfrm>
            <a:off x="1759333" y="2780928"/>
            <a:ext cx="7074569" cy="3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Выставки, положения\МЕГИОН\Мастер класс\Печниковап Таисия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6" t="-2659" r="1289" b="24326"/>
          <a:stretch/>
        </p:blipFill>
        <p:spPr bwMode="auto">
          <a:xfrm>
            <a:off x="616221" y="-58175"/>
            <a:ext cx="4690740" cy="51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9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t="8056" r="7500"/>
          <a:stretch/>
        </p:blipFill>
        <p:spPr bwMode="auto">
          <a:xfrm>
            <a:off x="179512" y="13120"/>
            <a:ext cx="9157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086384">
            <a:off x="4327534" y="3755108"/>
            <a:ext cx="4161343" cy="1864320"/>
          </a:xfrm>
        </p:spPr>
        <p:txBody>
          <a:bodyPr>
            <a:normAutofit fontScale="55000" lnSpcReduction="20000"/>
          </a:bodyPr>
          <a:lstStyle/>
          <a:p>
            <a:pPr lvl="0" algn="ctr">
              <a:buClr>
                <a:srgbClr val="6EA0B0"/>
              </a:buClr>
            </a:pPr>
            <a:r>
              <a:rPr lang="ru-RU" sz="5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Преподаватель</a:t>
            </a:r>
            <a:endParaRPr lang="ru-RU" sz="5400" b="1" i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buClr>
                <a:srgbClr val="6EA0B0"/>
              </a:buClr>
            </a:pPr>
            <a:r>
              <a:rPr lang="ru-RU" sz="54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Лемьева</a:t>
            </a:r>
            <a:r>
              <a:rPr lang="ru-RU" sz="5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lvl="0" algn="ctr">
              <a:buClr>
                <a:srgbClr val="6EA0B0"/>
              </a:buClr>
            </a:pPr>
            <a:r>
              <a:rPr lang="ru-RU" sz="54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Галина Николаевна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1163536">
            <a:off x="2115584" y="1279096"/>
            <a:ext cx="6096641" cy="3877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ЛГ МАОУ ДО «ДШИ»</a:t>
            </a:r>
          </a:p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г. </a:t>
            </a:r>
            <a:r>
              <a:rPr lang="ru-RU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Лангепас</a:t>
            </a:r>
            <a:endParaRPr lang="ru-RU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ХМАО-Югра</a:t>
            </a:r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191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Выставки, положения\МЕГИОН\Мастер класс\Владимирова Таня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1"/>
          <a:stretch/>
        </p:blipFill>
        <p:spPr bwMode="auto">
          <a:xfrm>
            <a:off x="4414486" y="1484784"/>
            <a:ext cx="4412155" cy="500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Выставки, положения\МЕГИОН\Мастер класс\Абдуллоева Лиан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88640"/>
            <a:ext cx="3888432" cy="40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35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Выставки, положения\МЕГИОН\Мастер класс\Болотова Дар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3" y="3738510"/>
            <a:ext cx="418270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Выставки, положения\МЕГИОН\Мастер класс\Карабина Над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846"/>
            <a:ext cx="3956327" cy="285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Выставки, положения\МЕГИОН\Мастер класс\Печниковап Таис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06" y="-32811"/>
            <a:ext cx="2540020" cy="363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Выставки, положения\МЕГИОН\Мастер класс\Полухина Мар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54942"/>
            <a:ext cx="2578145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7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Выставки, положения\МЕГИОН\Мастер класс\P2264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966"/>
            <a:ext cx="3438374" cy="44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0831"/>
            <a:ext cx="2907081" cy="39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51" y="260831"/>
            <a:ext cx="3470072" cy="392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66436"/>
            <a:ext cx="4864703" cy="37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0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Выставки, положения\МЕГИОН\Мастер класс\P2274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841086"/>
            <a:ext cx="3887527" cy="36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ПРОЕКТ\Иллюстрации\Сариимсаков Фиру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1213"/>
            <a:ext cx="4289168" cy="602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908720"/>
            <a:ext cx="337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Выполнение иллюстраций на тему «Транспорт»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7489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ПРОЕКТ\Иллюстрации\Смирнова Вика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1238"/>
            <a:ext cx="4066488" cy="574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ПРОЕКТ\Иллюстрации\Захарова Софиия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00590"/>
            <a:ext cx="4013743" cy="584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6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Выставки, положения\МЕГИОН\Мастер класс\Карабина Над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87" y="1782762"/>
            <a:ext cx="7038976" cy="507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Выставки, положения\МЕГИОН\Мастер класс\Гладышев Матве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111" y="433041"/>
            <a:ext cx="6475954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Выставки, положения\МЕГИОН\Мастер класс\Владимирова Тан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675" cy="597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29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80964"/>
            <a:ext cx="8712968" cy="7008476"/>
          </a:xfrm>
        </p:spPr>
        <p:txBody>
          <a:bodyPr>
            <a:normAutofit fontScale="62500" lnSpcReduction="20000"/>
          </a:bodyPr>
          <a:lstStyle/>
          <a:p>
            <a:pPr marL="36576" indent="0" algn="ctr">
              <a:buNone/>
            </a:pPr>
            <a:r>
              <a:rPr lang="ru-RU" sz="3800" b="1" dirty="0"/>
              <a:t>Список используемой </a:t>
            </a:r>
            <a:r>
              <a:rPr lang="ru-RU" sz="3800" b="1" dirty="0" smtClean="0"/>
              <a:t>литературы</a:t>
            </a:r>
            <a:endParaRPr lang="ru-RU" sz="3800" dirty="0"/>
          </a:p>
          <a:p>
            <a:r>
              <a:rPr lang="ru-RU" b="1" dirty="0"/>
              <a:t>1. Инструменты для трафаретной живописи [Электронный ресурс], - </a:t>
            </a:r>
            <a:r>
              <a:rPr lang="ru-RU" b="1" u="sng" dirty="0">
                <a:hlinkClick r:id="rId2"/>
              </a:rPr>
              <a:t>http://www.liveinternet.ru/users/juliana-juliana/post303133212</a:t>
            </a:r>
            <a:r>
              <a:rPr lang="ru-RU" b="1" dirty="0"/>
              <a:t> </a:t>
            </a:r>
            <a:endParaRPr lang="ru-RU" dirty="0"/>
          </a:p>
          <a:p>
            <a:r>
              <a:rPr lang="ru-RU" b="1" dirty="0"/>
              <a:t>2. </a:t>
            </a:r>
            <a:r>
              <a:rPr lang="ru-RU" b="1" dirty="0" err="1"/>
              <a:t>Сэмьюэл</a:t>
            </a:r>
            <a:r>
              <a:rPr lang="ru-RU" b="1" dirty="0"/>
              <a:t> Т. </a:t>
            </a:r>
            <a:r>
              <a:rPr lang="ru-RU" b="1" dirty="0" err="1"/>
              <a:t>Ингрэм</a:t>
            </a:r>
            <a:r>
              <a:rPr lang="ru-RU" b="1" dirty="0"/>
              <a:t> «Основы трафаретной печати» Перевод на русский язык Михаила Бредиса (Предисловие, Вступительное слово автора, с. 50 1-98) </a:t>
            </a:r>
            <a:r>
              <a:rPr lang="ru-RU" b="1" dirty="0" err="1"/>
              <a:t>Copyright</a:t>
            </a:r>
            <a:r>
              <a:rPr lang="ru-RU" b="1" dirty="0"/>
              <a:t> 1999 [Электронный ресурс], - </a:t>
            </a:r>
            <a:r>
              <a:rPr lang="ru-RU" b="1" u="sng" dirty="0">
                <a:hlinkClick r:id="rId3"/>
              </a:rPr>
              <a:t>http://cdo.ipk.ru/cdo/vlib/Screen_Printing.pdf</a:t>
            </a:r>
            <a:r>
              <a:rPr lang="ru-RU" b="1" dirty="0"/>
              <a:t> </a:t>
            </a:r>
            <a:endParaRPr lang="ru-RU" dirty="0"/>
          </a:p>
          <a:p>
            <a:r>
              <a:rPr lang="ru-RU" b="1" dirty="0"/>
              <a:t>3. Трафаретная живопись. Техника набивки рисунка [Электронный ресурс], - </a:t>
            </a:r>
            <a:r>
              <a:rPr lang="ru-RU" b="1" u="sng" dirty="0">
                <a:hlinkClick r:id="rId4"/>
              </a:rPr>
              <a:t>http://remontdetskoy.ru/dizajn/risunki-na-oboyax-svoimi-rukami.html</a:t>
            </a:r>
            <a:r>
              <a:rPr lang="ru-RU" b="1" dirty="0"/>
              <a:t> </a:t>
            </a:r>
            <a:endParaRPr lang="ru-RU" dirty="0"/>
          </a:p>
          <a:p>
            <a:r>
              <a:rPr lang="ru-RU" b="1" dirty="0"/>
              <a:t>4. </a:t>
            </a:r>
            <a:r>
              <a:rPr lang="ru-RU" b="1" dirty="0" err="1"/>
              <a:t>Асалханова</a:t>
            </a:r>
            <a:r>
              <a:rPr lang="ru-RU" b="1" dirty="0"/>
              <a:t> М.В. Развитие трафаретной печати: от техники к искусству. Журнал «</a:t>
            </a:r>
            <a:r>
              <a:rPr lang="ru-RU" b="1" dirty="0" err="1"/>
              <a:t>Царскосельские</a:t>
            </a:r>
            <a:r>
              <a:rPr lang="ru-RU" b="1" dirty="0"/>
              <a:t> чтения», Выпуск № XIX / том I / 2015 </a:t>
            </a:r>
            <a:endParaRPr lang="ru-RU" dirty="0"/>
          </a:p>
          <a:p>
            <a:r>
              <a:rPr lang="ru-RU" b="1" dirty="0"/>
              <a:t>5. Декор. Трафаретная живопись. [Электронный ресурс]//</a:t>
            </a:r>
            <a:r>
              <a:rPr lang="ru-RU" b="1" dirty="0" err="1"/>
              <a:t>СтатьяРежим</a:t>
            </a:r>
            <a:r>
              <a:rPr lang="ru-RU" b="1" dirty="0"/>
              <a:t> доступа: </a:t>
            </a:r>
            <a:r>
              <a:rPr lang="ru-RU" b="1" u="sng" dirty="0">
                <a:hlinkClick r:id="rId5"/>
              </a:rPr>
              <a:t>https://diy.obi.ru/articles/trafaretnaya-jivopis-1487/</a:t>
            </a:r>
            <a:r>
              <a:rPr lang="ru-RU" b="1" dirty="0"/>
              <a:t> </a:t>
            </a:r>
            <a:endParaRPr lang="ru-RU" dirty="0"/>
          </a:p>
          <a:p>
            <a:r>
              <a:rPr lang="ru-RU" b="1" dirty="0"/>
              <a:t>6. </a:t>
            </a:r>
            <a:r>
              <a:rPr lang="ru-RU" b="1" dirty="0" err="1"/>
              <a:t>Ксикай</a:t>
            </a:r>
            <a:r>
              <a:rPr lang="ru-RU" b="1" dirty="0"/>
              <a:t> Р.П. Трафаретная живопись-М.,2005. – с.129 </a:t>
            </a:r>
            <a:endParaRPr lang="ru-RU" dirty="0"/>
          </a:p>
          <a:p>
            <a:r>
              <a:rPr lang="ru-RU" b="1" dirty="0"/>
              <a:t>7. Романов А.А. Трафаретная живопись [Электронный ресурс], - </a:t>
            </a:r>
            <a:r>
              <a:rPr lang="ru-RU" b="1" u="sng" dirty="0">
                <a:hlinkClick r:id="rId6"/>
              </a:rPr>
              <a:t>http://www.art-gomer.narod.ru/zshivopis.htm</a:t>
            </a:r>
            <a:r>
              <a:rPr lang="ru-RU" b="1" dirty="0"/>
              <a:t> </a:t>
            </a:r>
            <a:endParaRPr lang="ru-RU" dirty="0"/>
          </a:p>
          <a:p>
            <a:r>
              <a:rPr lang="ru-RU" b="1" dirty="0"/>
              <a:t>8. Трафаретная живопись. Декоративное панно [Электронный ресурс], - </a:t>
            </a:r>
            <a:r>
              <a:rPr lang="ru-RU" b="1" u="sng" dirty="0">
                <a:hlinkClick r:id="rId7"/>
              </a:rPr>
              <a:t>http://www.tairtd.ru/information/master-class/Trafaretnaya-zhivopis.html</a:t>
            </a:r>
            <a:r>
              <a:rPr lang="ru-RU" b="1" dirty="0"/>
              <a:t> </a:t>
            </a:r>
            <a:endParaRPr lang="ru-RU" dirty="0"/>
          </a:p>
          <a:p>
            <a:pPr marL="36576" indent="0">
              <a:buNone/>
            </a:pPr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15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890666"/>
          </a:xfrm>
        </p:spPr>
        <p:txBody>
          <a:bodyPr>
            <a:normAutofit/>
          </a:bodyPr>
          <a:lstStyle/>
          <a:p>
            <a:pPr algn="ctr"/>
            <a:r>
              <a:rPr lang="ru-RU" sz="8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Спасибо</a:t>
            </a:r>
            <a:br>
              <a:rPr lang="ru-RU" sz="8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</a:br>
            <a:r>
              <a:rPr lang="ru-RU" sz="8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за </a:t>
            </a:r>
            <a:br>
              <a:rPr lang="ru-RU" sz="8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</a:br>
            <a:r>
              <a:rPr lang="ru-RU" sz="8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внимание!</a:t>
            </a:r>
            <a:endParaRPr lang="ru-RU" sz="88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00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t="8056" r="7500"/>
          <a:stretch/>
        </p:blipFill>
        <p:spPr bwMode="auto">
          <a:xfrm>
            <a:off x="-35517" y="-3398"/>
            <a:ext cx="9157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086384">
            <a:off x="2113748" y="1261568"/>
            <a:ext cx="5988969" cy="3747250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3200" b="1" u="sng" kern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Вид </a:t>
            </a:r>
            <a:r>
              <a:rPr lang="ru-RU" sz="3200" b="1" u="sng" kern="1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занятия:</a:t>
            </a:r>
            <a:r>
              <a:rPr lang="ru-RU" sz="3200" b="1" kern="1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3200" b="1" kern="1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декоративное </a:t>
            </a:r>
            <a:r>
              <a:rPr lang="ru-RU" sz="3200" b="1" kern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рисование</a:t>
            </a:r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3200" b="1" u="sng" kern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Цели</a:t>
            </a:r>
            <a:r>
              <a:rPr lang="ru-RU" sz="3200" b="1" u="sng" kern="1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3200" b="1" kern="1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3200" b="1" kern="1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научить выполнять трафаретную живопись.</a:t>
            </a:r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ctr">
              <a:buClr>
                <a:srgbClr val="6EA0B0"/>
              </a:buClr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075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-531440"/>
            <a:ext cx="8748464" cy="7632848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u="sng" kern="1800" dirty="0">
                <a:solidFill>
                  <a:schemeClr val="tx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З</a:t>
            </a:r>
            <a:r>
              <a:rPr lang="ru-RU" sz="3200" b="1" u="sng" kern="1800" dirty="0">
                <a:solidFill>
                  <a:schemeClr val="tx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адачи:</a:t>
            </a:r>
            <a:endParaRPr lang="ru-RU" sz="2400" b="1" dirty="0">
              <a:solidFill>
                <a:schemeClr val="tx1">
                  <a:lumMod val="9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kern="1800" dirty="0">
                <a:solidFill>
                  <a:schemeClr val="tx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 Ознакомить учащихся с декоративно - прикладной техникой трафаретной живописи.</a:t>
            </a:r>
            <a:endParaRPr lang="ru-RU" sz="1800" b="1" dirty="0">
              <a:solidFill>
                <a:schemeClr val="tx1">
                  <a:lumMod val="9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kern="1800" dirty="0">
                <a:solidFill>
                  <a:schemeClr val="tx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Развивать декоративно- прикладные умения и  навыки в трафаретной живописи у учащихся </a:t>
            </a:r>
            <a:endParaRPr lang="ru-RU" sz="1800" b="1" dirty="0">
              <a:solidFill>
                <a:schemeClr val="tx1">
                  <a:lumMod val="9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kern="1800" dirty="0">
                <a:solidFill>
                  <a:schemeClr val="tx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Формировать у учащихся умение осознанно применять выразительные средства       трафарета при создании целостного образа, через строение формы, цвет передавать характер и целостность композиции, совершенствовать технику трафарета.</a:t>
            </a:r>
            <a:endParaRPr lang="ru-RU" sz="1800" b="1" dirty="0">
              <a:solidFill>
                <a:schemeClr val="tx1">
                  <a:lumMod val="9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kern="1800" dirty="0">
                <a:solidFill>
                  <a:schemeClr val="tx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Воспитывать интерес к декоративно-прикладному искусству, живописи, дизайну.</a:t>
            </a:r>
            <a:endParaRPr lang="ru-RU" sz="1800" b="1" dirty="0">
              <a:solidFill>
                <a:schemeClr val="tx1">
                  <a:lumMod val="9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kern="1800" dirty="0">
                <a:solidFill>
                  <a:schemeClr val="tx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 Обучить техническим приёмам  трафаретной живописи, позволяющим творчески решить проблемы единства формы и содержания в тематической композиции.</a:t>
            </a:r>
            <a:endParaRPr lang="ru-RU" sz="1800" b="1" dirty="0">
              <a:solidFill>
                <a:schemeClr val="tx1">
                  <a:lumMod val="9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lvl="0" algn="ctr">
              <a:buClr>
                <a:srgbClr val="6EA0B0"/>
              </a:buClr>
            </a:pPr>
            <a:endParaRPr lang="ru-RU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29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669360"/>
          </a:xfrm>
        </p:spPr>
        <p:txBody>
          <a:bodyPr>
            <a:normAutofit fontScale="92500" lnSpcReduction="20000"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и материалы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учителя – презентация, рисунки и картинки с использованием КТ;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учащихся: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Краски: акриловые, гуашь.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 Губки натуральные и синтетические различных размеров.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 Материал для трафарета: картон, плёнка, ватман.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 Карандаши, ластик, бумага для рисования - для прорисовки основного изображения..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 Старые газеты для защиты поверхностей во время работы.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 Перчатки для защиты рук от окрашивания.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Зрительный ряд: готовые работы по «Трафаретной живописи», картинки интернет ресурсов, презентация на тему «Трафаретная живопись».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7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4087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Графика - изображения</a:t>
            </a:r>
            <a:r>
              <a:rPr lang="ru-RU" sz="3200" dirty="0"/>
              <a:t>, созданные линиями, штрихами и точками с помощью карандаша, угля, чернил, </a:t>
            </a:r>
            <a:r>
              <a:rPr lang="ru-RU" sz="3200" dirty="0" smtClean="0"/>
              <a:t>пастели.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 </a:t>
            </a:r>
            <a:r>
              <a:rPr lang="ru-RU" sz="3200" dirty="0"/>
              <a:t>Современные иллюстраторы давно ушли от академизма, они всё время экспериментируют, ищут что-то новое, чтобы сделать свой стиль индивидуальным и </a:t>
            </a:r>
            <a:r>
              <a:rPr lang="ru-RU" sz="3200" dirty="0" smtClean="0"/>
              <a:t>неповторимым.</a:t>
            </a:r>
          </a:p>
          <a:p>
            <a:pPr algn="ctr"/>
            <a:r>
              <a:rPr lang="ru-RU" sz="3200" dirty="0" smtClean="0"/>
              <a:t>Трафаретная </a:t>
            </a:r>
            <a:r>
              <a:rPr lang="ru-RU" sz="3200" dirty="0"/>
              <a:t>живопись – вид творчества доступный каждому</a:t>
            </a:r>
            <a:r>
              <a:rPr lang="ru-RU" sz="3200" dirty="0" smtClean="0"/>
              <a:t>.</a:t>
            </a:r>
          </a:p>
          <a:p>
            <a:pPr marL="3657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75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История возникновения трафарета </a:t>
            </a:r>
          </a:p>
        </p:txBody>
      </p:sp>
      <p:pic>
        <p:nvPicPr>
          <p:cNvPr id="1026" name="Picture 2" descr="https://studbooks.net/imag_/40/239628/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5887"/>
            <a:ext cx="3456384" cy="299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27" y="1240406"/>
            <a:ext cx="4384885" cy="301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87" y="2730974"/>
            <a:ext cx="4219840" cy="376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48" y="2753654"/>
            <a:ext cx="3759802" cy="375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5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480720"/>
          </a:xfrm>
        </p:spPr>
        <p:txBody>
          <a:bodyPr/>
          <a:lstStyle/>
          <a:p>
            <a:pPr marL="36576" indent="0" algn="ctr">
              <a:buNone/>
            </a:pPr>
            <a:r>
              <a:rPr lang="ru-RU" sz="3200" dirty="0"/>
              <a:t>Трафарет </a:t>
            </a:r>
            <a:r>
              <a:rPr lang="ru-RU" sz="3200" dirty="0" smtClean="0"/>
              <a:t>– </a:t>
            </a:r>
          </a:p>
          <a:p>
            <a:pPr marL="36576" indent="0" algn="ctr">
              <a:buNone/>
            </a:pPr>
            <a:r>
              <a:rPr lang="ru-RU" sz="3200" dirty="0" smtClean="0"/>
              <a:t>приспособление </a:t>
            </a:r>
            <a:r>
              <a:rPr lang="ru-RU" sz="3200" dirty="0"/>
              <a:t>для формирования красочного изображения или орнамента, рассчитанное на многократное повторение того или иного мотива (в том числе при трафаретной печати). </a:t>
            </a:r>
            <a:r>
              <a:rPr lang="ru-RU" sz="3200" dirty="0" smtClean="0"/>
              <a:t>  </a:t>
            </a:r>
          </a:p>
          <a:p>
            <a:pPr marL="36576" indent="0" algn="ctr">
              <a:buNone/>
            </a:pPr>
            <a:r>
              <a:rPr lang="ru-RU" sz="3200" dirty="0" smtClean="0"/>
              <a:t>Трафарет </a:t>
            </a:r>
            <a:r>
              <a:rPr lang="ru-RU" sz="3200" dirty="0"/>
              <a:t>представляет собой пластину (из металла, дерева, картона, пластмассы, ткани и т.д.) с отверстиями (прорезями), через которые краска наносится на какую-либо поверхность, то же, что шаблон, штамп.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592" y="980728"/>
            <a:ext cx="76200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42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Выставки, положения\МЕГИОН\Мастер класс\sm1TIr4Zsp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20" y="1196752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Выставки, положения\МЕГИОН\Мастер класс\xJhX_hkCp7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290" y="634929"/>
            <a:ext cx="3384376" cy="40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Выставки, положения\МЕГИОН\Мастер класс\WMNl0E_WsZ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766170" cy="376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6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797</TotalTime>
  <Words>445</Words>
  <Application>Microsoft Office PowerPoint</Application>
  <PresentationFormat>Экран (4:3)</PresentationFormat>
  <Paragraphs>50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возникновения трафарета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Гала</dc:creator>
  <cp:lastModifiedBy>Гала</cp:lastModifiedBy>
  <cp:revision>34</cp:revision>
  <dcterms:created xsi:type="dcterms:W3CDTF">2020-02-23T05:18:56Z</dcterms:created>
  <dcterms:modified xsi:type="dcterms:W3CDTF">2020-05-24T06:08:40Z</dcterms:modified>
</cp:coreProperties>
</file>