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3" r:id="rId10"/>
    <p:sldId id="262" r:id="rId11"/>
    <p:sldId id="263" r:id="rId12"/>
    <p:sldId id="266" r:id="rId13"/>
    <p:sldId id="281" r:id="rId14"/>
    <p:sldId id="267" r:id="rId15"/>
    <p:sldId id="278" r:id="rId16"/>
    <p:sldId id="276" r:id="rId17"/>
    <p:sldId id="279" r:id="rId18"/>
    <p:sldId id="277" r:id="rId19"/>
    <p:sldId id="280" r:id="rId20"/>
    <p:sldId id="268" r:id="rId21"/>
    <p:sldId id="269" r:id="rId22"/>
    <p:sldId id="270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51" d="100"/>
          <a:sy n="51" d="100"/>
        </p:scale>
        <p:origin x="60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38614389061451E-2"/>
          <c:y val="4.2725651683279478E-2"/>
          <c:w val="0.66812745443742971"/>
          <c:h val="0.793789974943509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57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6-4941-9A02-84A150A0A7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проекта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</c:v>
                </c:pt>
                <c:pt idx="1">
                  <c:v>40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F6-4941-9A02-84A150A0A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823680"/>
        <c:axId val="106825216"/>
        <c:axId val="203611200"/>
      </c:bar3DChart>
      <c:catAx>
        <c:axId val="10682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825216"/>
        <c:crosses val="autoZero"/>
        <c:auto val="1"/>
        <c:lblAlgn val="ctr"/>
        <c:lblOffset val="100"/>
        <c:noMultiLvlLbl val="0"/>
      </c:catAx>
      <c:valAx>
        <c:axId val="10682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823680"/>
        <c:crosses val="autoZero"/>
        <c:crossBetween val="between"/>
      </c:valAx>
      <c:serAx>
        <c:axId val="203611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82521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4AB5C-716A-4D7C-8FDD-E9CFF478440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CDC62-D18E-43CD-AAF3-D0A1403BF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0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CDC62-D18E-43CD-AAF3-D0A1403BF89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5986254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Педагогический проект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n cmpd="sng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952500" dist="2540000" dir="13320000" sx="1000" sy="1000" algn="ctr" rotWithShape="0">
                    <a:srgbClr val="000000">
                      <a:alpha val="16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«Развитие художественно-творческих способностей детей старшего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n cmpd="sng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952500" dist="2540000" dir="13320000" sx="1000" sy="1000" algn="ctr" rotWithShape="0">
                    <a:srgbClr val="000000">
                      <a:alpha val="16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дошкольного возраста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n cmpd="sng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952500" dist="2540000" dir="13320000" sx="1000" sy="1000" algn="ctr" rotWithShape="0">
                    <a:srgbClr val="000000">
                      <a:alpha val="16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в процессе продуктивной деятельности».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effectLst/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Подготовила: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Воспитатель Мосина</a:t>
            </a:r>
          </a:p>
          <a:p>
            <a:pPr algn="r">
              <a:spcAft>
                <a:spcPts val="0"/>
              </a:spcAft>
            </a:pPr>
            <a:r>
              <a:rPr lang="ru-RU" sz="200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Лилия Николаевна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</a:endParaRPr>
          </a:p>
          <a:p>
            <a:pPr algn="r">
              <a:spcAft>
                <a:spcPts val="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</a:rPr>
              <a:t>МБДОУ № 63 «Малинка» г. Калуги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22882"/>
            <a:ext cx="2286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7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047809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5048"/>
              </p:ext>
            </p:extLst>
          </p:nvPr>
        </p:nvGraphicFramePr>
        <p:xfrm>
          <a:off x="683568" y="620688"/>
          <a:ext cx="7848872" cy="553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детей: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Устойчивый интерес к занятиям продуктивной деятельностью.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Умения и навыки, необходимые для практической реализации творческих планов, развитые в соответствии с возрастом воспитанников.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Развитые морально-волевые качества для достижения поставленных целей.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родителей: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Понимание значимости продуктивной деятельности для развития и воспитания детей.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Поддержание интереса детей к занятиям продуктивной деятельностью, создание условий для его творческой реализации.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Повышение уровня взаимодействия с сотрудниками ДОУ.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46" y="491664"/>
            <a:ext cx="12795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45" y="5540175"/>
            <a:ext cx="12795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2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001643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Этапы реализации проекта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Подготовительный (организационный).</a:t>
            </a: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2. Основной (внедренческий).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 Заключительный (итоговый).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80894"/>
              </p:ext>
            </p:extLst>
          </p:nvPr>
        </p:nvGraphicFramePr>
        <p:xfrm>
          <a:off x="611560" y="2083881"/>
          <a:ext cx="79208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и анализ </a:t>
                      </a:r>
                      <a:r>
                        <a:rPr lang="ru-RU" sz="16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литерату-ры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Написание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методичес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-ких</a:t>
                      </a:r>
                      <a:r>
                        <a:rPr lang="ru-RU" sz="16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рекомен-даций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и памятки.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Проведе-ние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диаг-ностики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.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Практичес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-кая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совмест-ная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деятель-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ность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педагога и детей.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Анкетирование родителей.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Совмест-ная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дея-тельность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педагога, родителей и детей.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Подго-товка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оборудования</a:t>
                      </a:r>
                      <a:r>
                        <a:rPr lang="ru-RU" sz="16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и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 матери-</a:t>
                      </a:r>
                      <a:r>
                        <a:rPr lang="ru-RU" sz="16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алов</a:t>
                      </a:r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.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12831"/>
              </p:ext>
            </p:extLst>
          </p:nvPr>
        </p:nvGraphicFramePr>
        <p:xfrm>
          <a:off x="683568" y="4221088"/>
          <a:ext cx="777686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Пополнение предметно-развивающей среды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Совместная деятельность педагога и детей 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Совместная деятельность педагога, родителей и детей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Консультация для педагогов; доклад в рамках ДОУ на семинаре; мастер-класс для педагогов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54949"/>
              </p:ext>
            </p:extLst>
          </p:nvPr>
        </p:nvGraphicFramePr>
        <p:xfrm>
          <a:off x="755576" y="5949280"/>
          <a:ext cx="7776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Проведение диагностики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Консультации родителей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Подведение итогов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9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186309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Подготовительный (организационный).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>
                <a:latin typeface="+mn-lt"/>
                <a:ea typeface="Calibri"/>
                <a:cs typeface="Times New Roman"/>
              </a:rPr>
              <a:t>Практическая совместная деятельность педагога и детей:</a:t>
            </a:r>
          </a:p>
          <a:p>
            <a:pPr algn="just"/>
            <a:r>
              <a:rPr lang="ru-RU" dirty="0">
                <a:latin typeface="+mn-lt"/>
              </a:rPr>
              <a:t>      Дидактические игры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на развитие художественно-творческих способностей.</a:t>
            </a:r>
          </a:p>
          <a:p>
            <a:pPr algn="just"/>
            <a:r>
              <a:rPr lang="ru-RU" dirty="0">
                <a:latin typeface="+mn-lt"/>
              </a:rPr>
              <a:t>      Рассматривание тематических альбомов, репродукций картин, иллюстраций,</a:t>
            </a:r>
          </a:p>
          <a:p>
            <a:pPr algn="just"/>
            <a:r>
              <a:rPr lang="ru-RU" dirty="0">
                <a:latin typeface="+mn-lt"/>
              </a:rPr>
              <a:t>      видеоматериалов.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latin typeface="+mn-lt"/>
              </a:rPr>
              <a:t> Разработка НОД.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latin typeface="+mn-lt"/>
              </a:rPr>
              <a:t> Диагностика уровня художественно-творческого развития детей на начальном</a:t>
            </a:r>
          </a:p>
          <a:p>
            <a:pPr algn="just"/>
            <a:r>
              <a:rPr lang="ru-RU" dirty="0">
                <a:latin typeface="+mn-lt"/>
              </a:rPr>
              <a:t>      этапе реализации проекта:</a:t>
            </a: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>
                <a:latin typeface="+mn-lt"/>
                <a:ea typeface="Calibri"/>
                <a:cs typeface="Times New Roman"/>
              </a:rPr>
              <a:t>Анкетирование родителей, разработка родительского собрания и мастер-класса.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>
                <a:latin typeface="+mn-lt"/>
                <a:ea typeface="Calibri"/>
                <a:cs typeface="Times New Roman"/>
              </a:rPr>
              <a:t>Разработка </a:t>
            </a:r>
            <a:r>
              <a:rPr lang="ru-RU" dirty="0">
                <a:latin typeface="+mn-lt"/>
                <a:ea typeface="Calibri"/>
              </a:rPr>
              <a:t>методических рекомендаций и памятки для педагогов по развитию творческих способностей детей.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>
                <a:latin typeface="+mn-lt"/>
                <a:ea typeface="Calibri"/>
              </a:rPr>
              <a:t>Подбор и подготовка оборудования, инструментов и материалов.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>
                <a:latin typeface="Times New Roman"/>
                <a:ea typeface="Calibri"/>
              </a:rPr>
              <a:t>Подбор, изучение и анализ методической литературы.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470586"/>
              </p:ext>
            </p:extLst>
          </p:nvPr>
        </p:nvGraphicFramePr>
        <p:xfrm>
          <a:off x="2339752" y="3212976"/>
          <a:ext cx="5112568" cy="158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начало проекта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(чел.)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начало проекта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(%)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высокий уровень</a:t>
                      </a:r>
                      <a:endParaRPr lang="ru-RU" sz="13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средний уровень</a:t>
                      </a:r>
                      <a:endParaRPr lang="ru-RU" sz="13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16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57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низкий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уровень</a:t>
                      </a:r>
                      <a:endParaRPr lang="ru-RU" sz="13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18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02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186309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90256"/>
            <a:ext cx="8208912" cy="6047809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77" y="1122340"/>
            <a:ext cx="381000" cy="3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2489">
            <a:off x="6782710" y="736588"/>
            <a:ext cx="38417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6724">
            <a:off x="2626751" y="2111184"/>
            <a:ext cx="38417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2073275"/>
            <a:ext cx="381000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713">
            <a:off x="6625209" y="2057520"/>
            <a:ext cx="38417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412">
            <a:off x="2626750" y="3302734"/>
            <a:ext cx="384175" cy="4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57" y="3381376"/>
            <a:ext cx="381000" cy="3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9724">
            <a:off x="6727258" y="3342680"/>
            <a:ext cx="384175" cy="3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83230" y="537346"/>
            <a:ext cx="3649980" cy="563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Система работы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7810" y="1440815"/>
            <a:ext cx="1455420" cy="632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педагоги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2947" y="1382290"/>
            <a:ext cx="1455420" cy="632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дети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33210" y="1382290"/>
            <a:ext cx="1455420" cy="632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родители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2220" y="2718435"/>
            <a:ext cx="4610100" cy="6629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Формы работы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59557" y="3751565"/>
            <a:ext cx="1859280" cy="28230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консультации,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памятки,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мастер-классы,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доклады,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открытые просмотры НОД,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круглый стол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20362" y="3751565"/>
            <a:ext cx="2013813" cy="282302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НОД, кружки,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совместная деятельность,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самостоятельная деятельность,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конкурсы, выставки,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арт-проекты,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дидактические игры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14291" y="3720881"/>
            <a:ext cx="2018147" cy="2823021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Консультации, памятки,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индивидуальные беседы,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родительские собрания,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выставки, конкурсы,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экскурсии, досуги,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мастер-классы,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арт-проекты,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папки-ширмы,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дни открытых дверей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3320358" y="1618730"/>
            <a:ext cx="640080" cy="25146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5886450" y="1659886"/>
            <a:ext cx="632460" cy="25146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058475">
            <a:off x="2510642" y="766191"/>
            <a:ext cx="320040" cy="64008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0" y="158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0" y="225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0" y="2254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0" y="3381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0" y="405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472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4938" algn="l"/>
              </a:tabLst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4938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0" y="472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0" y="539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0" y="606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0" y="673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1125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1" y="555572"/>
            <a:ext cx="970397" cy="72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38" y="529880"/>
            <a:ext cx="1004737" cy="75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72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186309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Основной (внедренческий)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	Работа с детьми: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19104"/>
              </p:ext>
            </p:extLst>
          </p:nvPr>
        </p:nvGraphicFramePr>
        <p:xfrm>
          <a:off x="571270" y="1607895"/>
          <a:ext cx="4144746" cy="484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5441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НОД «Портрет мамы с букетом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цветов», «Новогодняя игрушка», «Новый микрорайон города».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Участие в арт-проектах «Любимый город за твоим окном».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Участие в конкурсах.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Оформление тематических выставок.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Изготовление атрибутов для сюжетно-ролевых игр.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Изготовление декораций и атрибутов для театрализованной деятельности.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Изготовление подарков к различным праздникам.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Изготовление нетрадиционного оборудования для дыхательной гимнастики, физкультурных занятий, игр.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27951" y="1856825"/>
            <a:ext cx="528058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484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186309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	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6760" y="1407536"/>
            <a:ext cx="2262336" cy="16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335529" y="3705030"/>
            <a:ext cx="22082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Users\Kiflid\Documents\Bandicam\Оригинал видео\Desktop\Desktop Screenshot 2018.04.10 - 19.09.45.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05064"/>
            <a:ext cx="4356992" cy="2450808"/>
          </a:xfrm>
          <a:prstGeom prst="rect">
            <a:avLst/>
          </a:prstGeom>
          <a:noFill/>
        </p:spPr>
      </p:pic>
      <p:pic>
        <p:nvPicPr>
          <p:cNvPr id="6149" name="Picture 5" descr="F:\Новая папка\IMG_85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48680"/>
            <a:ext cx="4377209" cy="3283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974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093976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Основной (внедренческий)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	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Работа с родителями:</a:t>
            </a:r>
          </a:p>
          <a:p>
            <a:pPr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481072"/>
              </p:ext>
            </p:extLst>
          </p:nvPr>
        </p:nvGraphicFramePr>
        <p:xfrm>
          <a:off x="611560" y="1268760"/>
          <a:ext cx="439248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Консультации для родителей: «Развиваем творчество».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Беседы с родителями: «Какие методы и приемы нетрадиционного рисования можно использовать в детском творчестве дома», «Лепим дома».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Памятки для родителей «Роль семьи в развитии творческих способностей у детей дошкольного возраста».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Родительское собрание: «Развитие творческих способностей детей 6-7 лет».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Мастер-классы: «Кукла-оберег», «Ваза с цветами».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родителей в арт-проекте: «Навстречу друг другу».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Привлечение родителей к участию в конкурсах, выставках (поделок, рисунков и др.): «Осенние фантазии», «Символ года», «Волшебные снежинки», «Есть такая профессия – Родину защищать», «Цветы вокруг нас» и др.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День открытых дверей «Творчество в жизни детей».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 descr="F:\фото а\арт-проект фото\DSCN3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672408" cy="2754306"/>
          </a:xfrm>
          <a:prstGeom prst="rect">
            <a:avLst/>
          </a:prstGeom>
          <a:noFill/>
        </p:spPr>
      </p:pic>
      <p:pic>
        <p:nvPicPr>
          <p:cNvPr id="1028" name="Picture 4" descr="F:\фото а\арт-проект фото\DSCN3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7"/>
            <a:ext cx="3672408" cy="2754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091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5940088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работа малинка\мастер класс кукла оберег\DSC04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1"/>
            <a:ext cx="4392488" cy="3294367"/>
          </a:xfrm>
          <a:prstGeom prst="rect">
            <a:avLst/>
          </a:prstGeom>
          <a:noFill/>
        </p:spPr>
      </p:pic>
      <p:pic>
        <p:nvPicPr>
          <p:cNvPr id="2051" name="Picture 3" descr="F:\Новая папка\DSC05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3284984"/>
            <a:ext cx="4153719" cy="311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17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186309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Основной (внедренческий)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   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Работа с педагогами: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18383"/>
              </p:ext>
            </p:extLst>
          </p:nvPr>
        </p:nvGraphicFramePr>
        <p:xfrm>
          <a:off x="755576" y="1700808"/>
          <a:ext cx="3528392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2448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Выступление на семинаре в рамках ДОУ с докладом на тему: «Продуктивная деятельность как основной вид развития творческих способностей дошкольников».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Консультация «Развитие творческих способностей дошкольников в продуктивных видах деятельности».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Мастер-класс «Женщины нашего времени» (из бумажных тарелок), «Подкова на счастье» (тесто).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71933" y="1724811"/>
            <a:ext cx="537659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267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186309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фото а\DSCN2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416490" cy="3312368"/>
          </a:xfrm>
          <a:prstGeom prst="rect">
            <a:avLst/>
          </a:prstGeom>
          <a:noFill/>
        </p:spPr>
      </p:pic>
      <p:pic>
        <p:nvPicPr>
          <p:cNvPr id="3075" name="Picture 3" descr="F:\фото а\DSCN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4232009" cy="3174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7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155531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Актуальность</a:t>
            </a:r>
          </a:p>
          <a:p>
            <a:pPr algn="ctr">
              <a:spcAft>
                <a:spcPts val="0"/>
              </a:spcAft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69691"/>
              </p:ext>
            </p:extLst>
          </p:nvPr>
        </p:nvGraphicFramePr>
        <p:xfrm>
          <a:off x="683568" y="1268760"/>
          <a:ext cx="7920880" cy="489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59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Дошкольное детство является благоприятным периодом для развития творческих способностей детей.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Важнейшую роль в этом играет продуктивная деятельность – познание детьми окружающей действительности, результатом которого является создание другого объекта. 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9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Проанализировав методическую литературу, я поняла, что не создана система работы по развитию творческих способностей детей, подходящая для моей деятельности. В результате был создан данный проект.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207" y="511042"/>
            <a:ext cx="12795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1" y="5674940"/>
            <a:ext cx="12795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09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201698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 Заключительный (итоговый)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Проведение диагностики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Сравнение уровня оценки развития творческих способностей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			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979061"/>
              </p:ext>
            </p:extLst>
          </p:nvPr>
        </p:nvGraphicFramePr>
        <p:xfrm>
          <a:off x="1864295" y="1268760"/>
          <a:ext cx="5559425" cy="1352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начало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(чел.)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конец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(чел.)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начало проекта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конец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высокий уровень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средний уровень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низкий уровень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68933046"/>
              </p:ext>
            </p:extLst>
          </p:nvPr>
        </p:nvGraphicFramePr>
        <p:xfrm>
          <a:off x="611560" y="3212976"/>
          <a:ext cx="4968552" cy="333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20265"/>
              </p:ext>
            </p:extLst>
          </p:nvPr>
        </p:nvGraphicFramePr>
        <p:xfrm>
          <a:off x="5364089" y="3212976"/>
          <a:ext cx="3240360" cy="331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9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проведения комплекса мероприятий (реализация проекта на практике) по повышению уровня развития творческих способностей старших дошкольников посредством продуктивной деятельности удалось повысить высокий уровень творческих способностей детей практически в 2 раза и снизить низкий уровень творческих способностей также почти в 2 раза.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263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093976"/>
          </a:xfrm>
          <a:prstGeom prst="rect">
            <a:avLst/>
          </a:prstGeom>
          <a:gradFill>
            <a:gsLst>
              <a:gs pos="2500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Достигнутые результаты (итоги проекта)</a:t>
            </a:r>
          </a:p>
          <a:p>
            <a:pPr algn="ctr">
              <a:spcAft>
                <a:spcPts val="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В результате проведения всех запланированных мероприятий, целенаправленной совместной деятельности педагогов ДОУ, </a:t>
            </a:r>
          </a:p>
          <a:p>
            <a:pPr indent="449580"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детей и их родителей были достигнуты цели проекта.</a:t>
            </a:r>
          </a:p>
          <a:p>
            <a:pPr indent="449580" algn="just">
              <a:spcAft>
                <a:spcPts val="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+mn-lt"/>
                <a:ea typeface="Calibri"/>
                <a:cs typeface="Times New Roman"/>
              </a:rPr>
              <a:t>     </a:t>
            </a:r>
          </a:p>
          <a:p>
            <a:pPr lvl="0" algn="just">
              <a:spcAft>
                <a:spcPts val="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+mn-lt"/>
                <a:ea typeface="Calibri"/>
                <a:cs typeface="Times New Roman"/>
              </a:rPr>
              <a:t>      </a:t>
            </a:r>
          </a:p>
          <a:p>
            <a:pPr lvl="0"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Большая часть детей показала улучшение </a:t>
            </a:r>
          </a:p>
          <a:p>
            <a:pPr lvl="0"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уровня художественно-творческого развития. </a:t>
            </a:r>
          </a:p>
          <a:p>
            <a:pPr lvl="0"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Гипотеза, заявленная при разработке проекта, подтвердилась.</a:t>
            </a:r>
            <a:endParaRPr lang="ru-RU" dirty="0">
              <a:effectLst/>
              <a:latin typeface="+mn-lt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04887"/>
              </p:ext>
            </p:extLst>
          </p:nvPr>
        </p:nvGraphicFramePr>
        <p:xfrm>
          <a:off x="683568" y="2276872"/>
          <a:ext cx="792088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Создана система работы для развития творческих способностей детей старшего дошкольного возраста.</a:t>
                      </a:r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lt2">
                            <a:tint val="98000"/>
                            <a:shade val="90000"/>
                            <a:satMod val="160000"/>
                            <a:lumMod val="100000"/>
                          </a:schemeClr>
                        </a:gs>
                        <a:gs pos="79000">
                          <a:schemeClr val="lt2">
                            <a:tint val="95000"/>
                            <a:shade val="100000"/>
                            <a:satMod val="130000"/>
                            <a:lumMod val="0"/>
                            <a:lumOff val="100000"/>
                          </a:schemeClr>
                        </a:gs>
                        <a:gs pos="100000">
                          <a:schemeClr val="lt2">
                            <a:tint val="97000"/>
                            <a:shade val="100000"/>
                            <a:hueMod val="100000"/>
                            <a:satMod val="140000"/>
                            <a:lumMod val="80000"/>
                          </a:schemeClr>
                        </a:gs>
                      </a:gsLst>
                      <a:path path="circle">
                        <a:fillToRect l="20000" t="10000" r="20000" b="6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Пополнилась предметно-развивающая среда группы новым дидактическим материалом.</a:t>
                      </a:r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lt2">
                            <a:tint val="98000"/>
                            <a:shade val="90000"/>
                            <a:satMod val="160000"/>
                            <a:lumMod val="100000"/>
                          </a:schemeClr>
                        </a:gs>
                        <a:gs pos="79000">
                          <a:schemeClr val="lt2">
                            <a:tint val="95000"/>
                            <a:shade val="100000"/>
                            <a:satMod val="130000"/>
                            <a:lumMod val="0"/>
                            <a:lumOff val="100000"/>
                          </a:schemeClr>
                        </a:gs>
                        <a:gs pos="100000">
                          <a:schemeClr val="lt2">
                            <a:tint val="97000"/>
                            <a:shade val="100000"/>
                            <a:hueMod val="100000"/>
                            <a:satMod val="140000"/>
                            <a:lumMod val="80000"/>
                          </a:schemeClr>
                        </a:gs>
                      </a:gsLst>
                      <a:path path="circle">
                        <a:fillToRect l="20000" t="10000" r="20000" b="6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Создана информационная база: накоплен  материал в сфере развития творческих способностей старших дошкольников посредством продуктивной деятельности (конспекты занятий, методические рекомендации, консультации и памятки для педагогов и родителей и т.д.).</a:t>
                      </a:r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lt2">
                            <a:tint val="98000"/>
                            <a:shade val="90000"/>
                            <a:satMod val="160000"/>
                            <a:lumMod val="100000"/>
                          </a:schemeClr>
                        </a:gs>
                        <a:gs pos="79000">
                          <a:schemeClr val="lt2">
                            <a:tint val="95000"/>
                            <a:shade val="100000"/>
                            <a:satMod val="130000"/>
                            <a:lumMod val="0"/>
                            <a:lumOff val="100000"/>
                          </a:schemeClr>
                        </a:gs>
                        <a:gs pos="100000">
                          <a:schemeClr val="lt2">
                            <a:tint val="97000"/>
                            <a:shade val="100000"/>
                            <a:hueMod val="100000"/>
                            <a:satMod val="140000"/>
                            <a:lumMod val="80000"/>
                          </a:schemeClr>
                        </a:gs>
                      </a:gsLst>
                      <a:path path="circle">
                        <a:fillToRect l="20000" t="10000" r="20000" b="6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 детей повысился уровень творческих способностей.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lt2">
                            <a:tint val="98000"/>
                            <a:shade val="90000"/>
                            <a:satMod val="160000"/>
                            <a:lumMod val="100000"/>
                          </a:schemeClr>
                        </a:gs>
                        <a:gs pos="79000">
                          <a:schemeClr val="lt2">
                            <a:tint val="95000"/>
                            <a:shade val="100000"/>
                            <a:satMod val="130000"/>
                            <a:lumMod val="0"/>
                            <a:lumOff val="100000"/>
                          </a:schemeClr>
                        </a:gs>
                        <a:gs pos="100000">
                          <a:schemeClr val="lt2">
                            <a:tint val="97000"/>
                            <a:shade val="100000"/>
                            <a:hueMod val="100000"/>
                            <a:satMod val="140000"/>
                            <a:lumMod val="80000"/>
                          </a:schemeClr>
                        </a:gs>
                      </a:gsLst>
                      <a:path path="circle">
                        <a:fillToRect l="20000" t="10000" r="20000" b="6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Повысилась компетентность родителей в вопросах развития творческих способностей детей через продуктивную деятельность.</a:t>
                      </a:r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lt2">
                            <a:tint val="98000"/>
                            <a:shade val="90000"/>
                            <a:satMod val="160000"/>
                            <a:lumMod val="100000"/>
                          </a:schemeClr>
                        </a:gs>
                        <a:gs pos="79000">
                          <a:schemeClr val="lt2">
                            <a:tint val="95000"/>
                            <a:shade val="100000"/>
                            <a:satMod val="130000"/>
                            <a:lumMod val="0"/>
                            <a:lumOff val="100000"/>
                          </a:schemeClr>
                        </a:gs>
                        <a:gs pos="100000">
                          <a:schemeClr val="lt2">
                            <a:tint val="97000"/>
                            <a:shade val="100000"/>
                            <a:hueMod val="100000"/>
                            <a:satMod val="140000"/>
                            <a:lumMod val="80000"/>
                          </a:schemeClr>
                        </a:gs>
                      </a:gsLst>
                      <a:path path="circle">
                        <a:fillToRect l="20000" t="10000" r="20000" b="6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107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186309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Перспектива проекта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9" y="476674"/>
            <a:ext cx="86624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55340"/>
              </p:ext>
            </p:extLst>
          </p:nvPr>
        </p:nvGraphicFramePr>
        <p:xfrm>
          <a:off x="661354" y="1268760"/>
          <a:ext cx="7965308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213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v"/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latin typeface="+mn-lt"/>
                        </a:rPr>
                        <a:t>Дополнение системы мероприятий разнообразными видами продуктивной деятельности, в том числе нестандартными. </a:t>
                      </a:r>
                    </a:p>
                  </a:txBody>
                  <a:tcPr>
                    <a:gradFill>
                      <a:gsLst>
                        <a:gs pos="44000">
                          <a:schemeClr val="lt2">
                            <a:tint val="98000"/>
                            <a:shade val="90000"/>
                            <a:satMod val="160000"/>
                            <a:lumMod val="100000"/>
                          </a:schemeClr>
                        </a:gs>
                        <a:gs pos="60000">
                          <a:schemeClr val="lt2">
                            <a:tint val="95000"/>
                            <a:shade val="100000"/>
                            <a:satMod val="130000"/>
                            <a:lumMod val="130000"/>
                          </a:schemeClr>
                        </a:gs>
                        <a:gs pos="100000">
                          <a:schemeClr val="lt2">
                            <a:tint val="97000"/>
                            <a:shade val="100000"/>
                            <a:hueMod val="100000"/>
                            <a:satMod val="140000"/>
                            <a:lumMod val="80000"/>
                          </a:schemeClr>
                        </a:gs>
                      </a:gsLst>
                      <a:path path="circle">
                        <a:fillToRect l="20000" t="10000" r="20000" b="6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213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latin typeface="+mn-lt"/>
                        </a:rPr>
                        <a:t>Использование новых методических разработок и новых технологий ИКТ.</a:t>
                      </a:r>
                    </a:p>
                  </a:txBody>
                  <a:tcPr>
                    <a:gradFill>
                      <a:gsLst>
                        <a:gs pos="44000">
                          <a:schemeClr val="lt2">
                            <a:tint val="98000"/>
                            <a:shade val="90000"/>
                            <a:satMod val="160000"/>
                            <a:lumMod val="100000"/>
                          </a:schemeClr>
                        </a:gs>
                        <a:gs pos="60000">
                          <a:schemeClr val="lt2">
                            <a:tint val="95000"/>
                            <a:shade val="100000"/>
                            <a:satMod val="130000"/>
                            <a:lumMod val="130000"/>
                          </a:schemeClr>
                        </a:gs>
                        <a:gs pos="100000">
                          <a:schemeClr val="lt2">
                            <a:tint val="97000"/>
                            <a:shade val="100000"/>
                            <a:hueMod val="100000"/>
                            <a:satMod val="140000"/>
                            <a:lumMod val="80000"/>
                          </a:schemeClr>
                        </a:gs>
                      </a:gsLst>
                      <a:path path="circle">
                        <a:fillToRect l="20000" t="10000" r="20000" b="6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13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v"/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latin typeface="+mn-lt"/>
                        </a:rPr>
                        <a:t>Привлечение </a:t>
                      </a:r>
                      <a:r>
                        <a:rPr lang="ru-RU" sz="2000" dirty="0"/>
                        <a:t>родителей к совместной деятельности (совместные с детьми праздники, музыкальные досуги, мастер-классы, консультации, обмен опытом между родителями и педагогами и др.).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chemeClr val="lt2">
                            <a:tint val="98000"/>
                            <a:shade val="90000"/>
                            <a:satMod val="160000"/>
                            <a:lumMod val="100000"/>
                          </a:schemeClr>
                        </a:gs>
                        <a:gs pos="60000">
                          <a:schemeClr val="lt2">
                            <a:tint val="95000"/>
                            <a:shade val="100000"/>
                            <a:satMod val="130000"/>
                            <a:lumMod val="130000"/>
                          </a:schemeClr>
                        </a:gs>
                        <a:gs pos="100000">
                          <a:schemeClr val="lt2">
                            <a:tint val="97000"/>
                            <a:shade val="100000"/>
                            <a:hueMod val="100000"/>
                            <a:satMod val="140000"/>
                            <a:lumMod val="80000"/>
                          </a:schemeClr>
                        </a:gs>
                      </a:gsLst>
                      <a:path path="circle">
                        <a:fillToRect l="20000" t="10000" r="20000" b="6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213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v"/>
                      </a:pPr>
                      <a:r>
                        <a:rPr lang="ru-RU" sz="2000" b="0" dirty="0">
                          <a:solidFill>
                            <a:schemeClr val="tx2"/>
                          </a:solidFill>
                          <a:latin typeface="+mn-lt"/>
                        </a:rPr>
                        <a:t>Углубление и расширение системы мероприятий (разработка </a:t>
                      </a:r>
                      <a:r>
                        <a:rPr lang="ru-RU" sz="2000" dirty="0"/>
                        <a:t>конспектов НОД, родительских собраний, пополнение картотеки дидактических игр и т.д.).</a:t>
                      </a:r>
                      <a:endParaRPr lang="ru-RU" sz="20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chemeClr val="lt2">
                            <a:tint val="98000"/>
                            <a:shade val="90000"/>
                            <a:satMod val="160000"/>
                            <a:lumMod val="100000"/>
                          </a:schemeClr>
                        </a:gs>
                        <a:gs pos="60000">
                          <a:schemeClr val="lt2">
                            <a:tint val="95000"/>
                            <a:shade val="100000"/>
                            <a:satMod val="130000"/>
                            <a:lumMod val="130000"/>
                          </a:schemeClr>
                        </a:gs>
                        <a:gs pos="100000">
                          <a:schemeClr val="lt2">
                            <a:tint val="97000"/>
                            <a:shade val="100000"/>
                            <a:hueMod val="100000"/>
                            <a:satMod val="140000"/>
                            <a:lumMod val="80000"/>
                          </a:schemeClr>
                        </a:gs>
                      </a:gsLst>
                      <a:path path="circle">
                        <a:fillToRect l="20000" t="10000" r="20000" b="6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4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169" y="476672"/>
            <a:ext cx="8208912" cy="5816977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 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InformC" pitchFamily="34" charset="0"/>
                <a:ea typeface="Calibri"/>
                <a:cs typeface="Times New Roman"/>
              </a:rPr>
              <a:t>Спасибо за внимание!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02401"/>
              </p:ext>
            </p:extLst>
          </p:nvPr>
        </p:nvGraphicFramePr>
        <p:xfrm>
          <a:off x="1259632" y="1340768"/>
          <a:ext cx="705678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InformC" pitchFamily="34" charset="0"/>
                          <a:ea typeface="+mn-ea"/>
                          <a:cs typeface="+mn-cs"/>
                        </a:rPr>
                        <a:t>«Истоки способностей и дарования детей – на кончиках их пальцев. От пальцев, образно говоря, идут тончайшие нити-ручейки, которые питают источник творческой мысли. Другими словами, чем больше мастерства в детской руке, тем умнее ребенок».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InformC" pitchFamily="34" charset="0"/>
                        </a:rPr>
                        <a:t>В.А. Сухомлинский</a:t>
                      </a:r>
                    </a:p>
                  </a:txBody>
                  <a:tcPr>
                    <a:gradFill>
                      <a:gsLst>
                        <a:gs pos="13000">
                          <a:schemeClr val="lt2">
                            <a:tint val="98000"/>
                            <a:shade val="90000"/>
                            <a:satMod val="160000"/>
                            <a:lumMod val="100000"/>
                          </a:schemeClr>
                        </a:gs>
                        <a:gs pos="60000">
                          <a:schemeClr val="lt2">
                            <a:tint val="95000"/>
                            <a:shade val="100000"/>
                            <a:satMod val="130000"/>
                            <a:lumMod val="130000"/>
                          </a:schemeClr>
                        </a:gs>
                        <a:gs pos="100000">
                          <a:schemeClr val="lt2">
                            <a:tint val="97000"/>
                            <a:shade val="100000"/>
                            <a:hueMod val="100000"/>
                            <a:satMod val="140000"/>
                            <a:lumMod val="80000"/>
                          </a:schemeClr>
                        </a:gs>
                      </a:gsLst>
                      <a:path path="circle">
                        <a:fillToRect l="20000" t="10000" r="20000" b="6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25" y="4005064"/>
            <a:ext cx="3810000" cy="21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8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140142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4400" b="1" dirty="0">
                <a:ln cmpd="sng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952500" dist="2540000" dir="13320000" sx="1000" sy="1000" algn="ctr" rotWithShape="0">
                    <a:srgbClr val="000000">
                      <a:alpha val="16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Цель проекта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n cmpd="sng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952500" dist="2540000" dir="13320000" sx="1000" sy="1000" algn="ctr" rotWithShape="0">
                    <a:srgbClr val="000000">
                      <a:alpha val="16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Система работы по  развитию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n cmpd="sng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952500" dist="2540000" dir="13320000" sx="1000" sy="1000" algn="ctr" rotWithShape="0">
                    <a:srgbClr val="000000">
                      <a:alpha val="16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художественно-творческих способностей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n cmpd="sng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  <a:solidFill>
                  <a:schemeClr val="accent1">
                    <a:lumMod val="7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952500" dist="2540000" dir="13320000" sx="1000" sy="1000" algn="ctr" rotWithShape="0">
                    <a:srgbClr val="000000">
                      <a:alpha val="16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детей старшего дошкольного возраста.</a:t>
            </a:r>
            <a:endParaRPr lang="ru-RU" sz="2000" dirty="0">
              <a:effectLst/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2" y="478845"/>
            <a:ext cx="1279103" cy="9593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1" y="483642"/>
            <a:ext cx="1279296" cy="9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04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04" y="480045"/>
            <a:ext cx="8208912" cy="6247864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Задачи проекта при работе с: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effectLst/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effectLst/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effectLst/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n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67633"/>
              </p:ext>
            </p:extLst>
          </p:nvPr>
        </p:nvGraphicFramePr>
        <p:xfrm>
          <a:off x="683568" y="1397000"/>
          <a:ext cx="792088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педагогами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детьми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родителями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dirty="0"/>
                        <a:t>Создать систему работы по развитию художественно-творческих способностей детей. 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dirty="0"/>
                        <a:t>Накопить практический педагогический опыт.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dirty="0"/>
                        <a:t>Пополнить развивающую среду новым материалом.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Провести обмен опытом работы с педагогами ДОУ и города.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Обучать различным приемам и способам работы, расширять знания о видах и особенностях продуктивной деятельности.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Воспитывать инициативность, умение достигать поставленных целей,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взаимовыручку.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Развивать мышление, воображение, эмоциональную сферу дошкольников, эстетическое восприятие окружающей действительности.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Повысить уровень взаимодействия родителей с педагогами.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Создать условия для совместной продуктивной деятельности детей и их родителей.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dirty="0"/>
                        <a:t>Способствовать заинтересованности родителей в развитии навыков продуктивной деятельности у детей.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6" y="516377"/>
            <a:ext cx="716923" cy="53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88" y="480045"/>
            <a:ext cx="765487" cy="5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9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232475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8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800" b="1" dirty="0">
              <a:effectLst/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800" b="1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542651"/>
              </p:ext>
            </p:extLst>
          </p:nvPr>
        </p:nvGraphicFramePr>
        <p:xfrm>
          <a:off x="683568" y="620688"/>
          <a:ext cx="7920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Гипотеза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Если процесс работы по  продуктивным видам деятельности будет осуществляться в системе, то развитие творческих способностей детей старшего дошкольного возраста будет эффективнее.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Объект</a:t>
                      </a:r>
                      <a:endParaRPr lang="ru-RU" sz="3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системы мероприятий для развития творческих способностей у детей старшего дошкольного возраста.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</a:rPr>
                        <a:t>Процесс развития творческих навыков в продуктивной деятельности.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59" y="5740147"/>
            <a:ext cx="12795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40146"/>
            <a:ext cx="12795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29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54" y="508465"/>
            <a:ext cx="8208912" cy="6124754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Виды продуктивной деятельности: 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19" y="476672"/>
            <a:ext cx="12795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4" y="5712208"/>
            <a:ext cx="1152128" cy="8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90939"/>
              </p:ext>
            </p:extLst>
          </p:nvPr>
        </p:nvGraphicFramePr>
        <p:xfrm>
          <a:off x="1907704" y="1063095"/>
          <a:ext cx="547260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Рисование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Лепка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Аппликация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Конструирование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47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54" y="508465"/>
            <a:ext cx="8208912" cy="6124754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Рисование: 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19" y="476672"/>
            <a:ext cx="12795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4" y="5712208"/>
            <a:ext cx="1152128" cy="8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48992"/>
              </p:ext>
            </p:extLst>
          </p:nvPr>
        </p:nvGraphicFramePr>
        <p:xfrm>
          <a:off x="1162806" y="1124744"/>
          <a:ext cx="376808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 традиционной технике: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мелом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гуашью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акварелью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восковыми мелками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цветными карандашами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76174"/>
              </p:ext>
            </p:extLst>
          </p:nvPr>
        </p:nvGraphicFramePr>
        <p:xfrm>
          <a:off x="4572000" y="3717032"/>
          <a:ext cx="378932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 нетрадиционной технике: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оттиск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монотипия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тычкование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кляксография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 помощью свечки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8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54" y="508465"/>
            <a:ext cx="8208912" cy="6247864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	    Лепка: 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		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				     Конструирование</a:t>
            </a: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	Аппликация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19" y="476672"/>
            <a:ext cx="12795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40868"/>
              </p:ext>
            </p:extLst>
          </p:nvPr>
        </p:nvGraphicFramePr>
        <p:xfrm>
          <a:off x="827584" y="1052736"/>
          <a:ext cx="331236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из пластилина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из соленого теста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тестопластика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925928"/>
              </p:ext>
            </p:extLst>
          </p:nvPr>
        </p:nvGraphicFramePr>
        <p:xfrm>
          <a:off x="827584" y="4149080"/>
          <a:ext cx="338437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из круп, семян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макаронных изделий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из обточки карандашей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из журнальных вырезок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из п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риродного материала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из бумаги, ткани, ваты, ниток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43233"/>
              </p:ext>
            </p:extLst>
          </p:nvPr>
        </p:nvGraphicFramePr>
        <p:xfrm>
          <a:off x="5004048" y="2420888"/>
          <a:ext cx="33123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из картона, бумаги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из бросового материала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из природного материала</a:t>
                      </a: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81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124754"/>
          </a:xfrm>
          <a:prstGeom prst="rect">
            <a:avLst/>
          </a:prstGeom>
          <a:gradFill>
            <a:gsLst>
              <a:gs pos="0">
                <a:schemeClr val="lt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lt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lt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 w="38100">
            <a:solidFill>
              <a:schemeClr val="bg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Ожидаемые результаты: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19702"/>
              </p:ext>
            </p:extLst>
          </p:nvPr>
        </p:nvGraphicFramePr>
        <p:xfrm>
          <a:off x="755576" y="1052736"/>
          <a:ext cx="7776864" cy="4705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</a:t>
                      </a:r>
                      <a:r>
                        <a:rPr lang="ru-RU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педагогов</a:t>
                      </a:r>
                      <a:r>
                        <a:rPr lang="ru-RU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ru-RU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Систематизация и применение на практике знаний об инновационных формах, методах и приемах формирования художественно-творческих способностей детей старшего дошкольного возраста.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Разработанная система мероприятий по развитию художественно-творческих возможностей детей.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Углубление теоретических знаний о продуктивной деятельности дошкольников, ее видах и способах практической реализации.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Накопление опыта в сфере воплощения творческих навыков детей в практической деятельности.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Пополнение развивающей среды дидактическим материалом.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44000">
                          <a:srgbClr val="85C2FF"/>
                        </a:gs>
                        <a:gs pos="77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19" y="476672"/>
            <a:ext cx="12795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4" y="5712208"/>
            <a:ext cx="1152128" cy="8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7315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681</TotalTime>
  <Words>1395</Words>
  <Application>Microsoft Office PowerPoint</Application>
  <PresentationFormat>Экран (4:3)</PresentationFormat>
  <Paragraphs>466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Book Antiqua</vt:lpstr>
      <vt:lpstr>Calibri</vt:lpstr>
      <vt:lpstr>Georgia</vt:lpstr>
      <vt:lpstr>InformC</vt:lpstr>
      <vt:lpstr>Lucida Sans</vt:lpstr>
      <vt:lpstr>Times New Roman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hp</cp:lastModifiedBy>
  <cp:revision>95</cp:revision>
  <dcterms:created xsi:type="dcterms:W3CDTF">2018-04-06T19:44:17Z</dcterms:created>
  <dcterms:modified xsi:type="dcterms:W3CDTF">2020-05-25T17:31:39Z</dcterms:modified>
</cp:coreProperties>
</file>