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92" r:id="rId4"/>
    <p:sldId id="298" r:id="rId5"/>
    <p:sldId id="299" r:id="rId6"/>
    <p:sldId id="293" r:id="rId7"/>
    <p:sldId id="295" r:id="rId8"/>
    <p:sldId id="300" r:id="rId9"/>
    <p:sldId id="301" r:id="rId10"/>
    <p:sldId id="29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23B"/>
    <a:srgbClr val="660066"/>
    <a:srgbClr val="0000CC"/>
    <a:srgbClr val="263996"/>
    <a:srgbClr val="FFCCFF"/>
    <a:srgbClr val="FFFFCC"/>
    <a:srgbClr val="FFFFFF"/>
    <a:srgbClr val="CCFFCC"/>
    <a:srgbClr val="CCECFF"/>
    <a:srgbClr val="F2C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5696" y="785794"/>
            <a:ext cx="6908304" cy="1470025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00CC"/>
                </a:solidFill>
              </a:rPr>
              <a:t>Письменное изложение «Ступеньки»</a:t>
            </a:r>
            <a:endParaRPr lang="ru-RU" sz="4000" b="1" i="1" dirty="0">
              <a:solidFill>
                <a:srgbClr val="00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805264"/>
            <a:ext cx="6400800" cy="55361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Русский язык, 2 класс. ПНШ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643182"/>
            <a:ext cx="5078931" cy="236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2735" t="42650" r="62500" b="21650"/>
          <a:stretch>
            <a:fillRect/>
          </a:stretch>
        </p:blipFill>
        <p:spPr bwMode="auto">
          <a:xfrm>
            <a:off x="683568" y="980728"/>
            <a:ext cx="1872208" cy="254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0" y="1571625"/>
            <a:ext cx="809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600" b="1">
                <a:latin typeface="Calibri" pitchFamily="34" charset="0"/>
              </a:rPr>
              <a:t>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48680"/>
            <a:ext cx="799139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  </a:t>
            </a:r>
            <a:endParaRPr lang="ru-RU" sz="4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2714625" y="25003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642910" y="857232"/>
            <a:ext cx="8064326" cy="30469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Определи орфограммы:</a:t>
            </a:r>
            <a:endParaRPr lang="ru-RU" sz="24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endParaRPr lang="ru-RU" sz="800" b="1" dirty="0" smtClean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бв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ис</a:t>
            </a:r>
            <a:r>
              <a:rPr lang="ru-RU" sz="3200" b="1" u="sng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ши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е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, п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хо</a:t>
            </a:r>
            <a:r>
              <a:rPr lang="ru-RU" sz="3200" b="1" u="sng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жи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, з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е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лёные, вол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сы, </a:t>
            </a:r>
            <a:r>
              <a:rPr lang="ru-RU" sz="3200" b="1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на в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л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синк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е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, уз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е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лки, по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чк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и, д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жд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е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вые, скатыва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ю</a:t>
            </a:r>
            <a:r>
              <a:rPr lang="ru-RU" sz="3200" b="1" u="sng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т</a:t>
            </a:r>
            <a:r>
              <a:rPr lang="ru-RU" sz="3200" b="1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я, </a:t>
            </a:r>
            <a:r>
              <a:rPr lang="ru-RU" sz="3200" b="1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по в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е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твям, вес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е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л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3200" b="1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с п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чк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и, </a:t>
            </a:r>
            <a:r>
              <a:rPr lang="ru-RU" sz="3200" b="1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на п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чк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у, </a:t>
            </a:r>
            <a:r>
              <a:rPr lang="ru-RU" sz="3200" b="1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на н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ж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е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, вни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, р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е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бята, св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е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рка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е</a:t>
            </a:r>
            <a:r>
              <a:rPr lang="ru-RU" sz="3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т.</a:t>
            </a:r>
            <a:endParaRPr lang="ru-RU" sz="3200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60648"/>
            <a:ext cx="8176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50" dirty="0" smtClean="0">
                <a:ln w="11430"/>
                <a:solidFill>
                  <a:schemeClr val="tx2"/>
                </a:solidFill>
              </a:rPr>
              <a:t>Словарно-орфографическая работа</a:t>
            </a:r>
            <a:endParaRPr lang="ru-RU" sz="2400" i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000504"/>
            <a:ext cx="8175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50" dirty="0" smtClean="0">
                <a:ln w="11430"/>
                <a:solidFill>
                  <a:srgbClr val="660066"/>
                </a:solidFill>
              </a:rPr>
              <a:t>Прочитай текст ещё раз. Закрой учебник. Напиши изложение по опорным словам, пользуясь планом</a:t>
            </a:r>
            <a:endParaRPr lang="ru-RU" sz="24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5214950"/>
            <a:ext cx="592935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cs typeface="Times New Roman" pitchFamily="18" charset="0"/>
              </a:rPr>
              <a:t>План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cs typeface="Times New Roman" pitchFamily="18" charset="0"/>
              </a:rPr>
              <a:t>1.  Ветки ивы – волосы, почки - узелки.</a:t>
            </a:r>
          </a:p>
          <a:p>
            <a:pPr marL="542925" lvl="0" indent="-542925"/>
            <a:r>
              <a:rPr lang="ru-RU" sz="2000" b="1" dirty="0" smtClean="0">
                <a:solidFill>
                  <a:prstClr val="black"/>
                </a:solidFill>
                <a:cs typeface="Times New Roman" pitchFamily="18" charset="0"/>
              </a:rPr>
              <a:t>2. Капли словно дети.</a:t>
            </a:r>
          </a:p>
          <a:p>
            <a:pPr marL="542925" lvl="0" indent="-542925"/>
            <a:r>
              <a:rPr lang="ru-RU" sz="2000" b="1" dirty="0" smtClean="0">
                <a:solidFill>
                  <a:prstClr val="black"/>
                </a:solidFill>
                <a:cs typeface="Times New Roman" pitchFamily="18" charset="0"/>
              </a:rPr>
              <a:t>3. Улыбка ивы.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43050"/>
            <a:ext cx="9144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600" b="1" dirty="0" smtClean="0">
                <a:solidFill>
                  <a:srgbClr val="002060"/>
                </a:solidFill>
                <a:latin typeface="Propisi" pitchFamily="2" charset="0"/>
              </a:rPr>
              <a:t>Изл</a:t>
            </a:r>
            <a:r>
              <a:rPr lang="ru-RU" sz="8600" b="1" u="sng" dirty="0" smtClean="0">
                <a:solidFill>
                  <a:srgbClr val="FF0000"/>
                </a:solidFill>
                <a:latin typeface="Propisi" pitchFamily="2" charset="0"/>
              </a:rPr>
              <a:t>о</a:t>
            </a:r>
            <a:r>
              <a:rPr lang="ru-RU" sz="8600" b="1" dirty="0" smtClean="0">
                <a:solidFill>
                  <a:srgbClr val="002060"/>
                </a:solidFill>
                <a:latin typeface="Propisi" pitchFamily="2" charset="0"/>
              </a:rPr>
              <a:t>жен</a:t>
            </a:r>
            <a:r>
              <a:rPr lang="ru-RU" sz="8600" b="1" u="sng" dirty="0" smtClean="0">
                <a:solidFill>
                  <a:srgbClr val="FF0000"/>
                </a:solidFill>
                <a:latin typeface="Propisi" pitchFamily="2" charset="0"/>
              </a:rPr>
              <a:t>ие</a:t>
            </a:r>
            <a:endParaRPr lang="ru-RU" sz="8600" b="1" dirty="0" smtClean="0">
              <a:solidFill>
                <a:srgbClr val="002060"/>
              </a:solidFill>
              <a:latin typeface="Propisi" pitchFamily="2" charset="0"/>
            </a:endParaRPr>
          </a:p>
          <a:p>
            <a:pPr algn="ctr"/>
            <a:r>
              <a:rPr lang="ru-RU" sz="8600" b="1" dirty="0" smtClean="0">
                <a:solidFill>
                  <a:srgbClr val="002060"/>
                </a:solidFill>
                <a:latin typeface="Propisi" pitchFamily="2" charset="0"/>
              </a:rPr>
              <a:t>Ступе</a:t>
            </a:r>
            <a:r>
              <a:rPr lang="ru-RU" sz="8600" b="1" u="sng" dirty="0" smtClean="0">
                <a:solidFill>
                  <a:srgbClr val="FF0000"/>
                </a:solidFill>
                <a:latin typeface="Propisi" pitchFamily="2" charset="0"/>
              </a:rPr>
              <a:t>нь</a:t>
            </a:r>
            <a:r>
              <a:rPr lang="ru-RU" sz="8600" b="1" dirty="0" smtClean="0">
                <a:solidFill>
                  <a:srgbClr val="002060"/>
                </a:solidFill>
                <a:latin typeface="Propisi" pitchFamily="2" charset="0"/>
              </a:rPr>
              <a:t>ки</a:t>
            </a:r>
            <a:endParaRPr lang="ru-RU" sz="8600" u="sng" dirty="0">
              <a:solidFill>
                <a:srgbClr val="002060"/>
              </a:solidFill>
              <a:latin typeface="Propisi" pitchFamily="2" charset="0"/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5292080" y="2132856"/>
            <a:ext cx="72008" cy="14401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>
            <a:off x="4786314" y="3357562"/>
            <a:ext cx="72008" cy="14401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5" descr="%D0%94%D0%B5%D1%82%D0%B8_%D0%B8_%D0%BA%D0%B0%D1%80%D0%B0%D0%BD%D0%B4%D0%B0%D1%8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4454908"/>
            <a:ext cx="3312368" cy="240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755576" y="476672"/>
            <a:ext cx="784887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3366FF"/>
                </a:solidFill>
              </a:rPr>
              <a:t>Кто автор этого произведения?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71546"/>
            <a:ext cx="4786346" cy="515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0" y="1571625"/>
            <a:ext cx="809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600" b="1">
                <a:latin typeface="Calibri" pitchFamily="34" charset="0"/>
              </a:rPr>
              <a:t>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2656"/>
            <a:ext cx="7920880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2"/>
                </a:solidFill>
              </a:rPr>
              <a:t>Можно ли по названию текста определить его содержание? </a:t>
            </a:r>
            <a:r>
              <a:rPr lang="ru-RU" sz="2800" b="1" i="1" dirty="0" smtClean="0">
                <a:solidFill>
                  <a:srgbClr val="002060"/>
                </a:solidFill>
                <a:latin typeface="+mn-lt"/>
                <a:cs typeface="+mn-cs"/>
              </a:rPr>
              <a:t>Прочитай текст упражнения 62. Объясни название текста</a:t>
            </a:r>
            <a:endParaRPr lang="ru-RU" sz="2800" b="1" dirty="0" smtClean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6786610" cy="404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0" y="1571625"/>
            <a:ext cx="809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600" b="1">
                <a:latin typeface="Calibri" pitchFamily="34" charset="0"/>
              </a:rPr>
              <a:t>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71480"/>
            <a:ext cx="814393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defRPr/>
            </a:pPr>
            <a:endParaRPr lang="ru-RU" sz="2000" b="1" dirty="0" smtClean="0"/>
          </a:p>
          <a:p>
            <a:pPr marL="266700" indent="-266700">
              <a:buFontTx/>
              <a:buChar char="-"/>
              <a:defRPr/>
            </a:pPr>
            <a:r>
              <a:rPr lang="ru-RU" sz="2000" b="1" dirty="0" smtClean="0"/>
              <a:t>Найди в тексте описание. Можно ли сказать, что автор видит в иве живое существо? Докажи текстом. </a:t>
            </a:r>
          </a:p>
          <a:p>
            <a:pPr marL="266700" indent="-266700">
              <a:buFontTx/>
              <a:buChar char="-"/>
              <a:defRPr/>
            </a:pPr>
            <a:endParaRPr lang="ru-RU" sz="2000" b="1" dirty="0" smtClean="0"/>
          </a:p>
          <a:p>
            <a:pPr marL="266700" indent="-266700">
              <a:buFontTx/>
              <a:buChar char="-"/>
              <a:defRPr/>
            </a:pPr>
            <a:r>
              <a:rPr lang="ru-RU" sz="2000" b="1" dirty="0" smtClean="0"/>
              <a:t>На сколько частей можно разделить текст?</a:t>
            </a:r>
          </a:p>
          <a:p>
            <a:pPr marL="266700" indent="-266700">
              <a:buFontTx/>
              <a:buChar char="-"/>
              <a:defRPr/>
            </a:pPr>
            <a:r>
              <a:rPr lang="ru-RU" sz="2000" b="1" dirty="0" smtClean="0"/>
              <a:t>Прочитай первую часть. О чём в ней говорится?</a:t>
            </a:r>
          </a:p>
          <a:p>
            <a:pPr marL="266700" indent="-266700">
              <a:buFontTx/>
              <a:buChar char="-"/>
              <a:defRPr/>
            </a:pPr>
            <a:r>
              <a:rPr lang="ru-RU" sz="2000" b="1" dirty="0" smtClean="0"/>
              <a:t>С чем сравниваются ветки? Почки?</a:t>
            </a:r>
          </a:p>
        </p:txBody>
      </p:sp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357158" y="1928802"/>
            <a:ext cx="5214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8">
              <a:defRPr/>
            </a:pPr>
            <a:r>
              <a:rPr lang="ru-RU" sz="2800" dirty="0">
                <a:ea typeface="Arial Unicode MS" pitchFamily="34" charset="-128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04664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Составление плана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3214686"/>
            <a:ext cx="4033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0" indent="-542925"/>
            <a:endParaRPr lang="ru-RU" sz="28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542925" lvl="0" indent="-542925">
              <a:buAutoNum type="arabicPeriod" startAt="2"/>
            </a:pPr>
            <a:endParaRPr lang="ru-RU" sz="2800" b="1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9" name="Рисунок 8" descr="http://www.sgaravattiland.it/gestione/uploads/salix_babylonica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928934"/>
            <a:ext cx="385765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rasfokus.ru/images/photos/medium/498107777b87cb6392f4cce80d30db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928934"/>
            <a:ext cx="2441542" cy="162769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643438" y="4643446"/>
            <a:ext cx="4103316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ru-RU" sz="28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/>
            <a:endParaRPr lang="ru-RU" sz="28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/>
            <a:endParaRPr lang="ru-RU" sz="28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/>
            <a:endParaRPr lang="ru-RU" sz="2800" b="1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4714884"/>
            <a:ext cx="403301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cs typeface="Times New Roman" pitchFamily="18" charset="0"/>
              </a:rPr>
              <a:t>План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cs typeface="Times New Roman" pitchFamily="18" charset="0"/>
              </a:rPr>
              <a:t>1.  Ветки ивы – волосы, почки - узелки.</a:t>
            </a:r>
          </a:p>
          <a:p>
            <a:pPr marL="542925" lvl="0" indent="-542925"/>
            <a:endParaRPr lang="ru-RU" sz="20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542925" lvl="0" indent="-542925">
              <a:buAutoNum type="arabicPeriod" startAt="2"/>
            </a:pPr>
            <a:endParaRPr lang="ru-RU" sz="28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542925" lvl="0" indent="-542925">
              <a:buAutoNum type="arabicPeriod" startAt="2"/>
            </a:pPr>
            <a:endParaRPr lang="ru-RU" sz="2800" b="1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0" y="1571625"/>
            <a:ext cx="809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600" b="1">
                <a:latin typeface="Calibri" pitchFamily="34" charset="0"/>
              </a:rPr>
              <a:t>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928670"/>
            <a:ext cx="81439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buFontTx/>
              <a:buChar char="-"/>
              <a:defRPr/>
            </a:pPr>
            <a:r>
              <a:rPr lang="ru-RU" sz="2000" b="1" dirty="0" smtClean="0"/>
              <a:t>Прочитай вторую часть.  О чём в ней говорится?</a:t>
            </a:r>
          </a:p>
          <a:p>
            <a:pPr marL="266700" indent="-266700">
              <a:buFontTx/>
              <a:buChar char="-"/>
              <a:defRPr/>
            </a:pPr>
            <a:r>
              <a:rPr lang="ru-RU" sz="2000" b="1" dirty="0" smtClean="0"/>
              <a:t>Можно ли эту часть назвать повествованием? Слова какой части речи могут это доказать?</a:t>
            </a:r>
          </a:p>
          <a:p>
            <a:pPr marL="266700" indent="-266700">
              <a:buFontTx/>
              <a:buChar char="-"/>
              <a:defRPr/>
            </a:pPr>
            <a:r>
              <a:rPr lang="ru-RU" sz="2000" b="1" dirty="0" smtClean="0"/>
              <a:t>Что делают капли? С кем их сравнивают?</a:t>
            </a:r>
          </a:p>
        </p:txBody>
      </p:sp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357158" y="1928802"/>
            <a:ext cx="5214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8">
              <a:defRPr/>
            </a:pPr>
            <a:r>
              <a:rPr lang="ru-RU" sz="2800" dirty="0">
                <a:ea typeface="Arial Unicode MS" pitchFamily="34" charset="-128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04664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Составление плана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2285992"/>
            <a:ext cx="4103316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ru-RU" sz="28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/>
            <a:endParaRPr lang="ru-RU" sz="28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/>
            <a:endParaRPr lang="ru-RU" sz="28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/>
            <a:endParaRPr lang="ru-RU" sz="2800" b="1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2357430"/>
            <a:ext cx="403301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cs typeface="Times New Roman" pitchFamily="18" charset="0"/>
              </a:rPr>
              <a:t>План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cs typeface="Times New Roman" pitchFamily="18" charset="0"/>
              </a:rPr>
              <a:t>1.  Ветки ивы – волосы, почки - узелки.</a:t>
            </a:r>
          </a:p>
          <a:p>
            <a:pPr marL="542925" lvl="0" indent="-542925"/>
            <a:r>
              <a:rPr lang="ru-RU" sz="2000" b="1" dirty="0" smtClean="0">
                <a:solidFill>
                  <a:prstClr val="black"/>
                </a:solidFill>
                <a:cs typeface="Times New Roman" pitchFamily="18" charset="0"/>
              </a:rPr>
              <a:t>2. Капли словно дети.</a:t>
            </a:r>
          </a:p>
          <a:p>
            <a:pPr marL="542925" lvl="0" indent="-542925">
              <a:buAutoNum type="arabicPeriod" startAt="2"/>
            </a:pPr>
            <a:endParaRPr lang="ru-RU" sz="28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542925" lvl="0" indent="-542925">
              <a:buAutoNum type="arabicPeriod" startAt="2"/>
            </a:pPr>
            <a:endParaRPr lang="ru-RU" sz="2800" b="1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10" name="Рисунок 9" descr="http://www.dev.test.kavkaz-uzel.ru/system/uploads/photo/photography/0005/50598/big_76010_539867459367437_1270526825_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3071833" cy="251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fs69.trilulilu.ro/imgs/anailu/picaturi-de-ploaie-5_c433ae5815b50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286256"/>
            <a:ext cx="185738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0" y="1571625"/>
            <a:ext cx="809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600" b="1">
                <a:latin typeface="Calibri" pitchFamily="34" charset="0"/>
              </a:rPr>
              <a:t>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928670"/>
            <a:ext cx="81439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buFontTx/>
              <a:buChar char="-"/>
              <a:defRPr/>
            </a:pPr>
            <a:r>
              <a:rPr lang="ru-RU" sz="2000" b="1" dirty="0" smtClean="0"/>
              <a:t>Прочитай третью часть. </a:t>
            </a:r>
          </a:p>
          <a:p>
            <a:pPr marL="266700" indent="-266700">
              <a:buFontTx/>
              <a:buChar char="-"/>
              <a:defRPr/>
            </a:pPr>
            <a:r>
              <a:rPr lang="ru-RU" sz="2000" b="1" dirty="0" smtClean="0"/>
              <a:t>Найди подтверждение, что ива – живая для писателя.</a:t>
            </a:r>
          </a:p>
          <a:p>
            <a:pPr marL="266700" indent="-266700">
              <a:defRPr/>
            </a:pPr>
            <a:endParaRPr lang="ru-RU" sz="2000" b="1" dirty="0" smtClean="0"/>
          </a:p>
          <a:p>
            <a:pPr marL="266700" indent="-266700">
              <a:buFontTx/>
              <a:buChar char="-"/>
              <a:defRPr/>
            </a:pPr>
            <a:r>
              <a:rPr lang="ru-RU" sz="2000" b="1" i="1" dirty="0" smtClean="0"/>
              <a:t>Подумай, отчего ива может сверкать?  </a:t>
            </a:r>
          </a:p>
        </p:txBody>
      </p:sp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357158" y="1928802"/>
            <a:ext cx="5214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8">
              <a:defRPr/>
            </a:pPr>
            <a:r>
              <a:rPr lang="ru-RU" sz="2800" dirty="0">
                <a:ea typeface="Arial Unicode MS" pitchFamily="34" charset="-128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04664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Составление плана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357430"/>
            <a:ext cx="4103316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ru-RU" sz="28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/>
            <a:endParaRPr lang="ru-RU" sz="28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/>
            <a:endParaRPr lang="ru-RU" sz="28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/>
            <a:endParaRPr lang="ru-RU" sz="2800" b="1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428868"/>
            <a:ext cx="403301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cs typeface="Times New Roman" pitchFamily="18" charset="0"/>
              </a:rPr>
              <a:t>План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cs typeface="Times New Roman" pitchFamily="18" charset="0"/>
              </a:rPr>
              <a:t>1.  Ветки ивы – волосы, почки - узелки.</a:t>
            </a:r>
          </a:p>
          <a:p>
            <a:pPr marL="542925" lvl="0" indent="-542925"/>
            <a:r>
              <a:rPr lang="ru-RU" sz="2000" b="1" dirty="0" smtClean="0">
                <a:solidFill>
                  <a:prstClr val="black"/>
                </a:solidFill>
                <a:cs typeface="Times New Roman" pitchFamily="18" charset="0"/>
              </a:rPr>
              <a:t>2. Капли словно дети.</a:t>
            </a:r>
          </a:p>
          <a:p>
            <a:pPr marL="542925" lvl="0" indent="-542925"/>
            <a:r>
              <a:rPr lang="ru-RU" sz="2000" b="1" dirty="0" smtClean="0">
                <a:solidFill>
                  <a:prstClr val="black"/>
                </a:solidFill>
                <a:cs typeface="Times New Roman" pitchFamily="18" charset="0"/>
              </a:rPr>
              <a:t>3. Улыбка ивы.</a:t>
            </a:r>
          </a:p>
          <a:p>
            <a:pPr marL="542925" lvl="0" indent="-542925">
              <a:buAutoNum type="arabicPeriod" startAt="2"/>
            </a:pPr>
            <a:endParaRPr lang="ru-RU" sz="28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542925" lvl="0" indent="-542925">
              <a:buAutoNum type="arabicPeriod" startAt="2"/>
            </a:pPr>
            <a:endParaRPr lang="ru-RU" sz="2800" b="1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10" name="Рисунок 9" descr="http://cs317822.vk.me/v317822896/8201/IoY_N2_8Yx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357430"/>
            <a:ext cx="33575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os1.i.ua/3/1/7526598_a2aa3e0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357694"/>
            <a:ext cx="30003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с.5 УЧИМСЯ ЗАДАВАТЬ ВОПРОСЫ. 2кл.ч.3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FAC08F"/>
      </a:folHlink>
    </a:clrScheme>
    <a:fontScheme name="Другая 1">
      <a:majorFont>
        <a:latin typeface="Constant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с.5 УЧИМСЯ ЗАДАВАТЬ ВОПРОСЫ. 2кл.ч.3</Template>
  <TotalTime>994</TotalTime>
  <Words>287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с.5 УЧИМСЯ ЗАДАВАТЬ ВОПРОСЫ. 2кл.ч.3</vt:lpstr>
      <vt:lpstr>Письменное изложение «Ступеньки»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Кузнецов Роман Петрович</dc:creator>
  <cp:lastModifiedBy>Comp</cp:lastModifiedBy>
  <cp:revision>120</cp:revision>
  <dcterms:created xsi:type="dcterms:W3CDTF">2017-01-10T11:47:07Z</dcterms:created>
  <dcterms:modified xsi:type="dcterms:W3CDTF">2020-05-11T07:26:49Z</dcterms:modified>
</cp:coreProperties>
</file>