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6" r:id="rId7"/>
    <p:sldId id="274" r:id="rId8"/>
    <p:sldId id="275" r:id="rId9"/>
    <p:sldId id="282" r:id="rId10"/>
    <p:sldId id="289" r:id="rId11"/>
    <p:sldId id="277" r:id="rId12"/>
    <p:sldId id="278" r:id="rId13"/>
    <p:sldId id="279" r:id="rId14"/>
    <p:sldId id="280" r:id="rId15"/>
    <p:sldId id="281" r:id="rId16"/>
    <p:sldId id="284" r:id="rId17"/>
    <p:sldId id="287" r:id="rId18"/>
    <p:sldId id="283" r:id="rId19"/>
    <p:sldId id="288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67" autoAdjust="0"/>
  </p:normalViewPr>
  <p:slideViewPr>
    <p:cSldViewPr>
      <p:cViewPr varScale="1">
        <p:scale>
          <a:sx n="57" d="100"/>
          <a:sy n="57" d="100"/>
        </p:scale>
        <p:origin x="37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DC56F0-7C0A-4629-9C0E-24231982CBDC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6D2EC6-6083-4356-9CC0-A5677E40A0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406640" cy="3560416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«Проектная </a:t>
            </a:r>
            <a:r>
              <a:rPr lang="ru-RU" b="1" dirty="0">
                <a:effectLst/>
              </a:rPr>
              <a:t>деятельность как средство формирования универсальных учебных действий младших </a:t>
            </a:r>
            <a:r>
              <a:rPr lang="ru-RU" b="1" dirty="0" smtClean="0">
                <a:effectLst/>
              </a:rPr>
              <a:t>школьников»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+mj-lt"/>
              </a:rPr>
              <a:t>учитель </a:t>
            </a:r>
            <a:r>
              <a:rPr lang="ru-RU" sz="3200" b="1" i="1" dirty="0" smtClean="0">
                <a:latin typeface="+mj-lt"/>
              </a:rPr>
              <a:t>начальных классов</a:t>
            </a:r>
            <a:br>
              <a:rPr lang="ru-RU" sz="3200" b="1" i="1" dirty="0" smtClean="0">
                <a:latin typeface="+mj-lt"/>
              </a:rPr>
            </a:br>
            <a:r>
              <a:rPr lang="ru-RU" sz="3200" b="1" i="1" dirty="0" smtClean="0">
                <a:latin typeface="+mj-lt"/>
              </a:rPr>
              <a:t>           МОУ </a:t>
            </a:r>
            <a:r>
              <a:rPr lang="ru-RU" sz="3200" b="1" i="1" dirty="0" err="1" smtClean="0">
                <a:latin typeface="+mj-lt"/>
              </a:rPr>
              <a:t>Удельнинская</a:t>
            </a:r>
            <a:r>
              <a:rPr lang="ru-RU" sz="3200" b="1" i="1" dirty="0" smtClean="0">
                <a:latin typeface="+mj-lt"/>
              </a:rPr>
              <a:t> гимназия</a:t>
            </a:r>
            <a:br>
              <a:rPr lang="ru-RU" sz="3200" b="1" i="1" dirty="0" smtClean="0">
                <a:latin typeface="+mj-lt"/>
              </a:rPr>
            </a:br>
            <a:r>
              <a:rPr lang="ru-RU" sz="3200" b="1" i="1" dirty="0" smtClean="0">
                <a:latin typeface="+mj-lt"/>
              </a:rPr>
              <a:t>           </a:t>
            </a:r>
            <a:r>
              <a:rPr lang="ru-RU" sz="3200" b="1" i="1" dirty="0" smtClean="0">
                <a:latin typeface="+mj-lt"/>
              </a:rPr>
              <a:t>Ларина  Светлана Николаевна</a:t>
            </a:r>
            <a:endParaRPr lang="ru-RU" sz="3200" b="1" i="1" dirty="0"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75656" y="404664"/>
            <a:ext cx="7406640" cy="1283402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Вывод:</a:t>
            </a:r>
            <a:endParaRPr lang="ru-RU" sz="44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45925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 smtClean="0"/>
              <a:t>Проектная деятельность способствует формированию ключевых компетентностей учащихся, подготовки их к реальным условиям жизнедеятельности. Выводит процесс обучения и воспитания из стен школы в окружающий мир.</a:t>
            </a:r>
          </a:p>
          <a:p>
            <a:r>
              <a:rPr lang="ru-RU" sz="2800" b="1" i="1" dirty="0" smtClean="0"/>
              <a:t>Девизом этой деятельности могут служить слова выдающегося немецкого драматурга и философа Г.Э. Лессинга: «Спорьте, заблуждайтесь, ошибайтесь, но ради бога, размышляйте, и хотя и криво, да сами».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Творческий проект  «Край ты мой, родимый край!»</a:t>
            </a:r>
            <a:endParaRPr lang="ru-RU" sz="4000" b="1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387912" cy="4387248"/>
          </a:xfrm>
        </p:spPr>
        <p:txBody>
          <a:bodyPr>
            <a:noAutofit/>
          </a:bodyPr>
          <a:lstStyle/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u="sng" dirty="0" smtClean="0">
                <a:cs typeface="Times New Roman" pitchFamily="18" charset="0"/>
              </a:rPr>
              <a:t>Этапы:</a:t>
            </a:r>
            <a:endParaRPr lang="ru-RU" sz="2000" b="1" u="sng" dirty="0" smtClean="0"/>
          </a:p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u="sng" dirty="0" smtClean="0">
                <a:cs typeface="Times New Roman" pitchFamily="18" charset="0"/>
              </a:rPr>
              <a:t>1. Погружение в проект </a:t>
            </a:r>
            <a:r>
              <a:rPr lang="ru-RU" sz="2000" b="1" dirty="0" smtClean="0">
                <a:cs typeface="Times New Roman" pitchFamily="18" charset="0"/>
              </a:rPr>
              <a:t>(подготовительный  этап)</a:t>
            </a:r>
            <a:endParaRPr lang="ru-RU" sz="2000" b="1" dirty="0" smtClean="0"/>
          </a:p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dirty="0" smtClean="0">
                <a:cs typeface="Times New Roman" pitchFamily="18" charset="0"/>
              </a:rPr>
              <a:t>включает разработку творческого комплексного проекта,</a:t>
            </a:r>
          </a:p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dirty="0" smtClean="0">
                <a:cs typeface="Times New Roman" pitchFamily="18" charset="0"/>
              </a:rPr>
              <a:t> знакомство учащихся и родителей с проектной технологией;</a:t>
            </a:r>
            <a:endParaRPr lang="ru-RU" sz="2000" b="1" dirty="0" smtClean="0"/>
          </a:p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u="sng" dirty="0" smtClean="0">
                <a:cs typeface="Times New Roman" pitchFamily="18" charset="0"/>
              </a:rPr>
              <a:t>2. Планирование деятельности </a:t>
            </a:r>
            <a:r>
              <a:rPr lang="ru-RU" sz="2000" b="1" dirty="0" smtClean="0">
                <a:cs typeface="Times New Roman" pitchFamily="18" charset="0"/>
              </a:rPr>
              <a:t>(основной этап )</a:t>
            </a:r>
            <a:endParaRPr lang="ru-RU" sz="2000" b="1" dirty="0" smtClean="0"/>
          </a:p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dirty="0" smtClean="0">
                <a:cs typeface="Times New Roman" pitchFamily="18" charset="0"/>
              </a:rPr>
              <a:t>предусматривает реализацию проекта с учащимися</a:t>
            </a:r>
          </a:p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dirty="0" smtClean="0">
                <a:cs typeface="Times New Roman" pitchFamily="18" charset="0"/>
              </a:rPr>
              <a:t> начальных классов и выявление уровня сформированности</a:t>
            </a:r>
          </a:p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dirty="0" smtClean="0">
                <a:cs typeface="Times New Roman" pitchFamily="18" charset="0"/>
              </a:rPr>
              <a:t> коммуникативной, информационной компетентностей </a:t>
            </a:r>
          </a:p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dirty="0" smtClean="0">
                <a:cs typeface="Times New Roman" pitchFamily="18" charset="0"/>
              </a:rPr>
              <a:t>и компетенции решения проблем в проектной деятельности;</a:t>
            </a:r>
            <a:endParaRPr lang="ru-RU" sz="2000" b="1" dirty="0" smtClean="0"/>
          </a:p>
          <a:p>
            <a:pPr marL="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u="sng" dirty="0" smtClean="0">
                <a:cs typeface="Times New Roman" pitchFamily="18" charset="0"/>
              </a:rPr>
              <a:t>3.  Оформление проектной работы (</a:t>
            </a:r>
            <a:r>
              <a:rPr lang="ru-RU" sz="2000" b="1" dirty="0" smtClean="0">
                <a:cs typeface="Times New Roman" pitchFamily="18" charset="0"/>
              </a:rPr>
              <a:t>контрольный этап )</a:t>
            </a:r>
            <a:endParaRPr lang="ru-RU" sz="2000" b="1" dirty="0" smtClean="0"/>
          </a:p>
          <a:p>
            <a:pPr marL="0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dirty="0" smtClean="0">
                <a:cs typeface="Times New Roman" pitchFamily="18" charset="0"/>
              </a:rPr>
              <a:t>предполагает определение динамики продвижения учащихся, </a:t>
            </a:r>
          </a:p>
          <a:p>
            <a:pPr marL="0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dirty="0" smtClean="0">
                <a:cs typeface="Times New Roman" pitchFamily="18" charset="0"/>
              </a:rPr>
              <a:t>анализ результатов работы.</a:t>
            </a:r>
          </a:p>
          <a:p>
            <a:pPr marL="457200" indent="-457200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u="sng" dirty="0" smtClean="0">
                <a:cs typeface="Times New Roman" pitchFamily="18" charset="0"/>
              </a:rPr>
              <a:t>4. Заключительный этап. </a:t>
            </a:r>
            <a:r>
              <a:rPr lang="ru-RU" sz="2000" b="1" dirty="0" smtClean="0">
                <a:cs typeface="Times New Roman" pitchFamily="18" charset="0"/>
              </a:rPr>
              <a:t>Презентация проекта.</a:t>
            </a:r>
          </a:p>
          <a:p>
            <a:pPr marL="457200" indent="-457200">
              <a:spcBef>
                <a:spcPct val="0"/>
              </a:spcBef>
              <a:tabLst>
                <a:tab pos="914400" algn="l"/>
                <a:tab pos="1143000" algn="l"/>
              </a:tabLst>
            </a:pPr>
            <a:r>
              <a:rPr lang="ru-RU" sz="2000" b="1" u="sng" dirty="0" smtClean="0">
                <a:cs typeface="Times New Roman" pitchFamily="18" charset="0"/>
              </a:rPr>
              <a:t>5. Рефлексия.</a:t>
            </a:r>
            <a:endParaRPr lang="ru-RU" sz="2000" b="1" u="sng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406640" cy="2448272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Паспорт проекта.</a:t>
            </a:r>
            <a:r>
              <a:rPr lang="ru-RU" sz="4000" b="1" i="1" u="sng" dirty="0" smtClean="0"/>
              <a:t> </a:t>
            </a:r>
            <a:br>
              <a:rPr lang="ru-RU" sz="4000" b="1" i="1" u="sng" dirty="0" smtClean="0"/>
            </a:br>
            <a:r>
              <a:rPr lang="ru-RU" sz="4000" b="1" i="1" u="sng" dirty="0" smtClean="0"/>
              <a:t>Тема</a:t>
            </a:r>
            <a:r>
              <a:rPr lang="ru-RU" sz="4000" b="1" i="1" dirty="0" smtClean="0"/>
              <a:t>: «Край ты мой, родимый край».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956376" cy="4293096"/>
          </a:xfrm>
        </p:spPr>
        <p:txBody>
          <a:bodyPr>
            <a:noAutofit/>
          </a:bodyPr>
          <a:lstStyle/>
          <a:p>
            <a:r>
              <a:rPr lang="ru-RU" sz="4000" b="1" i="1" u="sng" dirty="0" smtClean="0"/>
              <a:t>Цели:</a:t>
            </a:r>
            <a:r>
              <a:rPr lang="ru-RU" sz="4000" b="1" i="1" dirty="0" smtClean="0"/>
              <a:t> </a:t>
            </a:r>
            <a:endParaRPr lang="ru-RU" sz="4000" dirty="0" smtClean="0"/>
          </a:p>
          <a:p>
            <a:r>
              <a:rPr lang="ru-RU" sz="2400" b="1" dirty="0" smtClean="0"/>
              <a:t>*  </a:t>
            </a:r>
            <a:r>
              <a:rPr lang="ru-RU" sz="2800" b="1" dirty="0" smtClean="0"/>
              <a:t>познакомить обучающихся с принципом комплексного подхода в создании творческого продукта проектной деятельности;</a:t>
            </a:r>
          </a:p>
          <a:p>
            <a:r>
              <a:rPr lang="ru-RU" sz="2800" b="1" dirty="0" smtClean="0"/>
              <a:t>*  вовлечь каждого обучающегося в активный творческий процесс;</a:t>
            </a:r>
          </a:p>
          <a:p>
            <a:r>
              <a:rPr lang="ru-RU" sz="2800" b="1" dirty="0" smtClean="0"/>
              <a:t>*  воспитывать интерес к родному краю - малой родине,  к истории  села, устному народному творчеству.</a:t>
            </a:r>
            <a:endParaRPr lang="ru-RU" sz="28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648" y="980728"/>
            <a:ext cx="7406640" cy="1472184"/>
          </a:xfrm>
        </p:spPr>
        <p:txBody>
          <a:bodyPr/>
          <a:lstStyle/>
          <a:p>
            <a:r>
              <a:rPr lang="ru-RU" sz="4000" b="1" i="1" u="sng" dirty="0" smtClean="0"/>
              <a:t>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7406640" cy="439248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*  развитие творчества, способностей к изобретательству, эстетического вкуса обучающихся;</a:t>
            </a:r>
          </a:p>
          <a:p>
            <a:r>
              <a:rPr lang="ru-RU" sz="3200" b="1" dirty="0" smtClean="0"/>
              <a:t>*  формирование умений взаимодействия и взаимопомощи в группе;</a:t>
            </a:r>
          </a:p>
          <a:p>
            <a:r>
              <a:rPr lang="ru-RU" sz="3200" b="1" dirty="0" smtClean="0"/>
              <a:t>*  разработка и изготовление предполагаемого продукта проекта.</a:t>
            </a:r>
          </a:p>
          <a:p>
            <a:endParaRPr lang="ru-RU" sz="3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0"/>
            <a:ext cx="6840760" cy="1656184"/>
          </a:xfrm>
        </p:spPr>
        <p:txBody>
          <a:bodyPr>
            <a:normAutofit/>
          </a:bodyPr>
          <a:lstStyle/>
          <a:p>
            <a:r>
              <a:rPr lang="ru-RU" sz="4000" b="1" u="sng" dirty="0" smtClean="0"/>
              <a:t>Этапы работы над проектом</a:t>
            </a:r>
            <a:r>
              <a:rPr lang="ru-RU" sz="4000" dirty="0" smtClean="0">
                <a:cs typeface="Times New Roman" pitchFamily="18" charset="0"/>
              </a:rPr>
              <a:t>   </a:t>
            </a:r>
            <a:r>
              <a:rPr lang="ru-RU" sz="4000" b="1" dirty="0" smtClean="0">
                <a:cs typeface="Times New Roman" pitchFamily="18" charset="0"/>
              </a:rPr>
              <a:t>Этап 1. Погружение в проект </a:t>
            </a:r>
            <a:endParaRPr lang="ru-RU" sz="40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1673424"/>
            <a:ext cx="8100392" cy="5184576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spcBef>
                <a:spcPct val="0"/>
              </a:spcBef>
              <a:tabLst>
                <a:tab pos="914400" algn="l"/>
                <a:tab pos="1143000" algn="l"/>
              </a:tabLst>
            </a:pPr>
            <a:endParaRPr lang="ru-RU" sz="2800" dirty="0" smtClean="0">
              <a:cs typeface="Times New Roman" pitchFamily="18" charset="0"/>
            </a:endParaRPr>
          </a:p>
          <a:p>
            <a:r>
              <a:rPr lang="ru-RU" sz="3300" b="1" i="1" u="sng" dirty="0" smtClean="0"/>
              <a:t>Цель этапа </a:t>
            </a:r>
            <a:r>
              <a:rPr lang="ru-RU" sz="3300" dirty="0" smtClean="0"/>
              <a:t>- подготовка обучающихся к работе над проектом.</a:t>
            </a:r>
          </a:p>
          <a:p>
            <a:r>
              <a:rPr lang="ru-RU" sz="3300" b="1" i="1" u="sng" dirty="0" smtClean="0"/>
              <a:t>Задачи: </a:t>
            </a:r>
            <a:r>
              <a:rPr lang="ru-RU" sz="3300" dirty="0" smtClean="0"/>
              <a:t>определить проблему, тему и цель проекта в ходе совместной деятельности учителя, родителей и учащихся.</a:t>
            </a:r>
          </a:p>
          <a:p>
            <a:r>
              <a:rPr lang="ru-RU" sz="3300" b="1" i="1" u="sng" dirty="0" smtClean="0"/>
              <a:t>Деятельность учителя: </a:t>
            </a:r>
            <a:r>
              <a:rPr lang="ru-RU" sz="3300" dirty="0" smtClean="0"/>
              <a:t>предлагает учащимся различные варианты выполнения работы; помогает детям сформулировать проблему, цель и задачи проекта; организует поиск учащимися оптимального способа достижения поставленных целей проекта.</a:t>
            </a:r>
          </a:p>
          <a:p>
            <a:r>
              <a:rPr lang="ru-RU" sz="3300" b="1" i="1" u="sng" dirty="0" smtClean="0"/>
              <a:t>Деятельность учащихся: </a:t>
            </a:r>
            <a:r>
              <a:rPr lang="ru-RU" sz="3300" dirty="0" smtClean="0"/>
              <a:t>осуществляют вживание в ситуацию, обсуждают тему будущего проекта.</a:t>
            </a:r>
          </a:p>
          <a:p>
            <a:pPr marL="514350" indent="-514350" algn="just">
              <a:spcBef>
                <a:spcPct val="0"/>
              </a:spcBef>
              <a:buAutoNum type="arabicPeriod"/>
              <a:tabLst>
                <a:tab pos="914400" algn="l"/>
                <a:tab pos="1143000" algn="l"/>
              </a:tabLst>
            </a:pP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648" y="332656"/>
            <a:ext cx="7406640" cy="2219506"/>
          </a:xfrm>
        </p:spPr>
        <p:txBody>
          <a:bodyPr>
            <a:normAutofit/>
          </a:bodyPr>
          <a:lstStyle/>
          <a:p>
            <a:r>
              <a:rPr lang="ru-RU" b="1" dirty="0" smtClean="0"/>
              <a:t>Этап 2.  Планирование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15616" y="1850064"/>
            <a:ext cx="8028384" cy="500793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i="1" u="sng" dirty="0" smtClean="0"/>
              <a:t>Сбор информации. </a:t>
            </a:r>
            <a:r>
              <a:rPr lang="ru-RU" dirty="0" smtClean="0"/>
              <a:t>(Источниками информации может быть литература по данной тематике, личные наблюдения, творческие работы. Часть информации учащиеся собирают совместно с родителями.)</a:t>
            </a:r>
          </a:p>
          <a:p>
            <a:pPr lvl="0"/>
            <a:r>
              <a:rPr lang="ru-RU" b="1" dirty="0" smtClean="0"/>
              <a:t>Оформить выставку детских рисунков  на тему «Моя малая родина»</a:t>
            </a:r>
          </a:p>
          <a:p>
            <a:r>
              <a:rPr lang="ru-RU" dirty="0" smtClean="0"/>
              <a:t> </a:t>
            </a:r>
            <a:r>
              <a:rPr lang="ru-RU" b="1" i="1" u="sng" dirty="0" smtClean="0"/>
              <a:t>Деятельность учителя</a:t>
            </a:r>
            <a:r>
              <a:rPr lang="ru-RU" dirty="0" smtClean="0"/>
              <a:t>: разрабатывает задания, вопросы для поисковой деятельности,</a:t>
            </a:r>
          </a:p>
          <a:p>
            <a:r>
              <a:rPr lang="ru-RU" dirty="0" smtClean="0"/>
              <a:t>подбирает литературу, принимает участие в обсуждении вариантов по реализации проекта.</a:t>
            </a:r>
          </a:p>
          <a:p>
            <a:r>
              <a:rPr lang="ru-RU" b="1" i="1" u="sng" dirty="0" smtClean="0"/>
              <a:t>Деятельность учащихся</a:t>
            </a:r>
            <a:r>
              <a:rPr lang="ru-RU" dirty="0" smtClean="0"/>
              <a:t>: разрабатывают план действий, осуществляют постановку конкретных задач, определяют средства реализации проекта, уточняют источники.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8028384" cy="201622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Этап 3. Оформление проектной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622664" cy="407707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u="sng" dirty="0" smtClean="0"/>
              <a:t>Цель</a:t>
            </a:r>
            <a:r>
              <a:rPr lang="ru-RU" sz="2800" dirty="0" smtClean="0"/>
              <a:t> – оформление страниц  журнала, выставка рисунков.</a:t>
            </a:r>
          </a:p>
          <a:p>
            <a:r>
              <a:rPr lang="ru-RU" sz="2800" b="1" i="1" u="sng" dirty="0" smtClean="0"/>
              <a:t>Задачи: </a:t>
            </a:r>
            <a:r>
              <a:rPr lang="ru-RU" sz="2800" dirty="0" smtClean="0"/>
              <a:t>структурирование полученной информации; интеграция полученных знаний, умений, навыков.</a:t>
            </a:r>
          </a:p>
          <a:p>
            <a:r>
              <a:rPr lang="ru-RU" sz="2800" b="1" i="1" u="sng" dirty="0" smtClean="0"/>
              <a:t>Деятельность учителя: </a:t>
            </a:r>
            <a:r>
              <a:rPr lang="ru-RU" sz="2800" dirty="0" smtClean="0"/>
              <a:t>консультирует, координирует работу учащихся, стимулирует их деятельность.</a:t>
            </a:r>
          </a:p>
          <a:p>
            <a:r>
              <a:rPr lang="ru-RU" sz="2800" b="1" i="1" u="sng" dirty="0" smtClean="0"/>
              <a:t>Деятельность учащихся:</a:t>
            </a:r>
            <a:r>
              <a:rPr lang="ru-RU" sz="2800" dirty="0" smtClean="0"/>
              <a:t> работают над проектом и его оформлением.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329296"/>
          </a:xfrm>
          <a:prstGeom prst="rect">
            <a:avLst/>
          </a:prstGeom>
          <a:noFill/>
        </p:spPr>
      </p:pic>
      <p:pic>
        <p:nvPicPr>
          <p:cNvPr id="4099" name="Picture 3" descr="G:\ф.школа\IMG_1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79676"/>
            <a:ext cx="4104584" cy="3078324"/>
          </a:xfrm>
          <a:prstGeom prst="rect">
            <a:avLst/>
          </a:prstGeom>
          <a:noFill/>
        </p:spPr>
      </p:pic>
      <p:pic>
        <p:nvPicPr>
          <p:cNvPr id="4100" name="Picture 4" descr="G:\ф.школа\IMG_1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20688"/>
            <a:ext cx="4104456" cy="307822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Этап 4. Заключительный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7651576" cy="4824536"/>
          </a:xfrm>
        </p:spPr>
        <p:txBody>
          <a:bodyPr>
            <a:normAutofit/>
          </a:bodyPr>
          <a:lstStyle/>
          <a:p>
            <a:r>
              <a:rPr lang="ru-RU" sz="3200" b="1" i="1" u="sng" dirty="0" smtClean="0"/>
              <a:t>Цель</a:t>
            </a:r>
            <a:r>
              <a:rPr lang="ru-RU" sz="3200" dirty="0" smtClean="0"/>
              <a:t> - презентация проекта.</a:t>
            </a:r>
          </a:p>
          <a:p>
            <a:r>
              <a:rPr lang="ru-RU" sz="3200" dirty="0" smtClean="0"/>
              <a:t> </a:t>
            </a:r>
            <a:r>
              <a:rPr lang="ru-RU" sz="3200" b="1" i="1" u="sng" dirty="0" smtClean="0"/>
              <a:t>Деятельность учителя: </a:t>
            </a:r>
            <a:r>
              <a:rPr lang="ru-RU" sz="3200" dirty="0" smtClean="0"/>
              <a:t>оценивает работу учащихся.</a:t>
            </a:r>
          </a:p>
          <a:p>
            <a:r>
              <a:rPr lang="ru-RU" sz="3200" b="1" i="1" u="sng" dirty="0" smtClean="0"/>
              <a:t>Деятельность учащихся:</a:t>
            </a:r>
            <a:r>
              <a:rPr lang="ru-RU" sz="3200" dirty="0" smtClean="0"/>
              <a:t> публично представляют полученные результаты, отвечают на вопросы слушателей и/или выступают в роли эксперта.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7329296"/>
          </a:xfrm>
          <a:prstGeom prst="rect">
            <a:avLst/>
          </a:prstGeom>
          <a:noFill/>
        </p:spPr>
      </p:pic>
      <p:pic>
        <p:nvPicPr>
          <p:cNvPr id="5122" name="Picture 2" descr="G:\ф.школа\IMG_1329.jpg"/>
          <p:cNvPicPr>
            <a:picLocks noChangeAspect="1" noChangeArrowheads="1"/>
          </p:cNvPicPr>
          <p:nvPr/>
        </p:nvPicPr>
        <p:blipFill>
          <a:blip r:embed="rId3" cstate="print"/>
          <a:srcRect l="9432" r="20492"/>
          <a:stretch>
            <a:fillRect/>
          </a:stretch>
        </p:blipFill>
        <p:spPr bwMode="auto">
          <a:xfrm>
            <a:off x="1115616" y="548680"/>
            <a:ext cx="2952328" cy="3168352"/>
          </a:xfrm>
          <a:prstGeom prst="rect">
            <a:avLst/>
          </a:prstGeom>
          <a:noFill/>
        </p:spPr>
      </p:pic>
      <p:pic>
        <p:nvPicPr>
          <p:cNvPr id="5123" name="Picture 3" descr="G:\ф.школа\IMG_1331.jpg"/>
          <p:cNvPicPr>
            <a:picLocks noChangeAspect="1" noChangeArrowheads="1"/>
          </p:cNvPicPr>
          <p:nvPr/>
        </p:nvPicPr>
        <p:blipFill>
          <a:blip r:embed="rId4" cstate="print"/>
          <a:srcRect t="6300" r="7076"/>
          <a:stretch>
            <a:fillRect/>
          </a:stretch>
        </p:blipFill>
        <p:spPr bwMode="auto">
          <a:xfrm>
            <a:off x="4932040" y="620688"/>
            <a:ext cx="3600400" cy="2868729"/>
          </a:xfrm>
          <a:prstGeom prst="rect">
            <a:avLst/>
          </a:prstGeom>
          <a:noFill/>
        </p:spPr>
      </p:pic>
      <p:pic>
        <p:nvPicPr>
          <p:cNvPr id="5124" name="Picture 4" descr="G:\ф.школа\IMG_1332.jpg"/>
          <p:cNvPicPr>
            <a:picLocks noChangeAspect="1" noChangeArrowheads="1"/>
          </p:cNvPicPr>
          <p:nvPr/>
        </p:nvPicPr>
        <p:blipFill>
          <a:blip r:embed="rId5" cstate="print"/>
          <a:srcRect l="3200" t="8534"/>
          <a:stretch>
            <a:fillRect/>
          </a:stretch>
        </p:blipFill>
        <p:spPr bwMode="auto">
          <a:xfrm>
            <a:off x="2411760" y="3771038"/>
            <a:ext cx="4104456" cy="308696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406640" cy="18002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Проектная деятельность – базовая технология реализации ФГОС.</a:t>
            </a: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406640" cy="338437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cs typeface="Times New Roman" pitchFamily="18" charset="0"/>
              </a:rPr>
              <a:t>В настоящее время проектную деятельность в школе можно рассматривать как       перспективное средство методического развития учебного процесса именно потому, что она является эффективным инструментом формирования самых различных видов компетенций, а также полной совокупности компетенций - функциональной грамотности. Проектная деятельность помогает в интересной нескучной форме формировать огромное количество УУД, что позволяет полноценно реализовать цели и задачи ФГОС нового поколения.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7406640" cy="113938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Этап 5. Рефлексия.</a:t>
            </a:r>
            <a:endParaRPr lang="ru-RU" sz="40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171224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Что мне дала работа над проектом?</a:t>
            </a:r>
          </a:p>
          <a:p>
            <a:r>
              <a:rPr lang="ru-RU" sz="3200" b="1" u="sng" dirty="0" smtClean="0"/>
              <a:t> Коллективное обсуждение работ, самоанализ.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406640" cy="2088232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Цель проектной деятельности: 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550656" cy="4608512"/>
          </a:xfrm>
        </p:spPr>
        <p:txBody>
          <a:bodyPr>
            <a:normAutofit fontScale="92500" lnSpcReduction="10000"/>
          </a:bodyPr>
          <a:lstStyle/>
          <a:p>
            <a:r>
              <a:rPr lang="ru-RU" sz="4700" dirty="0" smtClean="0">
                <a:latin typeface="+mj-lt"/>
              </a:rPr>
              <a:t>       создание условий для                                                формирования и развития исследовательских умений учащихся, вовлечение их в активную проектно-исследовательскую деятельность.</a:t>
            </a:r>
          </a:p>
          <a:p>
            <a:pPr algn="ctr"/>
            <a:endParaRPr lang="ru-RU" sz="3200" b="1" i="1" dirty="0">
              <a:latin typeface="+mj-lt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1115616" y="1916832"/>
            <a:ext cx="432048" cy="4320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406640" cy="2088232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Задачи проектной деятельности</a:t>
            </a:r>
            <a:r>
              <a:rPr lang="ru-RU" sz="4400" dirty="0" smtClean="0"/>
              <a:t>:  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7884368" cy="460851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i="1" dirty="0" smtClean="0">
                <a:solidFill>
                  <a:schemeClr val="tx1"/>
                </a:solidFill>
              </a:rPr>
              <a:t> *  </a:t>
            </a:r>
            <a:r>
              <a:rPr lang="ru-RU" sz="3800" b="1" dirty="0" smtClean="0"/>
              <a:t>развитие критического мышления (аналитическое; ассоциативное; логическое; системное);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 *  </a:t>
            </a:r>
            <a:r>
              <a:rPr lang="ru-RU" sz="3800" b="1" dirty="0" smtClean="0"/>
              <a:t>развитие творческого мышления (пространственное воображение; самостоятельный перенос знаний; комбинаторные умения; прогностические умения);</a:t>
            </a:r>
          </a:p>
          <a:p>
            <a:r>
              <a:rPr lang="ru-RU" sz="3800" b="1" dirty="0" smtClean="0">
                <a:solidFill>
                  <a:schemeClr val="tx1"/>
                </a:solidFill>
              </a:rPr>
              <a:t>* </a:t>
            </a:r>
            <a:r>
              <a:rPr lang="ru-RU" sz="3800" b="1" dirty="0" smtClean="0"/>
              <a:t> развитие умения работать с информацией (отбирать нужную; анализировать; систематизировать и обобщать; выявлять проблемы; выдвигать обоснованные гипотезы, их решения; ставить эксперименты; статистически обрабатывать данные;</a:t>
            </a:r>
          </a:p>
          <a:p>
            <a:r>
              <a:rPr lang="ru-RU" sz="3800" b="1" dirty="0" smtClean="0"/>
              <a:t>*  развитие умения работать в коллективе.</a:t>
            </a:r>
          </a:p>
          <a:p>
            <a:pPr algn="ctr"/>
            <a:endParaRPr lang="ru-RU" sz="3200" b="1" i="1" dirty="0"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7406640" cy="1832082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В современном понимании </a:t>
            </a:r>
            <a:r>
              <a:rPr lang="ru-RU" sz="4400" b="1" dirty="0" smtClean="0"/>
              <a:t>проект</a:t>
            </a:r>
            <a:r>
              <a:rPr lang="ru-RU" sz="4400" dirty="0" smtClean="0"/>
              <a:t> – </a:t>
            </a:r>
            <a:r>
              <a:rPr lang="ru-RU" sz="4400" b="1" i="1" dirty="0" smtClean="0"/>
              <a:t>это шесть «П»</a:t>
            </a:r>
            <a:r>
              <a:rPr lang="ru-RU" sz="4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0800000">
            <a:off x="1187624" y="1916832"/>
            <a:ext cx="1368425" cy="4321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4400" dirty="0"/>
              <a:t>ПРОЕКТ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699792" y="1916832"/>
            <a:ext cx="4895850" cy="503238"/>
          </a:xfrm>
          <a:prstGeom prst="homePlate">
            <a:avLst>
              <a:gd name="adj" fmla="val 24321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проблема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699792" y="2635970"/>
            <a:ext cx="4895850" cy="503237"/>
          </a:xfrm>
          <a:prstGeom prst="homePlate">
            <a:avLst>
              <a:gd name="adj" fmla="val 243218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проектирование (планирование)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699792" y="3428132"/>
            <a:ext cx="4895850" cy="503238"/>
          </a:xfrm>
          <a:prstGeom prst="homePlate">
            <a:avLst>
              <a:gd name="adj" fmla="val 24321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поиск информации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699792" y="4148857"/>
            <a:ext cx="4895850" cy="503238"/>
          </a:xfrm>
          <a:prstGeom prst="homePlate">
            <a:avLst>
              <a:gd name="adj" fmla="val 24321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продукт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699792" y="5733182"/>
            <a:ext cx="4895850" cy="503238"/>
          </a:xfrm>
          <a:prstGeom prst="homePlate">
            <a:avLst>
              <a:gd name="adj" fmla="val 24321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err="1"/>
              <a:t>портфолио</a:t>
            </a:r>
            <a:r>
              <a:rPr lang="ru-RU" dirty="0"/>
              <a:t> (папка-отчёт)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699792" y="4941020"/>
            <a:ext cx="4895850" cy="503237"/>
          </a:xfrm>
          <a:prstGeom prst="homePlate">
            <a:avLst>
              <a:gd name="adj" fmla="val 243218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презентация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Принципы организации проектной деятельности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844824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•Проект должен быть посильным. •Создавать необходимые условия для успешного выполнения проектов.</a:t>
            </a:r>
          </a:p>
          <a:p>
            <a:r>
              <a:rPr lang="ru-RU" sz="2800" dirty="0" smtClean="0"/>
              <a:t> • Обеспечить руководство проектом со стороны педагога.</a:t>
            </a:r>
          </a:p>
          <a:p>
            <a:r>
              <a:rPr lang="ru-RU" sz="2800" dirty="0" smtClean="0"/>
              <a:t> • Обязательная презентация результатов по проекту в той или иной форме</a:t>
            </a:r>
            <a:endParaRPr lang="ru-RU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406640" cy="197624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Общие подходы к структурированию проекта: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7406640" cy="3888432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1.   Начинать следует всегда с выбора темы проекта, его типа, количества участников. </a:t>
            </a:r>
          </a:p>
          <a:p>
            <a:r>
              <a:rPr lang="ru-RU" sz="2800" dirty="0" smtClean="0"/>
              <a:t>2.  Далее учителю необходимо продумать возможные варианты проблем, которые важно исследовать в рамках намеченной тематики. Сами же проблемы выдвигаются учащимися с подачи учителя (наводящие вопросы, ситуации, способствующие определению проблем, видеоряд с той же целью, т.д.). Здесь уместна "мозговая атака" с последующим коллективным обсуждением. </a:t>
            </a:r>
          </a:p>
          <a:p>
            <a:r>
              <a:rPr lang="ru-RU" sz="2800" dirty="0" smtClean="0"/>
              <a:t>3. Распределение задач по группам, обсуждение возможных методов исследования, поиска информации, творческих решений. 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1052736"/>
            <a:ext cx="7406640" cy="48245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4. Самостоятельная работа участников проекта по своим индивидуальным или групповым исследовательским, творческим задачам. </a:t>
            </a:r>
          </a:p>
          <a:p>
            <a:r>
              <a:rPr lang="ru-RU" sz="2800" dirty="0" smtClean="0"/>
              <a:t>5. Промежуточные обсуждения полученных данных в группах (на уроках или на занятиях в научном обществе, в групповой работе в библиотеке, пр.). </a:t>
            </a:r>
          </a:p>
          <a:p>
            <a:r>
              <a:rPr lang="ru-RU" sz="2800" dirty="0" smtClean="0"/>
              <a:t>6.    Защита проектов, оппонирование. </a:t>
            </a:r>
          </a:p>
          <a:p>
            <a:r>
              <a:rPr lang="ru-RU" sz="2800" dirty="0" smtClean="0"/>
              <a:t>7.    Коллективное обсуждение, экспертиза, результаты внешней оценки, выводы.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P\Desktop\рисунки - фо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552" cy="7178187"/>
          </a:xfrm>
          <a:prstGeom prst="rect">
            <a:avLst/>
          </a:prstGeom>
          <a:noFill/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914400" y="260648"/>
            <a:ext cx="8229600" cy="836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b="1" i="1" dirty="0" smtClean="0"/>
              <a:t>Структура деятельности учителя и ученика при использовании метода проектов</a:t>
            </a:r>
            <a:r>
              <a:rPr lang="ru-RU" sz="2000" b="1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31640" y="905386"/>
          <a:ext cx="7416824" cy="595261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70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Ученик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Учитель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Определяет цель деятельности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Помогает определить цель деятельности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Открывает новые знания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Рекомендует источники получения информации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Экспериментирует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Раскрывает возможные формы работы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Выбирает пути решения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Содействует прогнозированию результатов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Активен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Создаёт условия для активности школьника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4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Субъект обучения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Партнёр ученика</a:t>
                      </a:r>
                      <a:endParaRPr kumimoji="0" lang="ru-RU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4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Несёт ответственность за свою деятельность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Помогает оценить полученный результат, выявить недостатки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666</TotalTime>
  <Words>900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«Проектная деятельность как средство формирования универсальных учебных действий младших школьников»</vt:lpstr>
      <vt:lpstr>Проектная деятельность – базовая технология реализации ФГОС.</vt:lpstr>
      <vt:lpstr>Цель проектной деятельности:  </vt:lpstr>
      <vt:lpstr>Задачи проектной деятельности:   </vt:lpstr>
      <vt:lpstr>В современном понимании проект – это шесть «П»  </vt:lpstr>
      <vt:lpstr>Принципы организации проектной деятельности</vt:lpstr>
      <vt:lpstr>Общие подходы к структурированию проекта: </vt:lpstr>
      <vt:lpstr>Презентация PowerPoint</vt:lpstr>
      <vt:lpstr>Структура деятельности учителя и ученика при использовании метода проектов: </vt:lpstr>
      <vt:lpstr>Вывод:</vt:lpstr>
      <vt:lpstr>Творческий проект  «Край ты мой, родимый край!»</vt:lpstr>
      <vt:lpstr>Паспорт проекта.  Тема: «Край ты мой, родимый край». </vt:lpstr>
      <vt:lpstr>Задачи проекта: </vt:lpstr>
      <vt:lpstr>Этапы работы над проектом   Этап 1. Погружение в проект </vt:lpstr>
      <vt:lpstr>Этап 2.  Планирование деятельности </vt:lpstr>
      <vt:lpstr>Этап 3. Оформление проектной работы </vt:lpstr>
      <vt:lpstr>Презентация PowerPoint</vt:lpstr>
      <vt:lpstr>Этап 4. Заключительный этап </vt:lpstr>
      <vt:lpstr>Презентация PowerPoint</vt:lpstr>
      <vt:lpstr>Этап 5. Рефлексия.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 работа №3 слушателя курсов повышения квалификации  « ФГОС НОО: содержание и технологии реализации»                 учителя начальных классов            МОУ Удельнинская гимназия                               Лариной С.Н.</dc:title>
  <dc:creator>HP</dc:creator>
  <cp:lastModifiedBy>Пользователь Windows</cp:lastModifiedBy>
  <cp:revision>79</cp:revision>
  <dcterms:created xsi:type="dcterms:W3CDTF">2016-11-03T12:43:46Z</dcterms:created>
  <dcterms:modified xsi:type="dcterms:W3CDTF">2020-06-05T18:18:05Z</dcterms:modified>
</cp:coreProperties>
</file>