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70" r:id="rId7"/>
    <p:sldId id="271" r:id="rId8"/>
    <p:sldId id="27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A5891-1B47-4F8C-921A-6DB02B23B4A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5A16-FF74-4674-B985-840933F67B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41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96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43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11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28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87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95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40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61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95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20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C4BCE-77E5-4B77-A51C-78283F6B30B4}" type="datetimeFigureOut">
              <a:rPr lang="ru-RU" smtClean="0"/>
              <a:t>09.12.2018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A5E6F-02F3-4194-A8DE-7DE31934F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35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6982544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Приемы активизации познавательной деятельности учащихся на уроках математики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E:\обощение\4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1" r="371"/>
          <a:stretch/>
        </p:blipFill>
        <p:spPr bwMode="auto">
          <a:xfrm>
            <a:off x="971600" y="4293096"/>
            <a:ext cx="3011233" cy="2276872"/>
          </a:xfrm>
          <a:prstGeom prst="rect">
            <a:avLst/>
          </a:prstGeom>
          <a:noFill/>
          <a:effectLst>
            <a:glow rad="228600">
              <a:schemeClr val="accent6">
                <a:lumMod val="75000"/>
                <a:alpha val="40000"/>
              </a:schemeClr>
            </a:glo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:\обощение\60752_html_579be44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240" y="3284984"/>
            <a:ext cx="2191038" cy="2708920"/>
          </a:xfrm>
          <a:prstGeom prst="rect">
            <a:avLst/>
          </a:prstGeom>
          <a:noFill/>
          <a:effectLst>
            <a:glow rad="139700">
              <a:schemeClr val="accent6">
                <a:lumMod val="60000"/>
                <a:lumOff val="40000"/>
                <a:alpha val="40000"/>
              </a:schemeClr>
            </a:glow>
            <a:outerShdw dir="2100000" sx="85000" sy="85000" algn="ctr" rotWithShape="0">
              <a:schemeClr val="accent6">
                <a:lumMod val="75000"/>
                <a:alpha val="47000"/>
              </a:schemeClr>
            </a:outerShdw>
            <a:softEdge rad="152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3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029805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повышения мотивации на уроках математики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1201" y="1628800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Последовательность достижений</a:t>
            </a:r>
            <a:endParaRPr lang="ru-RU" sz="2800" u="sng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20486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мотивирует ученика познавать смежные темы, а не сосредотачиваться на полном понимании только одной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39552" y="3429000"/>
            <a:ext cx="7128792" cy="2542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6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Раскрытие скобок, 6 класс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1600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29408" y="3878627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55776" y="3878627"/>
            <a:ext cx="576064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1259632" y="3878627"/>
            <a:ext cx="155448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 rot="16200000">
            <a:off x="1949637" y="3968847"/>
            <a:ext cx="143635" cy="10321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фигурная скобка 12"/>
          <p:cNvSpPr/>
          <p:nvPr/>
        </p:nvSpPr>
        <p:spPr>
          <a:xfrm rot="16200000">
            <a:off x="2757487" y="4242004"/>
            <a:ext cx="134869" cy="5160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83423" y="448264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00179" y="4500037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275856" y="3855602"/>
            <a:ext cx="35821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площадь данной фигуры.</a:t>
            </a:r>
          </a:p>
          <a:p>
            <a:endParaRPr lang="ru-RU" sz="1600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19872" y="4244306"/>
            <a:ext cx="3078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a ∙ (b +c) = a ∙ b + a ∙ c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1436" y="4846344"/>
            <a:ext cx="6966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закон арифметических действий напоминает данная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формула? 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6581" y="5215676"/>
            <a:ext cx="69669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 данный закон для преобразования выражений</a:t>
            </a:r>
          </a:p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</a:p>
          <a:p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825" y="5627946"/>
            <a:ext cx="992510" cy="19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247" y="5627946"/>
            <a:ext cx="1128448" cy="21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409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7920947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повышения мотивации на уроках математики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1201" y="1628800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Обнаружение образца</a:t>
            </a:r>
            <a:endParaRPr lang="ru-RU" sz="2800" u="sng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152020"/>
            <a:ext cx="76328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задайте сложную ситуацию, для выхода из которой ученикам необходимо будет найти правильный образец решения</a:t>
            </a:r>
            <a:endParaRPr lang="ru-RU" sz="2400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03547" y="3380345"/>
            <a:ext cx="7128792" cy="2542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6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Осевая симметрия, 6 класс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группах: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Какие из данных точек  являются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симметричными  относительно прямой </a:t>
            </a:r>
            <a:r>
              <a:rPr lang="en-US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600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1800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18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3" y="4567869"/>
            <a:ext cx="230863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374537" y="3448425"/>
            <a:ext cx="3385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sz="1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520" y="3792283"/>
            <a:ext cx="1547813" cy="101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732327" y="3499896"/>
            <a:ext cx="3062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 оси симметрии данной фигуры: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374537" y="4803248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84592" y="4844154"/>
            <a:ext cx="3343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Постройте фигуру симметричную данной относительно прямой </a:t>
            </a:r>
            <a:r>
              <a:rPr lang="en-US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ru-RU" sz="16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336" y="5442342"/>
            <a:ext cx="1942880" cy="1319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5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7920947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повышения мотивации на уроках математики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66326" y="1489817"/>
            <a:ext cx="7218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Использовать развлекательные задания:</a:t>
            </a:r>
            <a:endParaRPr lang="ru-RU" sz="2800" u="sng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3004567" cy="282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7504" y="1920966"/>
            <a:ext cx="3725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имя любимого кота Оли?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07" y="5301208"/>
            <a:ext cx="3003188" cy="25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 descr="http://textarchive.ru/images/1010/2019575/3859df1d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495398"/>
            <a:ext cx="2433439" cy="272680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4275347" y="1907540"/>
            <a:ext cx="3725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Соберите лепестки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05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Freeform 55" descr="Орех"/>
          <p:cNvSpPr>
            <a:spLocks/>
          </p:cNvSpPr>
          <p:nvPr/>
        </p:nvSpPr>
        <p:spPr bwMode="auto">
          <a:xfrm>
            <a:off x="2171700" y="2517775"/>
            <a:ext cx="390525" cy="4089400"/>
          </a:xfrm>
          <a:custGeom>
            <a:avLst/>
            <a:gdLst/>
            <a:ahLst/>
            <a:cxnLst>
              <a:cxn ang="0">
                <a:pos x="16" y="2440"/>
              </a:cxn>
              <a:cxn ang="0">
                <a:pos x="16" y="2392"/>
              </a:cxn>
              <a:cxn ang="0">
                <a:pos x="16" y="952"/>
              </a:cxn>
              <a:cxn ang="0">
                <a:pos x="112" y="328"/>
              </a:cxn>
              <a:cxn ang="0">
                <a:pos x="64" y="40"/>
              </a:cxn>
              <a:cxn ang="0">
                <a:pos x="160" y="88"/>
              </a:cxn>
              <a:cxn ang="0">
                <a:pos x="160" y="376"/>
              </a:cxn>
              <a:cxn ang="0">
                <a:pos x="112" y="808"/>
              </a:cxn>
              <a:cxn ang="0">
                <a:pos x="112" y="1288"/>
              </a:cxn>
              <a:cxn ang="0">
                <a:pos x="112" y="1912"/>
              </a:cxn>
              <a:cxn ang="0">
                <a:pos x="256" y="2440"/>
              </a:cxn>
              <a:cxn ang="0">
                <a:pos x="16" y="2392"/>
              </a:cxn>
            </a:cxnLst>
            <a:rect l="0" t="0" r="r" b="b"/>
            <a:pathLst>
              <a:path w="272" h="2640">
                <a:moveTo>
                  <a:pt x="16" y="2440"/>
                </a:moveTo>
                <a:cubicBezTo>
                  <a:pt x="16" y="2540"/>
                  <a:pt x="16" y="2640"/>
                  <a:pt x="16" y="2392"/>
                </a:cubicBezTo>
                <a:cubicBezTo>
                  <a:pt x="16" y="2144"/>
                  <a:pt x="0" y="1296"/>
                  <a:pt x="16" y="952"/>
                </a:cubicBezTo>
                <a:cubicBezTo>
                  <a:pt x="32" y="608"/>
                  <a:pt x="104" y="480"/>
                  <a:pt x="112" y="328"/>
                </a:cubicBezTo>
                <a:cubicBezTo>
                  <a:pt x="120" y="176"/>
                  <a:pt x="56" y="80"/>
                  <a:pt x="64" y="40"/>
                </a:cubicBezTo>
                <a:cubicBezTo>
                  <a:pt x="72" y="0"/>
                  <a:pt x="144" y="32"/>
                  <a:pt x="160" y="88"/>
                </a:cubicBezTo>
                <a:cubicBezTo>
                  <a:pt x="176" y="144"/>
                  <a:pt x="168" y="256"/>
                  <a:pt x="160" y="376"/>
                </a:cubicBezTo>
                <a:cubicBezTo>
                  <a:pt x="152" y="496"/>
                  <a:pt x="120" y="656"/>
                  <a:pt x="112" y="808"/>
                </a:cubicBezTo>
                <a:cubicBezTo>
                  <a:pt x="104" y="960"/>
                  <a:pt x="112" y="1104"/>
                  <a:pt x="112" y="1288"/>
                </a:cubicBezTo>
                <a:cubicBezTo>
                  <a:pt x="112" y="1472"/>
                  <a:pt x="88" y="1720"/>
                  <a:pt x="112" y="1912"/>
                </a:cubicBezTo>
                <a:cubicBezTo>
                  <a:pt x="136" y="2104"/>
                  <a:pt x="272" y="2360"/>
                  <a:pt x="256" y="2440"/>
                </a:cubicBezTo>
                <a:cubicBezTo>
                  <a:pt x="240" y="2520"/>
                  <a:pt x="128" y="2456"/>
                  <a:pt x="16" y="2392"/>
                </a:cubicBezTo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4" name="Freeform 56"/>
          <p:cNvSpPr>
            <a:spLocks/>
          </p:cNvSpPr>
          <p:nvPr/>
        </p:nvSpPr>
        <p:spPr bwMode="auto">
          <a:xfrm>
            <a:off x="584200" y="596900"/>
            <a:ext cx="4048125" cy="3929063"/>
          </a:xfrm>
          <a:custGeom>
            <a:avLst/>
            <a:gdLst/>
            <a:ahLst/>
            <a:cxnLst>
              <a:cxn ang="0">
                <a:pos x="1120" y="2432"/>
              </a:cxn>
              <a:cxn ang="0">
                <a:pos x="592" y="2336"/>
              </a:cxn>
              <a:cxn ang="0">
                <a:pos x="448" y="1856"/>
              </a:cxn>
              <a:cxn ang="0">
                <a:pos x="64" y="1616"/>
              </a:cxn>
              <a:cxn ang="0">
                <a:pos x="64" y="992"/>
              </a:cxn>
              <a:cxn ang="0">
                <a:pos x="160" y="608"/>
              </a:cxn>
              <a:cxn ang="0">
                <a:pos x="544" y="320"/>
              </a:cxn>
              <a:cxn ang="0">
                <a:pos x="1312" y="128"/>
              </a:cxn>
              <a:cxn ang="0">
                <a:pos x="1552" y="32"/>
              </a:cxn>
              <a:cxn ang="0">
                <a:pos x="1936" y="320"/>
              </a:cxn>
              <a:cxn ang="0">
                <a:pos x="2560" y="560"/>
              </a:cxn>
              <a:cxn ang="0">
                <a:pos x="2608" y="800"/>
              </a:cxn>
              <a:cxn ang="0">
                <a:pos x="2800" y="1424"/>
              </a:cxn>
              <a:cxn ang="0">
                <a:pos x="2512" y="1712"/>
              </a:cxn>
              <a:cxn ang="0">
                <a:pos x="2464" y="2192"/>
              </a:cxn>
              <a:cxn ang="0">
                <a:pos x="2032" y="2336"/>
              </a:cxn>
              <a:cxn ang="0">
                <a:pos x="1792" y="2528"/>
              </a:cxn>
              <a:cxn ang="0">
                <a:pos x="1456" y="2384"/>
              </a:cxn>
              <a:cxn ang="0">
                <a:pos x="1216" y="2384"/>
              </a:cxn>
            </a:cxnLst>
            <a:rect l="0" t="0" r="r" b="b"/>
            <a:pathLst>
              <a:path w="2816" h="2536">
                <a:moveTo>
                  <a:pt x="1120" y="2432"/>
                </a:moveTo>
                <a:cubicBezTo>
                  <a:pt x="912" y="2432"/>
                  <a:pt x="704" y="2432"/>
                  <a:pt x="592" y="2336"/>
                </a:cubicBezTo>
                <a:cubicBezTo>
                  <a:pt x="480" y="2240"/>
                  <a:pt x="536" y="1976"/>
                  <a:pt x="448" y="1856"/>
                </a:cubicBezTo>
                <a:cubicBezTo>
                  <a:pt x="360" y="1736"/>
                  <a:pt x="128" y="1760"/>
                  <a:pt x="64" y="1616"/>
                </a:cubicBezTo>
                <a:cubicBezTo>
                  <a:pt x="0" y="1472"/>
                  <a:pt x="48" y="1160"/>
                  <a:pt x="64" y="992"/>
                </a:cubicBezTo>
                <a:cubicBezTo>
                  <a:pt x="80" y="824"/>
                  <a:pt x="80" y="720"/>
                  <a:pt x="160" y="608"/>
                </a:cubicBezTo>
                <a:cubicBezTo>
                  <a:pt x="240" y="496"/>
                  <a:pt x="352" y="400"/>
                  <a:pt x="544" y="320"/>
                </a:cubicBezTo>
                <a:cubicBezTo>
                  <a:pt x="736" y="240"/>
                  <a:pt x="1144" y="176"/>
                  <a:pt x="1312" y="128"/>
                </a:cubicBezTo>
                <a:cubicBezTo>
                  <a:pt x="1480" y="80"/>
                  <a:pt x="1448" y="0"/>
                  <a:pt x="1552" y="32"/>
                </a:cubicBezTo>
                <a:cubicBezTo>
                  <a:pt x="1656" y="64"/>
                  <a:pt x="1768" y="232"/>
                  <a:pt x="1936" y="320"/>
                </a:cubicBezTo>
                <a:cubicBezTo>
                  <a:pt x="2104" y="408"/>
                  <a:pt x="2448" y="480"/>
                  <a:pt x="2560" y="560"/>
                </a:cubicBezTo>
                <a:cubicBezTo>
                  <a:pt x="2672" y="640"/>
                  <a:pt x="2568" y="656"/>
                  <a:pt x="2608" y="800"/>
                </a:cubicBezTo>
                <a:cubicBezTo>
                  <a:pt x="2648" y="944"/>
                  <a:pt x="2816" y="1272"/>
                  <a:pt x="2800" y="1424"/>
                </a:cubicBezTo>
                <a:cubicBezTo>
                  <a:pt x="2784" y="1576"/>
                  <a:pt x="2568" y="1584"/>
                  <a:pt x="2512" y="1712"/>
                </a:cubicBezTo>
                <a:cubicBezTo>
                  <a:pt x="2456" y="1840"/>
                  <a:pt x="2544" y="2088"/>
                  <a:pt x="2464" y="2192"/>
                </a:cubicBezTo>
                <a:cubicBezTo>
                  <a:pt x="2384" y="2296"/>
                  <a:pt x="2144" y="2280"/>
                  <a:pt x="2032" y="2336"/>
                </a:cubicBezTo>
                <a:cubicBezTo>
                  <a:pt x="1920" y="2392"/>
                  <a:pt x="1888" y="2520"/>
                  <a:pt x="1792" y="2528"/>
                </a:cubicBezTo>
                <a:cubicBezTo>
                  <a:pt x="1696" y="2536"/>
                  <a:pt x="1552" y="2408"/>
                  <a:pt x="1456" y="2384"/>
                </a:cubicBezTo>
                <a:cubicBezTo>
                  <a:pt x="1360" y="2360"/>
                  <a:pt x="1264" y="2384"/>
                  <a:pt x="1216" y="2384"/>
                </a:cubicBezTo>
              </a:path>
            </a:pathLst>
          </a:custGeom>
          <a:gradFill rotWithShape="1">
            <a:gsLst>
              <a:gs pos="0">
                <a:srgbClr val="33CC33"/>
              </a:gs>
              <a:gs pos="50000">
                <a:srgbClr val="008000"/>
              </a:gs>
              <a:gs pos="100000">
                <a:srgbClr val="33CC33"/>
              </a:gs>
            </a:gsLst>
            <a:lin ang="18900000" scaled="1"/>
          </a:gradFill>
          <a:ln w="1270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 rot="605647">
            <a:off x="2401888" y="2951163"/>
            <a:ext cx="1025525" cy="615950"/>
            <a:chOff x="2506" y="1584"/>
            <a:chExt cx="419" cy="247"/>
          </a:xfrm>
        </p:grpSpPr>
        <p:sp>
          <p:nvSpPr>
            <p:cNvPr id="2106" name="Freeform 58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59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4" name="Group 60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09" name="Freeform 61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10" name="Freeform 62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11" name="Freeform 63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2" name="Freeform 64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3" name="Freeform 65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4" name="Freeform 66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68"/>
          <p:cNvGrpSpPr>
            <a:grpSpLocks/>
          </p:cNvGrpSpPr>
          <p:nvPr/>
        </p:nvGrpSpPr>
        <p:grpSpPr bwMode="auto">
          <a:xfrm rot="605647">
            <a:off x="882650" y="3768725"/>
            <a:ext cx="1027113" cy="615950"/>
            <a:chOff x="2506" y="1584"/>
            <a:chExt cx="419" cy="247"/>
          </a:xfrm>
        </p:grpSpPr>
        <p:sp>
          <p:nvSpPr>
            <p:cNvPr id="2117" name="Freeform 69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70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7" name="Group 71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20" name="Freeform 72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1" name="Freeform 73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22" name="Freeform 74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3" name="Freeform 75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4" name="Freeform 76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5" name="Freeform 77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6" name="Freeform 78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79"/>
          <p:cNvGrpSpPr>
            <a:grpSpLocks/>
          </p:cNvGrpSpPr>
          <p:nvPr/>
        </p:nvGrpSpPr>
        <p:grpSpPr bwMode="auto">
          <a:xfrm rot="-3709116">
            <a:off x="-74612" y="3070225"/>
            <a:ext cx="1106487" cy="569913"/>
            <a:chOff x="2506" y="1584"/>
            <a:chExt cx="419" cy="247"/>
          </a:xfrm>
        </p:grpSpPr>
        <p:sp>
          <p:nvSpPr>
            <p:cNvPr id="2128" name="Freeform 80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81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10" name="Group 82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31" name="Freeform 83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32" name="Freeform 84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33" name="Freeform 85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4" name="Freeform 86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5" name="Freeform 87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6" name="Freeform 88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7" name="Freeform 89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1" name="Group 90"/>
          <p:cNvGrpSpPr>
            <a:grpSpLocks/>
          </p:cNvGrpSpPr>
          <p:nvPr/>
        </p:nvGrpSpPr>
        <p:grpSpPr bwMode="auto">
          <a:xfrm rot="-23545776">
            <a:off x="34925" y="1560513"/>
            <a:ext cx="1027113" cy="614362"/>
            <a:chOff x="2506" y="1584"/>
            <a:chExt cx="419" cy="247"/>
          </a:xfrm>
        </p:grpSpPr>
        <p:sp>
          <p:nvSpPr>
            <p:cNvPr id="2139" name="Freeform 91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92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13" name="Group 93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42" name="Freeform 94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43" name="Freeform 95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44" name="Freeform 96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5" name="Freeform 97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6" name="Freeform 98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7" name="Freeform 99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8" name="Freeform 100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4" name="Group 112"/>
          <p:cNvGrpSpPr>
            <a:grpSpLocks/>
          </p:cNvGrpSpPr>
          <p:nvPr/>
        </p:nvGrpSpPr>
        <p:grpSpPr bwMode="auto">
          <a:xfrm rot="-17105570">
            <a:off x="2340769" y="96044"/>
            <a:ext cx="1106488" cy="571500"/>
            <a:chOff x="2506" y="1584"/>
            <a:chExt cx="419" cy="247"/>
          </a:xfrm>
        </p:grpSpPr>
        <p:sp>
          <p:nvSpPr>
            <p:cNvPr id="2161" name="Freeform 113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" name="Group 114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16" name="Group 115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64" name="Freeform 116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65" name="Freeform 117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66" name="Freeform 118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7" name="Freeform 119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8" name="Freeform 120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9" name="Freeform 121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70" name="Freeform 122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" name="Group 123"/>
          <p:cNvGrpSpPr>
            <a:grpSpLocks/>
          </p:cNvGrpSpPr>
          <p:nvPr/>
        </p:nvGrpSpPr>
        <p:grpSpPr bwMode="auto">
          <a:xfrm rot="-17105570">
            <a:off x="1168400" y="319088"/>
            <a:ext cx="1104900" cy="571500"/>
            <a:chOff x="2506" y="1584"/>
            <a:chExt cx="419" cy="247"/>
          </a:xfrm>
        </p:grpSpPr>
        <p:sp>
          <p:nvSpPr>
            <p:cNvPr id="2172" name="Freeform 124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" name="Group 125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19" name="Group 126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75" name="Freeform 127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76" name="Freeform 128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77" name="Freeform 129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78" name="Freeform 130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79" name="Freeform 131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80" name="Freeform 132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81" name="Freeform 133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" name="Group 134"/>
          <p:cNvGrpSpPr>
            <a:grpSpLocks/>
          </p:cNvGrpSpPr>
          <p:nvPr/>
        </p:nvGrpSpPr>
        <p:grpSpPr bwMode="auto">
          <a:xfrm rot="12141703" flipV="1">
            <a:off x="4175125" y="1709738"/>
            <a:ext cx="1027113" cy="614362"/>
            <a:chOff x="2506" y="1584"/>
            <a:chExt cx="419" cy="247"/>
          </a:xfrm>
        </p:grpSpPr>
        <p:sp>
          <p:nvSpPr>
            <p:cNvPr id="2183" name="Freeform 135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" name="Group 136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22" name="Group 137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86" name="Freeform 138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87" name="Freeform 139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88" name="Freeform 140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89" name="Freeform 141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90" name="Freeform 142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91" name="Freeform 143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92" name="Freeform 144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3" name="Group 145"/>
          <p:cNvGrpSpPr>
            <a:grpSpLocks/>
          </p:cNvGrpSpPr>
          <p:nvPr/>
        </p:nvGrpSpPr>
        <p:grpSpPr bwMode="auto">
          <a:xfrm rot="12141703" flipV="1">
            <a:off x="3989388" y="3322638"/>
            <a:ext cx="1025525" cy="615950"/>
            <a:chOff x="2506" y="1584"/>
            <a:chExt cx="419" cy="247"/>
          </a:xfrm>
        </p:grpSpPr>
        <p:sp>
          <p:nvSpPr>
            <p:cNvPr id="2194" name="Freeform 146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" name="Group 147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25" name="Group 148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97" name="Freeform 149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98" name="Freeform 150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99" name="Freeform 151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00" name="Freeform 152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01" name="Freeform 153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02" name="Freeform 154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03" name="Freeform 155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6" name="Group 156"/>
          <p:cNvGrpSpPr>
            <a:grpSpLocks/>
          </p:cNvGrpSpPr>
          <p:nvPr/>
        </p:nvGrpSpPr>
        <p:grpSpPr bwMode="auto">
          <a:xfrm rot="12141703" flipV="1">
            <a:off x="3367088" y="1762125"/>
            <a:ext cx="1027112" cy="614363"/>
            <a:chOff x="2506" y="1584"/>
            <a:chExt cx="419" cy="247"/>
          </a:xfrm>
        </p:grpSpPr>
        <p:sp>
          <p:nvSpPr>
            <p:cNvPr id="2205" name="Freeform 157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" name="Group 158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28" name="Group 159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208" name="Freeform 160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09" name="Freeform 161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10" name="Freeform 162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11" name="Freeform 163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12" name="Freeform 164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13" name="Freeform 165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14" name="Freeform 166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9" name="Group 167"/>
          <p:cNvGrpSpPr>
            <a:grpSpLocks/>
          </p:cNvGrpSpPr>
          <p:nvPr/>
        </p:nvGrpSpPr>
        <p:grpSpPr bwMode="auto">
          <a:xfrm rot="12141703" flipV="1">
            <a:off x="1020763" y="1390650"/>
            <a:ext cx="1027112" cy="614363"/>
            <a:chOff x="2506" y="1584"/>
            <a:chExt cx="419" cy="247"/>
          </a:xfrm>
        </p:grpSpPr>
        <p:sp>
          <p:nvSpPr>
            <p:cNvPr id="2216" name="Freeform 168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" name="Group 169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31" name="Group 170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219" name="Freeform 171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20" name="Freeform 172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21" name="Freeform 173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22" name="Freeform 174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23" name="Freeform 175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24" name="Freeform 176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25" name="Freeform 177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215" name="Group 178"/>
          <p:cNvGrpSpPr>
            <a:grpSpLocks/>
          </p:cNvGrpSpPr>
          <p:nvPr/>
        </p:nvGrpSpPr>
        <p:grpSpPr bwMode="auto">
          <a:xfrm rot="12141703" flipV="1">
            <a:off x="1296988" y="2579688"/>
            <a:ext cx="1027112" cy="614362"/>
            <a:chOff x="2506" y="1584"/>
            <a:chExt cx="419" cy="247"/>
          </a:xfrm>
        </p:grpSpPr>
        <p:sp>
          <p:nvSpPr>
            <p:cNvPr id="2227" name="Freeform 179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17" name="Group 180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2218" name="Group 181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230" name="Freeform 182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31" name="Freeform 183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32" name="Freeform 184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33" name="Freeform 185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34" name="Freeform 186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35" name="Freeform 187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36" name="Freeform 188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226" name="Group 638"/>
          <p:cNvGrpSpPr>
            <a:grpSpLocks/>
          </p:cNvGrpSpPr>
          <p:nvPr/>
        </p:nvGrpSpPr>
        <p:grpSpPr bwMode="auto">
          <a:xfrm>
            <a:off x="2339975" y="5422900"/>
            <a:ext cx="3816350" cy="1219200"/>
            <a:chOff x="1565" y="3475"/>
            <a:chExt cx="2404" cy="768"/>
          </a:xfrm>
        </p:grpSpPr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1565" y="3716"/>
              <a:ext cx="2404" cy="527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272" y="392"/>
                </a:cxn>
                <a:cxn ang="0">
                  <a:pos x="792" y="640"/>
                </a:cxn>
                <a:cxn ang="0">
                  <a:pos x="1640" y="632"/>
                </a:cxn>
                <a:cxn ang="0">
                  <a:pos x="2080" y="392"/>
                </a:cxn>
                <a:cxn ang="0">
                  <a:pos x="2344" y="0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1565" y="3475"/>
              <a:ext cx="2404" cy="49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228" name="Group 639"/>
          <p:cNvGrpSpPr>
            <a:grpSpLocks/>
          </p:cNvGrpSpPr>
          <p:nvPr/>
        </p:nvGrpSpPr>
        <p:grpSpPr bwMode="auto">
          <a:xfrm>
            <a:off x="2000253" y="836613"/>
            <a:ext cx="874713" cy="1208087"/>
            <a:chOff x="2885" y="989"/>
            <a:chExt cx="551" cy="761"/>
          </a:xfrm>
        </p:grpSpPr>
        <p:grpSp>
          <p:nvGrpSpPr>
            <p:cNvPr id="2229" name="Group 640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2689" name="Freeform 641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0" name="Freeform 642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1" name="Freeform 643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2" name="Freeform 644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3" name="Freeform 645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885" y="1362"/>
              <a:ext cx="55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 smtClean="0"/>
                <a:t>(4;3)</a:t>
              </a:r>
              <a:endParaRPr lang="ru-RU" sz="2800" b="1" dirty="0"/>
            </a:p>
          </p:txBody>
        </p:sp>
      </p:grpSp>
      <p:grpSp>
        <p:nvGrpSpPr>
          <p:cNvPr id="2237" name="Group 655"/>
          <p:cNvGrpSpPr>
            <a:grpSpLocks/>
          </p:cNvGrpSpPr>
          <p:nvPr/>
        </p:nvGrpSpPr>
        <p:grpSpPr bwMode="auto">
          <a:xfrm>
            <a:off x="755650" y="2060575"/>
            <a:ext cx="874713" cy="1152525"/>
            <a:chOff x="476" y="1434"/>
            <a:chExt cx="551" cy="726"/>
          </a:xfrm>
        </p:grpSpPr>
        <p:grpSp>
          <p:nvGrpSpPr>
            <p:cNvPr id="2238" name="Group 648"/>
            <p:cNvGrpSpPr>
              <a:grpSpLocks/>
            </p:cNvGrpSpPr>
            <p:nvPr/>
          </p:nvGrpSpPr>
          <p:grpSpPr bwMode="auto">
            <a:xfrm>
              <a:off x="476" y="1434"/>
              <a:ext cx="499" cy="726"/>
              <a:chOff x="3173" y="2543"/>
              <a:chExt cx="1001" cy="1360"/>
            </a:xfrm>
          </p:grpSpPr>
          <p:sp>
            <p:nvSpPr>
              <p:cNvPr id="2697" name="Freeform 649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8" name="Freeform 650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9" name="Freeform 651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0" name="Freeform 652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1" name="Freeform 653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02" name="Text Box 654"/>
            <p:cNvSpPr txBox="1">
              <a:spLocks noChangeArrowheads="1"/>
            </p:cNvSpPr>
            <p:nvPr/>
          </p:nvSpPr>
          <p:spPr bwMode="auto">
            <a:xfrm>
              <a:off x="476" y="1773"/>
              <a:ext cx="55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 smtClean="0"/>
                <a:t>(5;1)</a:t>
              </a:r>
              <a:endParaRPr lang="ru-RU" sz="2800" b="1" dirty="0"/>
            </a:p>
          </p:txBody>
        </p:sp>
      </p:grpSp>
      <p:grpSp>
        <p:nvGrpSpPr>
          <p:cNvPr id="2239" name="Group 656"/>
          <p:cNvGrpSpPr>
            <a:grpSpLocks/>
          </p:cNvGrpSpPr>
          <p:nvPr/>
        </p:nvGrpSpPr>
        <p:grpSpPr bwMode="auto">
          <a:xfrm>
            <a:off x="1857377" y="2276475"/>
            <a:ext cx="874713" cy="1208088"/>
            <a:chOff x="2885" y="989"/>
            <a:chExt cx="551" cy="761"/>
          </a:xfrm>
        </p:grpSpPr>
        <p:grpSp>
          <p:nvGrpSpPr>
            <p:cNvPr id="2688" name="Group 657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2706" name="Freeform 658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7" name="Freeform 659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8" name="Freeform 660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9" name="Freeform 661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10" name="Freeform 662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11" name="Text Box 663"/>
            <p:cNvSpPr txBox="1">
              <a:spLocks noChangeArrowheads="1"/>
            </p:cNvSpPr>
            <p:nvPr/>
          </p:nvSpPr>
          <p:spPr bwMode="auto">
            <a:xfrm>
              <a:off x="2885" y="1310"/>
              <a:ext cx="55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 smtClean="0"/>
                <a:t>(4;0)</a:t>
              </a:r>
              <a:endParaRPr lang="ru-RU" sz="2800" b="1" dirty="0"/>
            </a:p>
          </p:txBody>
        </p:sp>
      </p:grpSp>
      <p:grpSp>
        <p:nvGrpSpPr>
          <p:cNvPr id="2695" name="Group 664"/>
          <p:cNvGrpSpPr>
            <a:grpSpLocks/>
          </p:cNvGrpSpPr>
          <p:nvPr/>
        </p:nvGrpSpPr>
        <p:grpSpPr bwMode="auto">
          <a:xfrm>
            <a:off x="1258888" y="3789363"/>
            <a:ext cx="1069975" cy="1208087"/>
            <a:chOff x="2917" y="989"/>
            <a:chExt cx="674" cy="761"/>
          </a:xfrm>
        </p:grpSpPr>
        <p:grpSp>
          <p:nvGrpSpPr>
            <p:cNvPr id="2696" name="Group 665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2714" name="Freeform 666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15" name="Freeform 667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16" name="Freeform 668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17" name="Freeform 669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18" name="Freeform 670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19" name="Text Box 671"/>
            <p:cNvSpPr txBox="1">
              <a:spLocks noChangeArrowheads="1"/>
            </p:cNvSpPr>
            <p:nvPr/>
          </p:nvSpPr>
          <p:spPr bwMode="auto">
            <a:xfrm>
              <a:off x="2971" y="1344"/>
              <a:ext cx="6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 smtClean="0"/>
                <a:t>(6;-7)</a:t>
              </a:r>
              <a:endParaRPr lang="ru-RU" sz="2800" b="1" dirty="0"/>
            </a:p>
          </p:txBody>
        </p:sp>
      </p:grpSp>
      <p:grpSp>
        <p:nvGrpSpPr>
          <p:cNvPr id="2703" name="Group 672"/>
          <p:cNvGrpSpPr>
            <a:grpSpLocks/>
          </p:cNvGrpSpPr>
          <p:nvPr/>
        </p:nvGrpSpPr>
        <p:grpSpPr bwMode="auto">
          <a:xfrm>
            <a:off x="2643187" y="3573463"/>
            <a:ext cx="984250" cy="1208087"/>
            <a:chOff x="2836" y="989"/>
            <a:chExt cx="620" cy="761"/>
          </a:xfrm>
        </p:grpSpPr>
        <p:grpSp>
          <p:nvGrpSpPr>
            <p:cNvPr id="2704" name="Group 673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2722" name="Freeform 674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23" name="Freeform 675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24" name="Freeform 676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25" name="Freeform 677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26" name="Freeform 678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27" name="Text Box 679"/>
            <p:cNvSpPr txBox="1">
              <a:spLocks noChangeArrowheads="1"/>
            </p:cNvSpPr>
            <p:nvPr/>
          </p:nvSpPr>
          <p:spPr bwMode="auto">
            <a:xfrm>
              <a:off x="2836" y="1348"/>
              <a:ext cx="6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 smtClean="0"/>
                <a:t>(-1;0)</a:t>
              </a:r>
              <a:endParaRPr lang="ru-RU" sz="2800" b="1" dirty="0"/>
            </a:p>
          </p:txBody>
        </p:sp>
      </p:grpSp>
      <p:grpSp>
        <p:nvGrpSpPr>
          <p:cNvPr id="2705" name="Group 680"/>
          <p:cNvGrpSpPr>
            <a:grpSpLocks/>
          </p:cNvGrpSpPr>
          <p:nvPr/>
        </p:nvGrpSpPr>
        <p:grpSpPr bwMode="auto">
          <a:xfrm>
            <a:off x="928688" y="1196975"/>
            <a:ext cx="984250" cy="1208088"/>
            <a:chOff x="2890" y="989"/>
            <a:chExt cx="620" cy="761"/>
          </a:xfrm>
        </p:grpSpPr>
        <p:grpSp>
          <p:nvGrpSpPr>
            <p:cNvPr id="2712" name="Group 681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2730" name="Freeform 682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31" name="Freeform 683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32" name="Freeform 684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33" name="Freeform 685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34" name="Freeform 686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35" name="Text Box 687"/>
            <p:cNvSpPr txBox="1">
              <a:spLocks noChangeArrowheads="1"/>
            </p:cNvSpPr>
            <p:nvPr/>
          </p:nvSpPr>
          <p:spPr bwMode="auto">
            <a:xfrm>
              <a:off x="2890" y="1405"/>
              <a:ext cx="6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 smtClean="0"/>
                <a:t>(9;-1)</a:t>
              </a:r>
              <a:endParaRPr lang="ru-RU" sz="2800" b="1" dirty="0"/>
            </a:p>
          </p:txBody>
        </p:sp>
      </p:grpSp>
      <p:grpSp>
        <p:nvGrpSpPr>
          <p:cNvPr id="2713" name="Group 688"/>
          <p:cNvGrpSpPr>
            <a:grpSpLocks/>
          </p:cNvGrpSpPr>
          <p:nvPr/>
        </p:nvGrpSpPr>
        <p:grpSpPr bwMode="auto">
          <a:xfrm>
            <a:off x="2857501" y="1484313"/>
            <a:ext cx="1095375" cy="1208087"/>
            <a:chOff x="2835" y="989"/>
            <a:chExt cx="690" cy="761"/>
          </a:xfrm>
        </p:grpSpPr>
        <p:grpSp>
          <p:nvGrpSpPr>
            <p:cNvPr id="2720" name="Group 689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2738" name="Freeform 690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39" name="Freeform 691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40" name="Freeform 692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41" name="Freeform 693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42" name="Freeform 694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43" name="Text Box 695"/>
            <p:cNvSpPr txBox="1">
              <a:spLocks noChangeArrowheads="1"/>
            </p:cNvSpPr>
            <p:nvPr/>
          </p:nvSpPr>
          <p:spPr bwMode="auto">
            <a:xfrm>
              <a:off x="2835" y="1404"/>
              <a:ext cx="69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 smtClean="0"/>
                <a:t>(-9;-8)</a:t>
              </a:r>
              <a:endParaRPr lang="ru-RU" sz="2800" b="1" dirty="0"/>
            </a:p>
          </p:txBody>
        </p:sp>
      </p:grpSp>
      <p:grpSp>
        <p:nvGrpSpPr>
          <p:cNvPr id="2721" name="Group 101"/>
          <p:cNvGrpSpPr>
            <a:grpSpLocks/>
          </p:cNvGrpSpPr>
          <p:nvPr/>
        </p:nvGrpSpPr>
        <p:grpSpPr bwMode="auto">
          <a:xfrm rot="-18077413">
            <a:off x="2288381" y="672307"/>
            <a:ext cx="1106487" cy="571500"/>
            <a:chOff x="2506" y="1584"/>
            <a:chExt cx="419" cy="247"/>
          </a:xfrm>
        </p:grpSpPr>
        <p:sp>
          <p:nvSpPr>
            <p:cNvPr id="2150" name="Freeform 102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28" name="Group 103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2729" name="Group 104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53" name="Freeform 105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4" name="Freeform 106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55" name="Freeform 107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6" name="Freeform 108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7" name="Freeform 109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8" name="Freeform 110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9" name="Freeform 111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736" name="Group 697"/>
          <p:cNvGrpSpPr>
            <a:grpSpLocks/>
          </p:cNvGrpSpPr>
          <p:nvPr/>
        </p:nvGrpSpPr>
        <p:grpSpPr bwMode="auto">
          <a:xfrm rot="-18077413">
            <a:off x="1208881" y="1032669"/>
            <a:ext cx="1106488" cy="571500"/>
            <a:chOff x="2506" y="1584"/>
            <a:chExt cx="419" cy="247"/>
          </a:xfrm>
        </p:grpSpPr>
        <p:sp>
          <p:nvSpPr>
            <p:cNvPr id="2746" name="Freeform 698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37" name="Group 699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2744" name="Group 700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749" name="Freeform 701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50" name="Freeform 702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751" name="Freeform 703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52" name="Freeform 704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53" name="Freeform 705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54" name="Freeform 706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55" name="Freeform 707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745" name="Group 708"/>
          <p:cNvGrpSpPr>
            <a:grpSpLocks/>
          </p:cNvGrpSpPr>
          <p:nvPr/>
        </p:nvGrpSpPr>
        <p:grpSpPr bwMode="auto">
          <a:xfrm rot="21215766" flipH="1">
            <a:off x="2916238" y="1125538"/>
            <a:ext cx="1106487" cy="571500"/>
            <a:chOff x="2506" y="1584"/>
            <a:chExt cx="419" cy="247"/>
          </a:xfrm>
        </p:grpSpPr>
        <p:sp>
          <p:nvSpPr>
            <p:cNvPr id="2757" name="Freeform 709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47" name="Group 710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2748" name="Group 711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760" name="Freeform 712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61" name="Freeform 713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762" name="Freeform 714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3" name="Freeform 715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4" name="Freeform 716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5" name="Freeform 717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" name="Freeform 718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756" name="Group 719"/>
          <p:cNvGrpSpPr>
            <a:grpSpLocks/>
          </p:cNvGrpSpPr>
          <p:nvPr/>
        </p:nvGrpSpPr>
        <p:grpSpPr bwMode="auto">
          <a:xfrm rot="21215766" flipH="1">
            <a:off x="1908175" y="1989138"/>
            <a:ext cx="1106488" cy="571500"/>
            <a:chOff x="2506" y="1584"/>
            <a:chExt cx="419" cy="247"/>
          </a:xfrm>
        </p:grpSpPr>
        <p:sp>
          <p:nvSpPr>
            <p:cNvPr id="2768" name="Freeform 720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58" name="Group 721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2759" name="Group 722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771" name="Freeform 723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" name="Freeform 724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773" name="Freeform 725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4" name="Freeform 726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5" name="Freeform 727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6" name="Freeform 728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7" name="Freeform 729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767" name="Group 730"/>
          <p:cNvGrpSpPr>
            <a:grpSpLocks/>
          </p:cNvGrpSpPr>
          <p:nvPr/>
        </p:nvGrpSpPr>
        <p:grpSpPr bwMode="auto">
          <a:xfrm rot="21215766" flipH="1">
            <a:off x="1403350" y="3573463"/>
            <a:ext cx="1106488" cy="571500"/>
            <a:chOff x="2506" y="1584"/>
            <a:chExt cx="419" cy="247"/>
          </a:xfrm>
        </p:grpSpPr>
        <p:sp>
          <p:nvSpPr>
            <p:cNvPr id="2779" name="Freeform 731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69" name="Group 732"/>
            <p:cNvGrpSpPr>
              <a:grpSpLocks/>
            </p:cNvGrpSpPr>
            <p:nvPr/>
          </p:nvGrpSpPr>
          <p:grpSpPr bwMode="auto">
            <a:xfrm rot="-23852377">
              <a:off x="2506" y="1652"/>
              <a:ext cx="353" cy="179"/>
              <a:chOff x="3144" y="3204"/>
              <a:chExt cx="867" cy="623"/>
            </a:xfrm>
          </p:grpSpPr>
          <p:grpSp>
            <p:nvGrpSpPr>
              <p:cNvPr id="2770" name="Group 733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782" name="Freeform 734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83" name="Freeform 735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784" name="Freeform 736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85" name="Freeform 737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86" name="Freeform 738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87" name="Freeform 739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88" name="Freeform 740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790" name="Text Box 742"/>
          <p:cNvSpPr txBox="1">
            <a:spLocks noChangeArrowheads="1"/>
          </p:cNvSpPr>
          <p:nvPr/>
        </p:nvSpPr>
        <p:spPr bwMode="auto">
          <a:xfrm>
            <a:off x="4837634" y="918983"/>
            <a:ext cx="35440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 smtClean="0"/>
              <a:t>Найдите точки, расположенные выше оси абсцисс</a:t>
            </a:r>
            <a:endParaRPr lang="ru-RU" sz="2400" b="1" dirty="0"/>
          </a:p>
        </p:txBody>
      </p:sp>
      <p:sp>
        <p:nvSpPr>
          <p:cNvPr id="2791" name="Text Box 743"/>
          <p:cNvSpPr txBox="1">
            <a:spLocks noChangeArrowheads="1"/>
          </p:cNvSpPr>
          <p:nvPr/>
        </p:nvSpPr>
        <p:spPr bwMode="auto">
          <a:xfrm>
            <a:off x="4427538" y="333375"/>
            <a:ext cx="3579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9E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Собери УРОЖАЙ</a:t>
            </a:r>
          </a:p>
        </p:txBody>
      </p:sp>
      <p:grpSp>
        <p:nvGrpSpPr>
          <p:cNvPr id="2778" name="Group 744"/>
          <p:cNvGrpSpPr>
            <a:grpSpLocks/>
          </p:cNvGrpSpPr>
          <p:nvPr/>
        </p:nvGrpSpPr>
        <p:grpSpPr bwMode="auto">
          <a:xfrm>
            <a:off x="468313" y="3213100"/>
            <a:ext cx="874712" cy="1152525"/>
            <a:chOff x="476" y="1434"/>
            <a:chExt cx="551" cy="726"/>
          </a:xfrm>
        </p:grpSpPr>
        <p:grpSp>
          <p:nvGrpSpPr>
            <p:cNvPr id="2780" name="Group 745"/>
            <p:cNvGrpSpPr>
              <a:grpSpLocks/>
            </p:cNvGrpSpPr>
            <p:nvPr/>
          </p:nvGrpSpPr>
          <p:grpSpPr bwMode="auto">
            <a:xfrm>
              <a:off x="476" y="1434"/>
              <a:ext cx="499" cy="726"/>
              <a:chOff x="3173" y="2543"/>
              <a:chExt cx="1001" cy="1360"/>
            </a:xfrm>
          </p:grpSpPr>
          <p:sp>
            <p:nvSpPr>
              <p:cNvPr id="2794" name="Freeform 746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95" name="Freeform 747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96" name="Freeform 748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97" name="Freeform 749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98" name="Freeform 750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99" name="Text Box 751"/>
            <p:cNvSpPr txBox="1">
              <a:spLocks noChangeArrowheads="1"/>
            </p:cNvSpPr>
            <p:nvPr/>
          </p:nvSpPr>
          <p:spPr bwMode="auto">
            <a:xfrm>
              <a:off x="476" y="1773"/>
              <a:ext cx="55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 smtClean="0"/>
                <a:t>(1;6)</a:t>
              </a:r>
              <a:endParaRPr lang="ru-RU" sz="2800" b="1" dirty="0"/>
            </a:p>
          </p:txBody>
        </p:sp>
      </p:grpSp>
      <p:grpSp>
        <p:nvGrpSpPr>
          <p:cNvPr id="2781" name="Group 52"/>
          <p:cNvGrpSpPr>
            <a:grpSpLocks/>
          </p:cNvGrpSpPr>
          <p:nvPr/>
        </p:nvGrpSpPr>
        <p:grpSpPr bwMode="auto">
          <a:xfrm>
            <a:off x="3429002" y="2565400"/>
            <a:ext cx="874713" cy="1208088"/>
            <a:chOff x="2877" y="989"/>
            <a:chExt cx="551" cy="761"/>
          </a:xfrm>
        </p:grpSpPr>
        <p:grpSp>
          <p:nvGrpSpPr>
            <p:cNvPr id="2048" name="Group 39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2088" name="Freeform 40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9" name="Freeform 41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Freeform 42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1" name="Freeform 43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2" name="Freeform 44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99" name="Text Box 51"/>
            <p:cNvSpPr txBox="1">
              <a:spLocks noChangeArrowheads="1"/>
            </p:cNvSpPr>
            <p:nvPr/>
          </p:nvSpPr>
          <p:spPr bwMode="auto">
            <a:xfrm>
              <a:off x="2877" y="1353"/>
              <a:ext cx="55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 smtClean="0"/>
                <a:t>(7;2)</a:t>
              </a:r>
              <a:endParaRPr lang="ru-RU" sz="2800" b="1" dirty="0"/>
            </a:p>
          </p:txBody>
        </p:sp>
      </p:grpSp>
      <p:pic>
        <p:nvPicPr>
          <p:cNvPr id="2800" name="Picture 752" descr="Ins0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5846763"/>
            <a:ext cx="2651125" cy="966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530221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296E-6 L 0.06632 0.3530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17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8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32621 0.5944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0" y="2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0.22448 0.44097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00" y="22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0">
                                      <p:cBhvr>
                                        <p:cTn id="21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6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1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5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0" fill="hold"/>
                                        <p:tgtEl>
                                          <p:spTgt spid="2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" dur="100" fill="hold"/>
                                        <p:tgtEl>
                                          <p:spTgt spid="2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2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27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3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100" fill="hold"/>
                                        <p:tgtEl>
                                          <p:spTgt spid="27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6" dur="100" fill="hold"/>
                                        <p:tgtEl>
                                          <p:spTgt spid="27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100" fill="hold"/>
                                        <p:tgtEl>
                                          <p:spTgt spid="27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27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7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00" fill="hold"/>
                                        <p:tgtEl>
                                          <p:spTgt spid="27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100" fill="hold"/>
                                        <p:tgtEl>
                                          <p:spTgt spid="27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100" fill="hold"/>
                                        <p:tgtEl>
                                          <p:spTgt spid="27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" fill="hold"/>
                                        <p:tgtEl>
                                          <p:spTgt spid="27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7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0.31893 0.3044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00" y="1520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93" dur="500" fill="hold"/>
                                        <p:tgtEl>
                                          <p:spTgt spid="27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8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7504" y="260648"/>
            <a:ext cx="7920947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повышения мотивации на уроках математики 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6326" y="1489817"/>
            <a:ext cx="7218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Польза от знания темы:</a:t>
            </a:r>
            <a:endParaRPr lang="ru-RU" sz="2800" u="sng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6326" y="1916832"/>
            <a:ext cx="72180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 или при подведении итога урока выяснить, 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будет применить на практике новые знания</a:t>
            </a:r>
          </a:p>
        </p:txBody>
      </p:sp>
      <p:pic>
        <p:nvPicPr>
          <p:cNvPr id="6" name="Рисунок 5" descr="http://textarchive.ru/images/1010/2019575/m3b2c1a2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12976"/>
            <a:ext cx="2266950" cy="2481064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63500">
              <a:schemeClr val="accent6">
                <a:lumMod val="75000"/>
              </a:schemeClr>
            </a:glow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7852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7505" y="260648"/>
            <a:ext cx="7776864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повышения мотивации на уроках математики 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6915" y="1445665"/>
            <a:ext cx="749745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Дифференцированный </a:t>
            </a:r>
            <a:r>
              <a:rPr lang="ru-RU" sz="24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к организации учебного процесса: обучение на уровне возможностей и способностей </a:t>
            </a:r>
            <a:r>
              <a:rPr lang="ru-RU" sz="24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</a:t>
            </a:r>
            <a:endParaRPr lang="ru-RU" sz="2400" u="sng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6916" y="2924944"/>
            <a:ext cx="72180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и отслеживать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каждого ученика, опираясь на его личные достижения</a:t>
            </a:r>
            <a:endParaRPr lang="ru-RU" sz="2400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65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7922" y="260648"/>
            <a:ext cx="75064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побуждения интереса, без внутренней мотивации освоения знаний – это будет лишь видимость учебной деятельности. </a:t>
            </a:r>
            <a:endParaRPr lang="ru-RU" sz="2400" i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9170" y="1583011"/>
            <a:ext cx="75064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мотивов обучения – это создание таких условий, при которых появляется внутренние побуждения (мотивы, цели, эмоции) к учению, осознание их учеником и дальнейшего саморазвития им своей мотивационной сферы</a:t>
            </a:r>
            <a:endParaRPr lang="ru-RU" sz="2400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3" descr="E:\обощение\Motiv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60" y="3522004"/>
            <a:ext cx="6948264" cy="320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732240" y="3522002"/>
            <a:ext cx="1008112" cy="320904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64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9512" y="1988840"/>
            <a:ext cx="7776864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01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Психологический закон гласит: 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283152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solidFill>
                  <a:srgbClr val="383838"/>
                </a:solidFill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«Прежде чем призвать ребенка к какой-либо деятельности, заинтересуй его ею, позаботься о том, чтобы обнаружить, что он готов к этой деятельности, что у него напряжены все силы, необходимые для нее»,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писал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Л.С.Выгодский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sz="3600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45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1682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Существуют разные подходы к понятию познавательной активности учащихся: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2060848"/>
            <a:ext cx="6984776" cy="2181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Активизация познавательной деятельности – сознательное, целенаправленное выполнение умственной или физической работы, необходимой для овладения знаниями, умениями и навыками.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                                 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Б.П. Есипов </a:t>
            </a:r>
            <a:endParaRPr lang="ru-RU" sz="2400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2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7848872" cy="11430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ПРИНЦИПЫ АКТИВИЗАЦИИ ПОЗНАВАТЕЛЬНОЙ ДЕЯТЕЛЬНОСТИ</a:t>
            </a:r>
            <a:r>
              <a:rPr lang="ru-RU" sz="3200" dirty="0">
                <a:solidFill>
                  <a:schemeClr val="accent6">
                    <a:lumMod val="60000"/>
                    <a:lumOff val="40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3200" dirty="0">
                <a:solidFill>
                  <a:schemeClr val="accent6">
                    <a:lumMod val="60000"/>
                    <a:lumOff val="40000"/>
                  </a:schemeClr>
                </a:solidFill>
                <a:ea typeface="Calibri"/>
                <a:cs typeface="Times New Roman"/>
              </a:rPr>
            </a:br>
            <a:endParaRPr lang="ru-RU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816237"/>
            <a:ext cx="5544616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Принцип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проблемности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3379" y="3218135"/>
            <a:ext cx="5544616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Принцип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взаимообучения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10340" y="3897985"/>
            <a:ext cx="5544616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Принцип исследования изучаемых проблем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3379" y="4595835"/>
            <a:ext cx="5544616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Принцип индивидуализации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85121" y="5301208"/>
            <a:ext cx="5544616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Принцип самообучения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47664" y="6010576"/>
            <a:ext cx="5544616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Принцип мотивации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9549" y="2524403"/>
            <a:ext cx="7420679" cy="648072"/>
          </a:xfrm>
          <a:prstGeom prst="roundRect">
            <a:avLst>
              <a:gd name="adj" fmla="val 2170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Принцип обеспечения максимально возможной адекватности учебно-познавательной деятельности характеру практических задач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8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7220"/>
            <a:ext cx="7499176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1715"/>
            <a:ext cx="7128791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611559" y="3334577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</a:t>
            </a:r>
            <a:r>
              <a:rPr lang="ru-RU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главным мотивом активизации 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endParaRPr lang="ru-RU" sz="2400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55576" y="4168752"/>
            <a:ext cx="2880320" cy="79208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внешняя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4314460" y="4168752"/>
            <a:ext cx="2880320" cy="79208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79512" y="1721835"/>
            <a:ext cx="1440160" cy="9361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учения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763689" y="2398473"/>
            <a:ext cx="1863824" cy="9361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138597" y="1721835"/>
            <a:ext cx="1440160" cy="9361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270106" y="2398473"/>
            <a:ext cx="1742054" cy="9361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664224" y="1305811"/>
            <a:ext cx="745283" cy="539013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2881602" y="1292458"/>
            <a:ext cx="161298" cy="897429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805306" y="1305811"/>
            <a:ext cx="126734" cy="884076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564519" y="1269908"/>
            <a:ext cx="574078" cy="574916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755576" y="5085184"/>
            <a:ext cx="2924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уважение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одноклассников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65041" y="5454898"/>
            <a:ext cx="10955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похвала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164409" y="5085184"/>
            <a:ext cx="3303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желание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 понять тему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256651" y="5455671"/>
            <a:ext cx="1984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быть лучше всех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270106" y="5824230"/>
            <a:ext cx="2736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произвести впечатление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65041" y="5825003"/>
            <a:ext cx="2862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получить поощрение от родителей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8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мотивация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7524" y="1268760"/>
            <a:ext cx="2088232" cy="136815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(знания)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646276" y="2060848"/>
            <a:ext cx="2088232" cy="13681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Хорошая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(успех в учебных делах)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4725144"/>
            <a:ext cx="2088232" cy="136815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(затруднения)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635896" y="4801142"/>
            <a:ext cx="2088232" cy="1368152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Негативное отношение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9" name="Picture 3" descr="E:\обощение\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116973"/>
            <a:ext cx="1984152" cy="147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E:\обощение\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268760"/>
            <a:ext cx="2127141" cy="213069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вал 6"/>
          <p:cNvSpPr/>
          <p:nvPr/>
        </p:nvSpPr>
        <p:spPr>
          <a:xfrm>
            <a:off x="5038328" y="3233057"/>
            <a:ext cx="2088232" cy="13681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 отношение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3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7632848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учащихся с низким уровнем учебной мотивации и трудностями в обучении проявляются:</a:t>
            </a:r>
            <a:endParaRPr lang="ru-RU" sz="36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20888"/>
            <a:ext cx="7283152" cy="3777283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нижение интереса к учению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учебная мотивация</a:t>
            </a:r>
          </a:p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учебной деятельности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умственного развития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E:\обощение\Gr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76872"/>
            <a:ext cx="1700808" cy="2420888"/>
          </a:xfrm>
          <a:prstGeom prst="rect">
            <a:avLst/>
          </a:prstGeom>
          <a:noFill/>
          <a:effectLst>
            <a:glow rad="228600">
              <a:schemeClr val="accent2">
                <a:alpha val="40000"/>
              </a:schemeClr>
            </a:glow>
          </a:effectLst>
          <a:scene3d>
            <a:camera prst="orthographicFront"/>
            <a:lightRig rig="threePt" dir="t"/>
          </a:scene3d>
          <a:sp3d extrusionH="76200" contourW="12700">
            <a:bevelB w="101600" prst="riblet"/>
            <a:extrusionClr>
              <a:schemeClr val="accent2"/>
            </a:extrusionClr>
            <a:contourClr>
              <a:schemeClr val="accent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44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13575"/>
            <a:ext cx="6131024" cy="3129211"/>
          </a:xfrm>
        </p:spPr>
        <p:txBody>
          <a:bodyPr/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Порицание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ситуации успеха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Стимулирующее поощрение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Удовлетворение желания быть значимой  личностью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повышения мотивации на уроках математики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1628800"/>
            <a:ext cx="5976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Эмоциональные:</a:t>
            </a:r>
            <a:endParaRPr lang="ru-RU" sz="32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290" name="Picture 2" descr="E:\обощение\hello_html_m11e95bd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21187"/>
            <a:ext cx="2090806" cy="407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26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повышения мотивации на уроках математики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726923"/>
            <a:ext cx="7200800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выявляем отсутствие знаний по теме у ученика, мы рождаем в нем желании познавать новое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772816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Обращать </a:t>
            </a:r>
            <a:r>
              <a:rPr lang="ru-RU" sz="28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на пробелы в знаниях </a:t>
            </a:r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учеников</a:t>
            </a:r>
            <a:endParaRPr lang="ru-RU" sz="2800" u="sng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39552" y="3622576"/>
            <a:ext cx="7128792" cy="2542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6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Взаимное расположение графиков линейной функции, 7 класс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группах:</a:t>
            </a:r>
          </a:p>
          <a:p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Постройте графики функций: а)у=3х, б)у=3х+1, в) у=3х-2 в одной системе координат. Сделайте вывод о взаимном расположении</a:t>
            </a: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графиков функций в зависимости от «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Постройте графики функций: а)у=5х, б)у=2х+3, в) у= -х+1 в одной системе координат. Сделайте вывод о взаимном расположении графиков функций в зависимости от «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600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1800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18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9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635</Words>
  <Application>Microsoft Office PowerPoint</Application>
  <PresentationFormat>Экран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Приемы активизации познавательной деятельности учащихся на уроках математики</vt:lpstr>
      <vt:lpstr>Психологический закон гласит: </vt:lpstr>
      <vt:lpstr>Существуют разные подходы к понятию познавательной активности учащихся:</vt:lpstr>
      <vt:lpstr>ПРИНЦИПЫ АКТИВИЗАЦИИ ПОЗНАВАТЕЛЬНОЙ ДЕЯТЕЛЬНОСТИ </vt:lpstr>
      <vt:lpstr>Презентация PowerPoint</vt:lpstr>
      <vt:lpstr>Школьная мотивация</vt:lpstr>
      <vt:lpstr>У учащихся с низким уровнем учебной мотивации и трудностями в обучении проявляются:</vt:lpstr>
      <vt:lpstr>Способы повышения мотивации на уроках математики </vt:lpstr>
      <vt:lpstr>Способы повышения мотивации на уроках математики </vt:lpstr>
      <vt:lpstr>Способы повышения мотивации на уроках математики </vt:lpstr>
      <vt:lpstr>Способы повышения мотивации на уроках математики </vt:lpstr>
      <vt:lpstr>Способы повышения мотивации на уроках математики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36</cp:revision>
  <dcterms:created xsi:type="dcterms:W3CDTF">2018-12-09T10:50:39Z</dcterms:created>
  <dcterms:modified xsi:type="dcterms:W3CDTF">2018-12-09T18:11:41Z</dcterms:modified>
</cp:coreProperties>
</file>