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5" r:id="rId1"/>
  </p:sldMasterIdLst>
  <p:notesMasterIdLst>
    <p:notesMasterId r:id="rId24"/>
  </p:notesMasterIdLst>
  <p:sldIdLst>
    <p:sldId id="324" r:id="rId2"/>
    <p:sldId id="358" r:id="rId3"/>
    <p:sldId id="257" r:id="rId4"/>
    <p:sldId id="312" r:id="rId5"/>
    <p:sldId id="264" r:id="rId6"/>
    <p:sldId id="310" r:id="rId7"/>
    <p:sldId id="359" r:id="rId8"/>
    <p:sldId id="373" r:id="rId9"/>
    <p:sldId id="360" r:id="rId10"/>
    <p:sldId id="361" r:id="rId11"/>
    <p:sldId id="362" r:id="rId12"/>
    <p:sldId id="364" r:id="rId13"/>
    <p:sldId id="365" r:id="rId14"/>
    <p:sldId id="366" r:id="rId15"/>
    <p:sldId id="367" r:id="rId16"/>
    <p:sldId id="368" r:id="rId17"/>
    <p:sldId id="369" r:id="rId18"/>
    <p:sldId id="319" r:id="rId19"/>
    <p:sldId id="321" r:id="rId20"/>
    <p:sldId id="371" r:id="rId21"/>
    <p:sldId id="374" r:id="rId22"/>
    <p:sldId id="375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0000"/>
    <a:srgbClr val="A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8807" autoAdjust="0"/>
  </p:normalViewPr>
  <p:slideViewPr>
    <p:cSldViewPr>
      <p:cViewPr>
        <p:scale>
          <a:sx n="100" d="100"/>
          <a:sy n="100" d="100"/>
        </p:scale>
        <p:origin x="-1308" y="-3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197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226759A-5049-4858-8287-EE4E9CB00BC6}" type="datetimeFigureOut">
              <a:rPr lang="ru-RU"/>
              <a:pPr>
                <a:defRPr/>
              </a:pPr>
              <a:t>06.07.2018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E185A9B-DDCC-47BD-A356-11A275E0CD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3476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B88ED73-322C-4A1A-828B-B626655AD426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663A7-3B5E-43F3-8BF9-5C8228311163}" type="datetimeFigureOut">
              <a:rPr lang="ru-RU"/>
              <a:pPr>
                <a:defRPr/>
              </a:pPr>
              <a:t>06.07.2018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72531-7D97-4CA0-B0B0-E599A7FCF2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AF8D0-C046-449F-842F-14FCF9F040B8}" type="datetimeFigureOut">
              <a:rPr lang="ru-RU"/>
              <a:pPr>
                <a:defRPr/>
              </a:pPr>
              <a:t>06.07.2018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67B40-B366-48BC-A3C7-3F56094084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46023-23B2-4377-A426-678FC107E762}" type="datetimeFigureOut">
              <a:rPr lang="ru-RU"/>
              <a:pPr>
                <a:defRPr/>
              </a:pPr>
              <a:t>06.07.2018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8D258-72A6-4544-93A4-739447FCF7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427C3-5E6E-4275-B2AA-EE8443668C8C}" type="datetimeFigureOut">
              <a:rPr lang="ru-RU"/>
              <a:pPr>
                <a:defRPr/>
              </a:pPr>
              <a:t>06.07.2018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BD8A6-4F31-4F7F-B4D4-2D254456DB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69587-47B0-4A8A-8FC4-C5B642CCAC3F}" type="datetimeFigureOut">
              <a:rPr lang="ru-RU"/>
              <a:pPr>
                <a:defRPr/>
              </a:pPr>
              <a:t>06.07.2018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94658-C0A1-4925-9097-F05C0A180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61C80-93EA-4835-8395-EA7788332B58}" type="datetimeFigureOut">
              <a:rPr lang="ru-RU"/>
              <a:pPr>
                <a:defRPr/>
              </a:pPr>
              <a:t>06.07.2018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7CFB4-5617-474C-BC29-15624BF9B8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1ECA6-595F-4DFE-8609-190D2A6F55AF}" type="datetimeFigureOut">
              <a:rPr lang="ru-RU"/>
              <a:pPr>
                <a:defRPr/>
              </a:pPr>
              <a:t>06.07.2018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7581B-FEB2-4B1D-B9CF-96B2F8926D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2E225-200D-4AD7-A61E-B8FB32A578B9}" type="datetimeFigureOut">
              <a:rPr lang="ru-RU"/>
              <a:pPr>
                <a:defRPr/>
              </a:pPr>
              <a:t>06.07.2018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9BB39-9FF8-407C-A443-71350110F7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856B3-34A8-4665-85D7-A668D72D94C2}" type="datetimeFigureOut">
              <a:rPr lang="ru-RU"/>
              <a:pPr>
                <a:defRPr/>
              </a:pPr>
              <a:t>06.07.2018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6AF3E-683B-4150-857A-F7DB81EBAF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7CF20-92B4-43C4-9089-B41ACC8012C4}" type="datetimeFigureOut">
              <a:rPr lang="ru-RU"/>
              <a:pPr>
                <a:defRPr/>
              </a:pPr>
              <a:t>06.07.2018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27DF7-8920-4330-802A-FC61068F5A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DBB88-18AE-4D34-BC58-0EDFEF7A540B}" type="datetimeFigureOut">
              <a:rPr lang="ru-RU"/>
              <a:pPr>
                <a:defRPr/>
              </a:pPr>
              <a:t>06.07.2018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2B032-DFC2-4F14-B2A0-880624F30E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6651CD15-F79D-4660-AF72-08F341FD7918}" type="datetimeFigureOut">
              <a:rPr lang="ru-RU"/>
              <a:pPr>
                <a:defRPr/>
              </a:pPr>
              <a:t>06.07.2018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39A2B17F-C183-442D-8FD5-1888778D42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86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3" r:id="rId9"/>
    <p:sldLayoutId id="2147483984" r:id="rId10"/>
    <p:sldLayoutId id="2147483985" r:id="rId11"/>
  </p:sldLayoutIdLst>
  <p:transition spd="slow">
    <p:pull dir="r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audio" Target="file:///F:\&#1053;&#1086;&#1074;&#1072;&#1103;%20&#1087;&#1072;&#1087;&#1082;&#1072;\&#1055;&#1088;&#1077;&#1079;&#1077;&#1085;&#1090;&#1072;&#1094;&#1080;&#1103;\G-Orlov-Ved_-my-zhe-s-toboy-Leningradcy(muzbaron.com)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wildberries.ru/catalog/812676/detail.aspx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.pn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&#1040;&#1053;&#1058;&#1054;&#1053;&#1048;&#1053;&#1040;\&#1040;&#1053;&#1058;&#1054;&#1053;&#1048;&#1053;&#1040;%20(G)\&#1057;&#1062;&#1045;&#1053;&#1040;&#1056;&#1048;&#1048;\&#1041;&#1083;&#1086;&#1082;&#1072;&#1076;&#1072;%20%20&#1051;&#1077;&#1085;&#1080;&#1085;&#1075;&#1088;&#1072;&#1076;&#1072;\&#1043;&#1086;&#1088;&#1076;&#1080;&#1081;%20%20&#1041;&#1083;&#1086;&#1082;&#1072;&#1076;&#1072;%20%20&#1051;&#1077;&#1085;&#1080;&#1085;&#1075;&#1088;&#1072;&#1076;&#1072;%20%20&#1050;&#1083;&#1072;&#1089;&#1089;&#1085;&#1099;&#1081;%20%20&#1095;&#1072;&#1089;\Leningradskaya-7-simfoniya-Shostakovicha-(muzofon.com).mp3" TargetMode="External"/><Relationship Id="rId6" Type="http://schemas.openxmlformats.org/officeDocument/2006/relationships/image" Target="../media/image34.jpeg"/><Relationship Id="rId5" Type="http://schemas.openxmlformats.org/officeDocument/2006/relationships/image" Target="../media/image2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jpe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40;&#1053;&#1058;&#1054;&#1053;&#1048;&#1053;&#1040;\&#1040;&#1053;&#1058;&#1054;&#1053;&#1048;&#1053;&#1040;%20(G)\&#1057;&#1062;&#1045;&#1053;&#1040;&#1056;&#1048;&#1048;\&#1041;&#1083;&#1086;&#1082;&#1072;&#1076;&#1072;%20%20&#1051;&#1077;&#1085;&#1080;&#1085;&#1075;&#1088;&#1072;&#1076;&#1072;\&#1043;&#1086;&#1088;&#1076;&#1080;&#1081;%20%20&#1041;&#1083;&#1086;&#1082;&#1072;&#1076;&#1072;%20%20&#1051;&#1077;&#1085;&#1080;&#1085;&#1075;&#1088;&#1072;&#1076;&#1072;%20%20&#1050;&#1083;&#1072;&#1089;&#1089;&#1085;&#1099;&#1081;%20%20&#1095;&#1072;&#1089;\+++&#1052;&#1080;&#1085;&#1091;&#1090;&#1072;%20&#1084;&#1086;&#1083;&#1095;&#1072;&#1085;&#1080;&#1103;%20(&#1075;&#1083;&#1091;&#1093;&#1086;&#1081;)+&#1089;&#1083;&#1086;&#1074;&#1072;%20%20&#1042;&#1045;&#1063;&#1053;&#1040;&#1071;%20%20&#1055;&#1040;&#1052;&#1071;&#1058;&#1068;...(muzofon.com).mp3" TargetMode="External"/><Relationship Id="rId6" Type="http://schemas.openxmlformats.org/officeDocument/2006/relationships/image" Target="../media/image43.png"/><Relationship Id="rId5" Type="http://schemas.openxmlformats.org/officeDocument/2006/relationships/image" Target="../media/image2.pn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3.xml"/><Relationship Id="rId1" Type="http://schemas.openxmlformats.org/officeDocument/2006/relationships/audio" Target="file:///F:\&#1053;&#1086;&#1074;&#1072;&#1103;%20&#1087;&#1072;&#1087;&#1082;&#1072;\&#1055;&#1088;&#1077;&#1079;&#1077;&#1085;&#1090;&#1072;&#1094;&#1080;&#1103;\1.%20%20&#1051;&#1077;&#1074;&#1080;&#1090;&#1072;+&#1057;&#1074;&#1103;&#1097;&#1077;&#1085;&#1085;&#1072;&#1103;%20%20&#1074;&#1086;&#1081;&#1085;&#1072;.mp3" TargetMode="Externa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40;&#1053;&#1058;&#1054;&#1053;&#1048;&#1053;&#1040;\&#1040;&#1053;&#1058;&#1054;&#1053;&#1048;&#1053;&#1040;%20(G)\&#1057;&#1062;&#1045;&#1053;&#1040;&#1056;&#1048;&#1048;\&#1041;&#1083;&#1086;&#1082;&#1072;&#1076;&#1072;%20%20&#1051;&#1077;&#1085;&#1080;&#1085;&#1075;&#1088;&#1072;&#1076;&#1072;\&#1043;&#1086;&#1088;&#1076;&#1080;&#1081;%20%20&#1041;&#1083;&#1086;&#1082;&#1072;&#1076;&#1072;%20%20&#1051;&#1077;&#1085;&#1080;&#1085;&#1075;&#1088;&#1072;&#1076;&#1072;%20%20&#1050;&#1083;&#1072;&#1089;&#1089;&#1085;&#1099;&#1081;%20%20&#1095;&#1072;&#1089;\Natal_ya-Kalinkina-minus-na-fortepiano-Leningradskie-mal_chishki(mp3-blog.info).mp3" TargetMode="External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40;&#1053;&#1058;&#1054;&#1053;&#1048;&#1053;&#1040;\&#1040;&#1053;&#1058;&#1054;&#1053;&#1048;&#1053;&#1040;%20(G)\&#1057;&#1062;&#1045;&#1053;&#1040;&#1056;&#1048;&#1048;\&#1041;&#1083;&#1086;&#1082;&#1072;&#1076;&#1072;%20%20&#1051;&#1077;&#1085;&#1080;&#1085;&#1075;&#1088;&#1072;&#1076;&#1072;\&#1043;&#1086;&#1088;&#1076;&#1080;&#1081;%20%20&#1041;&#1083;&#1086;&#1082;&#1072;&#1076;&#1072;%20%20&#1051;&#1077;&#1085;&#1080;&#1085;&#1075;&#1088;&#1072;&#1076;&#1072;%20%20&#1050;&#1083;&#1072;&#1089;&#1089;&#1085;&#1099;&#1081;%20%20&#1095;&#1072;&#1089;\Detskiy-hor-TV-i-Radio-Sankt-Peterburga-V-dalekom-trevozhnom-voennom-godu-Leningradcy-I-Shvarc---V-Korostylev(muzbaron.com).mp3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&#1040;&#1053;&#1058;&#1054;&#1053;&#1048;&#1053;&#1040;\&#1040;&#1053;&#1058;&#1054;&#1053;&#1048;&#1053;&#1040;%20(G)\&#1057;&#1062;&#1045;&#1053;&#1040;&#1056;&#1048;&#1048;\&#1041;&#1083;&#1086;&#1082;&#1072;&#1076;&#1072;%20%20&#1051;&#1077;&#1085;&#1080;&#1085;&#1075;&#1088;&#1072;&#1076;&#1072;\&#1043;&#1086;&#1088;&#1076;&#1080;&#1081;%20%20&#1041;&#1083;&#1086;&#1082;&#1072;&#1076;&#1072;%20%20&#1051;&#1077;&#1085;&#1080;&#1085;&#1075;&#1088;&#1072;&#1076;&#1072;%20%20&#1050;&#1083;&#1072;&#1089;&#1089;&#1085;&#1099;&#1081;%20%20&#1095;&#1072;&#1089;\1.%20%20&#1051;&#1077;&#1074;&#1080;&#1090;&#1072;+&#1057;&#1074;&#1103;&#1097;&#1077;&#1085;&#1085;&#1072;&#1103;%20%20&#1074;&#1086;&#1081;&#1085;&#1072;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609600"/>
            <a:ext cx="7315746" cy="2247896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6000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Verdana" pitchFamily="34" charset="0"/>
              </a:rPr>
              <a:t>Блокада </a:t>
            </a:r>
            <a:br>
              <a:rPr lang="ru-RU" sz="6000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Verdana" pitchFamily="34" charset="0"/>
              </a:rPr>
            </a:br>
            <a:r>
              <a:rPr lang="ru-RU" sz="6000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Verdana" pitchFamily="34" charset="0"/>
              </a:rPr>
              <a:t>Ленинграда</a:t>
            </a:r>
            <a:endParaRPr lang="ru-RU" sz="6000" i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Verdana" pitchFamily="34" charset="0"/>
            </a:endParaRP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>
          <a:xfrm>
            <a:off x="899592" y="3500439"/>
            <a:ext cx="7387158" cy="1571636"/>
          </a:xfrm>
        </p:spPr>
        <p:txBody>
          <a:bodyPr/>
          <a:lstStyle/>
          <a:p>
            <a:pPr marL="73025" algn="ctr" eaLnBrk="1" hangingPunct="1">
              <a:defRPr/>
            </a:pPr>
            <a:r>
              <a:rPr lang="ru-RU" sz="2800" dirty="0" smtClean="0">
                <a:latin typeface="Georgia" pitchFamily="18" charset="0"/>
              </a:rPr>
              <a:t>Посвящается</a:t>
            </a:r>
            <a:endParaRPr lang="ru-RU" sz="2800" dirty="0" smtClean="0">
              <a:latin typeface="Georgia" pitchFamily="18" charset="0"/>
            </a:endParaRPr>
          </a:p>
          <a:p>
            <a:pPr marL="73025" algn="ctr" eaLnBrk="1" hangingPunct="1">
              <a:defRPr/>
            </a:pPr>
            <a:r>
              <a:rPr lang="ru-RU" sz="2800" smtClean="0">
                <a:latin typeface="Georgia" pitchFamily="18" charset="0"/>
              </a:rPr>
              <a:t>сняти</a:t>
            </a:r>
            <a:r>
              <a:rPr lang="ru-RU" sz="2800">
                <a:latin typeface="Georgia" pitchFamily="18" charset="0"/>
              </a:rPr>
              <a:t>ю</a:t>
            </a:r>
            <a:r>
              <a:rPr lang="ru-RU" sz="2800" smtClean="0">
                <a:latin typeface="Georgia" pitchFamily="18" charset="0"/>
              </a:rPr>
              <a:t> </a:t>
            </a:r>
            <a:r>
              <a:rPr lang="ru-RU" sz="2800" dirty="0" smtClean="0">
                <a:latin typeface="Georgia" pitchFamily="18" charset="0"/>
              </a:rPr>
              <a:t>блокады Ленинграда.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00113" cy="68580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243887" y="0"/>
            <a:ext cx="900113" cy="6858000"/>
          </a:xfrm>
          <a:prstGeom prst="rect">
            <a:avLst/>
          </a:prstGeom>
          <a:noFill/>
        </p:spPr>
      </p:pic>
      <p:sp>
        <p:nvSpPr>
          <p:cNvPr id="4106" name="TextBox 9"/>
          <p:cNvSpPr txBox="1">
            <a:spLocks noChangeArrowheads="1"/>
          </p:cNvSpPr>
          <p:nvPr/>
        </p:nvSpPr>
        <p:spPr bwMode="auto">
          <a:xfrm>
            <a:off x="899593" y="5373216"/>
            <a:ext cx="734481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99"/>
                </a:solidFill>
                <a:latin typeface="Georgia" pitchFamily="18" charset="0"/>
              </a:rPr>
              <a:t>Подготовила презентацию учитель </a:t>
            </a:r>
            <a:r>
              <a:rPr lang="ru-RU" dirty="0" smtClean="0">
                <a:solidFill>
                  <a:srgbClr val="000099"/>
                </a:solidFill>
                <a:latin typeface="Georgia" pitchFamily="18" charset="0"/>
              </a:rPr>
              <a:t>начальных  классов  </a:t>
            </a:r>
          </a:p>
          <a:p>
            <a:pPr algn="ctr"/>
            <a:r>
              <a:rPr lang="ru-RU" b="1" dirty="0" smtClean="0">
                <a:solidFill>
                  <a:srgbClr val="000099"/>
                </a:solidFill>
                <a:latin typeface="Georgia" pitchFamily="18" charset="0"/>
              </a:rPr>
              <a:t>Гордий Антонина Николаевна</a:t>
            </a:r>
          </a:p>
          <a:p>
            <a:pPr algn="ctr"/>
            <a:endParaRPr lang="ru-RU" b="1" dirty="0" smtClean="0">
              <a:solidFill>
                <a:srgbClr val="000099"/>
              </a:solidFill>
              <a:latin typeface="Georgia" pitchFamily="18" charset="0"/>
            </a:endParaRPr>
          </a:p>
          <a:p>
            <a:pPr algn="ctr"/>
            <a:r>
              <a:rPr lang="ru-RU" b="1" dirty="0" smtClean="0">
                <a:solidFill>
                  <a:srgbClr val="000099"/>
                </a:solidFill>
                <a:latin typeface="Georgia" pitchFamily="18" charset="0"/>
              </a:rPr>
              <a:t>Крымск - </a:t>
            </a:r>
            <a:r>
              <a:rPr lang="ru-RU" b="1" dirty="0" smtClean="0">
                <a:solidFill>
                  <a:srgbClr val="000099"/>
                </a:solidFill>
                <a:latin typeface="Georgia" pitchFamily="18" charset="0"/>
              </a:rPr>
              <a:t>201</a:t>
            </a:r>
            <a:r>
              <a:rPr lang="en-US" b="1" dirty="0" smtClean="0">
                <a:solidFill>
                  <a:srgbClr val="000099"/>
                </a:solidFill>
                <a:latin typeface="Georgia" pitchFamily="18" charset="0"/>
              </a:rPr>
              <a:t>8</a:t>
            </a:r>
            <a:endParaRPr lang="ru-RU" b="1" dirty="0">
              <a:solidFill>
                <a:srgbClr val="000099"/>
              </a:solidFill>
              <a:latin typeface="Georgia" pitchFamily="18" charset="0"/>
            </a:endParaRPr>
          </a:p>
        </p:txBody>
      </p:sp>
      <p:pic>
        <p:nvPicPr>
          <p:cNvPr id="8" name="G-Orlov-Ved_-my-zhe-s-toboy-Leningradcy(muzbar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2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274638"/>
            <a:ext cx="6715172" cy="1930226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4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Эта маленькая </a:t>
            </a:r>
            <a:r>
              <a:rPr lang="ru-RU" sz="2400" u="sng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hlinkClick r:id="rId2"/>
              </a:rPr>
              <a:t>записная книжка</a:t>
            </a:r>
            <a:r>
              <a:rPr lang="ru-RU" sz="24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 была предъявлена на Нюрнбергском процессе, в качестве документа, обвиняющего фашизм. </a:t>
            </a:r>
            <a:br>
              <a:rPr lang="ru-RU" sz="24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endParaRPr lang="ru-RU" sz="2400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Рисунок 2" descr="IMG_01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2178000"/>
            <a:ext cx="3510000" cy="4680000"/>
          </a:xfrm>
          <a:prstGeom prst="rect">
            <a:avLst/>
          </a:prstGeom>
        </p:spPr>
      </p:pic>
      <p:pic>
        <p:nvPicPr>
          <p:cNvPr id="4" name="Рисунок 3" descr="6f9cb93bac8ee65e8fd81b5a52733e2a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2178000"/>
            <a:ext cx="3407769" cy="468000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00113" cy="6858000"/>
          </a:xfrm>
          <a:prstGeom prst="rect">
            <a:avLst/>
          </a:prstGeom>
          <a:noFill/>
        </p:spPr>
      </p:pic>
      <p:pic>
        <p:nvPicPr>
          <p:cNvPr id="7" name="Рисунок 6" descr="i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2304256" cy="1728192"/>
          </a:xfrm>
          <a:prstGeom prst="rect">
            <a:avLst/>
          </a:prstGeo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0"/>
            <a:ext cx="8321578" cy="928671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None/>
              <a:defRPr/>
            </a:pPr>
            <a:r>
              <a:rPr lang="ru-RU" b="1" dirty="0" smtClean="0">
                <a:latin typeface="Georgia" pitchFamily="18" charset="0"/>
              </a:rPr>
              <a:t>Они заменили мужей и братьев.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00113" cy="6858000"/>
          </a:xfrm>
          <a:prstGeom prst="rect">
            <a:avLst/>
          </a:prstGeom>
          <a:noFill/>
        </p:spPr>
      </p:pic>
      <p:sp>
        <p:nvSpPr>
          <p:cNvPr id="7" name="Текст 2"/>
          <p:cNvSpPr>
            <a:spLocks noGrp="1"/>
          </p:cNvSpPr>
          <p:nvPr>
            <p:ph type="body" idx="1"/>
          </p:nvPr>
        </p:nvSpPr>
        <p:spPr>
          <a:xfrm>
            <a:off x="500034" y="6143644"/>
            <a:ext cx="8929750" cy="571504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ru-RU" b="1" dirty="0" smtClean="0">
                <a:latin typeface="Georgia" pitchFamily="18" charset="0"/>
              </a:rPr>
              <a:t>Отцы  на фронт, дети на заводы.</a:t>
            </a:r>
            <a:endParaRPr lang="ru-RU" b="1" dirty="0">
              <a:latin typeface="Georgia" pitchFamily="18" charset="0"/>
            </a:endParaRPr>
          </a:p>
        </p:txBody>
      </p:sp>
      <p:pic>
        <p:nvPicPr>
          <p:cNvPr id="9" name="Содержимое 4" descr="vov_85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928662" y="3214686"/>
            <a:ext cx="4283968" cy="2928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5" descr="vov_86.jpg"/>
          <p:cNvPicPr>
            <a:picLocks noGrp="1" noChangeAspect="1"/>
          </p:cNvPicPr>
          <p:nvPr>
            <p:ph sz="half" idx="2"/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5429256" y="1142984"/>
            <a:ext cx="3500462" cy="4945514"/>
          </a:xfrm>
        </p:spPr>
      </p:pic>
      <p:pic>
        <p:nvPicPr>
          <p:cNvPr id="12" name="Содержимое 6" descr="34b.jpg"/>
          <p:cNvPicPr>
            <a:picLocks noGrp="1" noChangeAspect="1"/>
          </p:cNvPicPr>
          <p:nvPr>
            <p:ph sz="quarter" idx="2"/>
          </p:nvPr>
        </p:nvPicPr>
        <p:blipFill>
          <a:blip r:embed="rId5" cstate="screen"/>
          <a:srcRect/>
          <a:stretch>
            <a:fillRect/>
          </a:stretch>
        </p:blipFill>
        <p:spPr>
          <a:xfrm>
            <a:off x="1928794" y="857232"/>
            <a:ext cx="2363986" cy="2281246"/>
          </a:xfr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4" descr="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2786050" y="1428736"/>
            <a:ext cx="3857652" cy="3627974"/>
          </a:xfr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00113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57158" y="4653136"/>
            <a:ext cx="8786842" cy="2204864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>Только военно-автомобильная дорога,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>проложенная по льду </a:t>
            </a:r>
            <a:br>
              <a:rPr kumimoji="0" lang="ru-RU" sz="2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</a:br>
            <a:r>
              <a:rPr kumimoji="0" lang="ru-RU" sz="2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>Ладожского озера помогла выжить людям.</a:t>
            </a:r>
            <a:endParaRPr kumimoji="0" lang="ru-RU" sz="24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142852"/>
            <a:ext cx="83582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Самой страшной оказалась зима 1942 года. </a:t>
            </a:r>
            <a:r>
              <a:rPr lang="ru-RU" sz="2000" b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000" b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</a:br>
            <a:endParaRPr lang="ru-RU" sz="2400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4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2857488" y="2143116"/>
            <a:ext cx="6286512" cy="4714884"/>
          </a:xfr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00113" cy="6858000"/>
          </a:xfrm>
          <a:prstGeom prst="rect">
            <a:avLst/>
          </a:prstGeom>
          <a:noFill/>
        </p:spPr>
      </p:pic>
      <p:pic>
        <p:nvPicPr>
          <p:cNvPr id="5" name="Рисунок 4" descr="-----000004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72066" cy="3522780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394018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n-US" sz="36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Georgia" pitchFamily="18" charset="0"/>
              </a:rPr>
              <a:t>                                </a:t>
            </a:r>
            <a:r>
              <a:rPr lang="ru-RU" sz="36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Georgia" pitchFamily="18" charset="0"/>
              </a:rPr>
              <a:t>Хлеб </a:t>
            </a:r>
            <a:r>
              <a:rPr lang="ru-RU" sz="3600" dirty="0" smtClean="0">
                <a:solidFill>
                  <a:schemeClr val="tx1"/>
                </a:solidFill>
                <a:latin typeface="Georgia" pitchFamily="18" charset="0"/>
              </a:rPr>
              <a:t>– в  Ленинград,</a:t>
            </a:r>
            <a:r>
              <a:rPr lang="en-US" sz="3600" dirty="0" smtClean="0">
                <a:solidFill>
                  <a:schemeClr val="tx1"/>
                </a:solidFill>
                <a:latin typeface="Georgia" pitchFamily="18" charset="0"/>
              </a:rPr>
              <a:t/>
            </a:r>
            <a:br>
              <a:rPr lang="en-US" sz="3600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en-US" sz="3600" dirty="0" smtClean="0">
                <a:solidFill>
                  <a:schemeClr val="tx1"/>
                </a:solidFill>
                <a:latin typeface="Georgia" pitchFamily="18" charset="0"/>
              </a:rPr>
              <a:t/>
            </a:r>
            <a:br>
              <a:rPr lang="en-US" sz="3600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br>
              <a:rPr lang="ru-RU" sz="3600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Georgia" pitchFamily="18" charset="0"/>
              </a:rPr>
              <a:t>                       </a:t>
            </a:r>
            <a:r>
              <a:rPr lang="en-US" sz="3600" dirty="0" smtClean="0">
                <a:solidFill>
                  <a:schemeClr val="tx1"/>
                </a:solidFill>
                <a:latin typeface="Georgia" pitchFamily="18" charset="0"/>
              </a:rPr>
              <a:t>                    </a:t>
            </a:r>
            <a:br>
              <a:rPr lang="en-US" sz="3600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en-US" sz="3600" dirty="0" smtClean="0">
                <a:solidFill>
                  <a:schemeClr val="tx1"/>
                </a:solidFill>
                <a:latin typeface="Georgia" pitchFamily="18" charset="0"/>
              </a:rPr>
              <a:t/>
            </a:r>
            <a:br>
              <a:rPr lang="en-US" sz="3600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en-US" sz="3600" dirty="0" smtClean="0">
                <a:solidFill>
                  <a:schemeClr val="tx1"/>
                </a:solidFill>
                <a:latin typeface="Georgia" pitchFamily="18" charset="0"/>
              </a:rPr>
              <a:t>                                           </a:t>
            </a:r>
            <a:r>
              <a:rPr lang="ru-RU" sz="3600" dirty="0" smtClean="0">
                <a:solidFill>
                  <a:schemeClr val="tx1"/>
                </a:solidFill>
                <a:latin typeface="Georgia" pitchFamily="18" charset="0"/>
              </a:rPr>
              <a:t>а  детей – в тыл.</a:t>
            </a:r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chemeClr val="tx1"/>
                </a:solidFill>
                <a:latin typeface="Georgia" pitchFamily="18" charset="0"/>
              </a:rPr>
              <a:t>Но город жил и боролся</a:t>
            </a:r>
            <a:r>
              <a:rPr lang="ru-RU" sz="3600" dirty="0">
                <a:solidFill>
                  <a:schemeClr val="tx1"/>
                </a:solidFill>
                <a:latin typeface="Georgia" pitchFamily="18" charset="0"/>
              </a:rPr>
              <a:t> </a:t>
            </a:r>
          </a:p>
        </p:txBody>
      </p:sp>
      <p:pic>
        <p:nvPicPr>
          <p:cNvPr id="64520" name="Picture 8" descr="1(726x726)[61623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1449" y="1772816"/>
            <a:ext cx="4562551" cy="3060000"/>
          </a:xfrm>
          <a:prstGeom prst="rect">
            <a:avLst/>
          </a:prstGeom>
          <a:noFill/>
        </p:spPr>
      </p:pic>
      <p:sp>
        <p:nvSpPr>
          <p:cNvPr id="64521" name="Text Box 9"/>
          <p:cNvSpPr txBox="1">
            <a:spLocks noChangeArrowheads="1"/>
          </p:cNvSpPr>
          <p:nvPr/>
        </p:nvSpPr>
        <p:spPr bwMode="auto">
          <a:xfrm>
            <a:off x="785786" y="5013176"/>
            <a:ext cx="790101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</a:rPr>
              <a:t>9 августа 1941 года немцы обещали занять Ленинград. Ровно год спустя в несломленном городе состоялась премьера 7-й симфонии Шостаковича, </a:t>
            </a:r>
            <a:r>
              <a:rPr lang="ru-RU" sz="2400" b="1" dirty="0" smtClean="0">
                <a:latin typeface="Times New Roman" pitchFamily="18" charset="0"/>
              </a:rPr>
              <a:t>                  которую </a:t>
            </a:r>
            <a:r>
              <a:rPr lang="ru-RU" sz="2400" b="1" dirty="0">
                <a:latin typeface="Times New Roman" pitchFamily="18" charset="0"/>
              </a:rPr>
              <a:t>впоследствии назовут "Ленинградской".</a:t>
            </a:r>
          </a:p>
        </p:txBody>
      </p:sp>
      <p:pic>
        <p:nvPicPr>
          <p:cNvPr id="6" name="Leningradskaya-7-simfoniya-Shostakovicha-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00113" cy="6858000"/>
          </a:xfrm>
          <a:prstGeom prst="rect">
            <a:avLst/>
          </a:prstGeom>
          <a:noFill/>
        </p:spPr>
      </p:pic>
      <p:pic>
        <p:nvPicPr>
          <p:cNvPr id="8" name="Picture 6" descr="normal_shostakovich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772816"/>
            <a:ext cx="4275856" cy="3060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4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Medal_Leningrad_USS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9219" y="2852937"/>
            <a:ext cx="4234781" cy="4005064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00113" cy="6858000"/>
          </a:xfrm>
          <a:prstGeom prst="rect">
            <a:avLst/>
          </a:prstGeom>
          <a:noFill/>
        </p:spPr>
      </p:pic>
      <p:pic>
        <p:nvPicPr>
          <p:cNvPr id="7" name="Picture 3" descr="leningrad-27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49098"/>
            <a:ext cx="4499992" cy="4008902"/>
          </a:xfrm>
          <a:prstGeom prst="rect">
            <a:avLst/>
          </a:prstGeom>
          <a:noFill/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3082924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4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Родина </a:t>
            </a:r>
            <a:r>
              <a:rPr lang="ru-RU" sz="240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высоко оценила бессмертные подвиги защитников Ленинграда - 350 тысяч из них получили ордена и боевые медали, 285 стали Героями Советского Союза, в числе героев 19 партизан. </a:t>
            </a:r>
            <a:r>
              <a:rPr lang="ru-RU" sz="24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4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</a:br>
            <a:r>
              <a:rPr lang="ru-RU" sz="24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1 </a:t>
            </a:r>
            <a:r>
              <a:rPr lang="ru-RU" sz="240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млн. 500 тысяч человек награждены медалью за «оборону Ленинграда».</a:t>
            </a:r>
            <a:endParaRPr lang="ru-RU" sz="2000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Содержимое 4" descr="Рисунок14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4787415" y="3582000"/>
            <a:ext cx="4356585" cy="3276000"/>
          </a:xfrm>
        </p:spPr>
      </p:pic>
      <p:pic>
        <p:nvPicPr>
          <p:cNvPr id="41988" name="Содержимое 5" descr="Рисунок15.jpg"/>
          <p:cNvPicPr>
            <a:picLocks noGrp="1" noChangeAspect="1"/>
          </p:cNvPicPr>
          <p:nvPr>
            <p:ph sz="half" idx="2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5364520" y="357166"/>
            <a:ext cx="3543263" cy="2700000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00113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-142908" y="0"/>
            <a:ext cx="5715040" cy="378619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1" u="none" strike="noStrike" kern="1200" normalizeH="0" baseline="0" noProof="0" dirty="0" smtClean="0">
                <a:uLnTx/>
                <a:uFillTx/>
                <a:latin typeface="+mj-lt"/>
                <a:ea typeface="+mj-ea"/>
                <a:cs typeface="+mj-cs"/>
              </a:rPr>
              <a:t>Такого дня не видел Ленинград!</a:t>
            </a:r>
            <a:br>
              <a:rPr kumimoji="0" lang="ru-RU" sz="2400" i="1" u="none" strike="noStrike" kern="1200" normalizeH="0" baseline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i="1" u="none" strike="noStrike" kern="1200" normalizeH="0" baseline="0" noProof="0" dirty="0" smtClean="0">
                <a:uLnTx/>
                <a:uFillTx/>
                <a:latin typeface="+mj-lt"/>
                <a:ea typeface="+mj-ea"/>
                <a:cs typeface="+mj-cs"/>
              </a:rPr>
              <a:t>Нет, радости подобной не бывало.</a:t>
            </a:r>
            <a:br>
              <a:rPr kumimoji="0" lang="ru-RU" sz="2400" i="1" u="none" strike="noStrike" kern="1200" normalizeH="0" baseline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i="1" u="none" strike="noStrike" kern="1200" normalizeH="0" baseline="0" noProof="0" dirty="0" smtClean="0">
                <a:uLnTx/>
                <a:uFillTx/>
                <a:latin typeface="+mj-lt"/>
                <a:ea typeface="+mj-ea"/>
                <a:cs typeface="+mj-cs"/>
              </a:rPr>
              <a:t>Казалось что все небо грохотало…</a:t>
            </a:r>
            <a:br>
              <a:rPr kumimoji="0" lang="ru-RU" sz="2400" i="1" u="none" strike="noStrike" kern="1200" normalizeH="0" baseline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i="1" u="none" strike="noStrike" kern="1200" normalizeH="0" baseline="0" noProof="0" dirty="0" smtClean="0">
                <a:uLnTx/>
                <a:uFillTx/>
                <a:latin typeface="+mj-lt"/>
                <a:ea typeface="+mj-ea"/>
                <a:cs typeface="+mj-cs"/>
              </a:rPr>
              <a:t>гремел неумолкаемо салют</a:t>
            </a:r>
            <a:br>
              <a:rPr kumimoji="0" lang="ru-RU" sz="2400" i="1" u="none" strike="noStrike" kern="1200" normalizeH="0" baseline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i="1" u="none" strike="noStrike" kern="1200" normalizeH="0" baseline="0" noProof="0" dirty="0" smtClean="0">
                <a:uLnTx/>
                <a:uFillTx/>
                <a:latin typeface="+mj-lt"/>
                <a:ea typeface="+mj-ea"/>
                <a:cs typeface="+mj-cs"/>
              </a:rPr>
              <a:t>из боевых прославленных орудий.</a:t>
            </a:r>
            <a:br>
              <a:rPr kumimoji="0" lang="ru-RU" sz="2400" i="1" u="none" strike="noStrike" kern="1200" normalizeH="0" baseline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i="1" u="none" strike="noStrike" kern="1200" normalizeH="0" baseline="0" noProof="0" dirty="0" smtClean="0">
                <a:uLnTx/>
                <a:uFillTx/>
                <a:latin typeface="+mj-lt"/>
                <a:ea typeface="+mj-ea"/>
                <a:cs typeface="+mj-cs"/>
              </a:rPr>
              <a:t>Смеялись, пели, обнимались люди.</a:t>
            </a:r>
            <a:br>
              <a:rPr kumimoji="0" lang="ru-RU" sz="2400" i="1" u="none" strike="noStrike" kern="1200" normalizeH="0" baseline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i="0" u="none" strike="noStrike" kern="1200" normalizeH="0" baseline="0" noProof="0" dirty="0" smtClean="0"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i="0" u="none" strike="noStrike" kern="1200" normalizeH="0" baseline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2400" i="0" u="none" strike="noStrike" kern="1200" normalizeH="0" baseline="0" noProof="0" dirty="0" smtClean="0">
                <a:uLnTx/>
                <a:uFillTx/>
                <a:latin typeface="+mj-lt"/>
                <a:ea typeface="+mj-ea"/>
                <a:cs typeface="+mj-cs"/>
              </a:rPr>
              <a:t>                          </a:t>
            </a:r>
            <a:r>
              <a:rPr kumimoji="0" lang="ru-RU" i="1" u="none" strike="noStrike" kern="1200" normalizeH="0" baseline="0" noProof="0" dirty="0" smtClean="0">
                <a:uLnTx/>
                <a:uFillTx/>
                <a:latin typeface="+mj-lt"/>
                <a:ea typeface="+mj-ea"/>
                <a:cs typeface="+mj-cs"/>
              </a:rPr>
              <a:t>Вс. Рождественский</a:t>
            </a:r>
            <a:endParaRPr kumimoji="0" lang="ru-RU" sz="2400" i="1" u="none" strike="noStrike" kern="1200" normalizeH="0" baseline="0" noProof="0" dirty="0"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4250692qc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53418"/>
            <a:ext cx="4603276" cy="3276000"/>
          </a:xfrm>
          <a:prstGeom prst="rect">
            <a:avLst/>
          </a:prstGeo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1043608" cy="6858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172399" y="0"/>
            <a:ext cx="971601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00100" y="142852"/>
            <a:ext cx="70723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Georgia" pitchFamily="18" charset="0"/>
              </a:rPr>
              <a:t>Пискарёвское </a:t>
            </a:r>
          </a:p>
          <a:p>
            <a:pPr algn="ctr"/>
            <a:r>
              <a:rPr lang="ru-RU" sz="3600" b="1" dirty="0" smtClean="0">
                <a:latin typeface="Georgia" pitchFamily="18" charset="0"/>
              </a:rPr>
              <a:t>мемориальное кладбище</a:t>
            </a:r>
            <a:endParaRPr lang="ru-RU" sz="3600" b="1" dirty="0">
              <a:latin typeface="Georgia" pitchFamily="18" charset="0"/>
            </a:endParaRPr>
          </a:p>
        </p:txBody>
      </p:sp>
      <p:pic>
        <p:nvPicPr>
          <p:cNvPr id="8" name="Рисунок 7" descr="5522663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1857364"/>
            <a:ext cx="7073396" cy="4739175"/>
          </a:xfrm>
          <a:prstGeom prst="rect">
            <a:avLst/>
          </a:prstGeo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Содержимое 7" descr="monument86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785794"/>
            <a:ext cx="8653462" cy="508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00113" cy="68580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243887" y="0"/>
            <a:ext cx="900113" cy="6858000"/>
          </a:xfrm>
          <a:prstGeom prst="rect">
            <a:avLst/>
          </a:prstGeom>
          <a:noFill/>
        </p:spPr>
      </p:pic>
      <p:sp>
        <p:nvSpPr>
          <p:cNvPr id="6" name="Прямоугольник 2"/>
          <p:cNvSpPr>
            <a:spLocks noChangeArrowheads="1"/>
          </p:cNvSpPr>
          <p:nvPr/>
        </p:nvSpPr>
        <p:spPr bwMode="auto">
          <a:xfrm>
            <a:off x="0" y="188640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/>
                <a:latin typeface="Georgia" pitchFamily="18" charset="0"/>
              </a:rPr>
              <a:t>Монумент </a:t>
            </a:r>
            <a:r>
              <a:rPr lang="ru-RU" sz="3200" b="1" dirty="0">
                <a:ln/>
                <a:latin typeface="Georgia" pitchFamily="18" charset="0"/>
              </a:rPr>
              <a:t>«Разорванное кольцо</a:t>
            </a:r>
            <a:r>
              <a:rPr lang="ru-RU" sz="3200" b="1" dirty="0" smtClean="0">
                <a:ln/>
                <a:latin typeface="Georgia" pitchFamily="18" charset="0"/>
              </a:rPr>
              <a:t>»</a:t>
            </a:r>
            <a:r>
              <a:rPr lang="ru-RU" sz="3200" b="1" dirty="0">
                <a:ln/>
                <a:latin typeface="Georgia" pitchFamily="18" charset="0"/>
              </a:rPr>
              <a:t/>
            </a:r>
            <a:br>
              <a:rPr lang="ru-RU" sz="3200" b="1" dirty="0">
                <a:ln/>
                <a:latin typeface="Georgia" pitchFamily="18" charset="0"/>
              </a:rPr>
            </a:br>
            <a:endParaRPr lang="ru-RU" sz="2400" b="1" dirty="0">
              <a:ln/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6143644"/>
            <a:ext cx="73581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/>
                <a:latin typeface="Georgia" pitchFamily="18" charset="0"/>
              </a:rPr>
              <a:t>Здесь начиналась «Дорога жизни».</a:t>
            </a:r>
            <a:endParaRPr lang="ru-RU" sz="2800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Прямоугольник 2"/>
          <p:cNvSpPr>
            <a:spLocks noChangeArrowheads="1"/>
          </p:cNvSpPr>
          <p:nvPr/>
        </p:nvSpPr>
        <p:spPr bwMode="auto">
          <a:xfrm>
            <a:off x="928662" y="3929066"/>
            <a:ext cx="734481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Georgia" pitchFamily="18" charset="0"/>
              </a:rPr>
              <a:t>Потомок!</a:t>
            </a:r>
            <a:r>
              <a:rPr lang="ru-RU" sz="2800" dirty="0">
                <a:latin typeface="Georgia" pitchFamily="18" charset="0"/>
              </a:rPr>
              <a:t>  Знай,  в суровые  года </a:t>
            </a:r>
            <a:br>
              <a:rPr lang="ru-RU" sz="2800" dirty="0">
                <a:latin typeface="Georgia" pitchFamily="18" charset="0"/>
              </a:rPr>
            </a:br>
            <a:r>
              <a:rPr lang="ru-RU" sz="2800" dirty="0">
                <a:latin typeface="Georgia" pitchFamily="18" charset="0"/>
              </a:rPr>
              <a:t>Верны  народу,  долгу  и  отчизне </a:t>
            </a:r>
            <a:br>
              <a:rPr lang="ru-RU" sz="2800" dirty="0">
                <a:latin typeface="Georgia" pitchFamily="18" charset="0"/>
              </a:rPr>
            </a:br>
            <a:r>
              <a:rPr lang="ru-RU" sz="2800" dirty="0">
                <a:latin typeface="Georgia" pitchFamily="18" charset="0"/>
              </a:rPr>
              <a:t>Через  торосы ладожского  льда, </a:t>
            </a:r>
            <a:br>
              <a:rPr lang="ru-RU" sz="2800" dirty="0">
                <a:latin typeface="Georgia" pitchFamily="18" charset="0"/>
              </a:rPr>
            </a:br>
            <a:r>
              <a:rPr lang="ru-RU" sz="2800" dirty="0">
                <a:latin typeface="Georgia" pitchFamily="18" charset="0"/>
              </a:rPr>
              <a:t>Сюда  мы  вели дорогу  жизни </a:t>
            </a:r>
            <a:br>
              <a:rPr lang="ru-RU" sz="2800" dirty="0">
                <a:latin typeface="Georgia" pitchFamily="18" charset="0"/>
              </a:rPr>
            </a:br>
            <a:r>
              <a:rPr lang="ru-RU" sz="2800" dirty="0">
                <a:latin typeface="Georgia" pitchFamily="18" charset="0"/>
              </a:rPr>
              <a:t>Чтобы  жизнь  не умирала  </a:t>
            </a:r>
            <a:r>
              <a:rPr lang="ru-RU" sz="2800" dirty="0" smtClean="0">
                <a:latin typeface="Georgia" pitchFamily="18" charset="0"/>
              </a:rPr>
              <a:t>никогда.</a:t>
            </a:r>
          </a:p>
          <a:p>
            <a:pPr algn="ctr"/>
            <a:r>
              <a:rPr lang="ru-RU" sz="2800" i="1" dirty="0" smtClean="0"/>
              <a:t>                                            </a:t>
            </a:r>
          </a:p>
          <a:p>
            <a:pPr algn="ctr"/>
            <a:r>
              <a:rPr lang="ru-RU" sz="2800" i="1" dirty="0" smtClean="0"/>
              <a:t>                                                   </a:t>
            </a:r>
            <a:endParaRPr lang="ru-RU" sz="2800" i="1" dirty="0"/>
          </a:p>
        </p:txBody>
      </p:sp>
      <p:pic>
        <p:nvPicPr>
          <p:cNvPr id="5" name="Рисунок 4" descr="102_6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42859" y="157032"/>
            <a:ext cx="5050314" cy="3776024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00113" cy="6858000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243887" y="0"/>
            <a:ext cx="900113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215074" y="6286520"/>
            <a:ext cx="18432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i="1" dirty="0" smtClean="0"/>
              <a:t>Б. </a:t>
            </a:r>
            <a:r>
              <a:rPr lang="ru-RU" sz="2400" i="1" dirty="0" err="1" smtClean="0"/>
              <a:t>Кежун</a:t>
            </a:r>
            <a:endParaRPr lang="ru-RU" sz="2400" dirty="0"/>
          </a:p>
        </p:txBody>
      </p:sp>
      <p:pic>
        <p:nvPicPr>
          <p:cNvPr id="10" name="+++Минута молчания (глухой)+слова  ВЕЧНАЯ  ПАМЯТЬ...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25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5357818" cy="3096344"/>
          </a:xfrm>
        </p:spPr>
        <p:txBody>
          <a:bodyPr/>
          <a:lstStyle/>
          <a:p>
            <a:pPr algn="ctr"/>
            <a:r>
              <a:rPr lang="ru-RU" sz="3600" i="1" dirty="0" smtClean="0">
                <a:solidFill>
                  <a:schemeClr val="tx1"/>
                </a:solidFill>
                <a:latin typeface="Georgia" pitchFamily="18" charset="0"/>
              </a:rPr>
              <a:t>Юрий Борисович Левитан</a:t>
            </a:r>
            <a:br>
              <a:rPr lang="ru-RU" sz="3600" i="1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Georgia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sz="1400" i="1" dirty="0" smtClean="0">
                <a:solidFill>
                  <a:schemeClr val="tx1"/>
                </a:solidFill>
                <a:latin typeface="Georgia" pitchFamily="18" charset="0"/>
              </a:rPr>
              <a:t>(19 сентября (2 октября) 1914 — 4 августа 1983) </a:t>
            </a:r>
            <a:r>
              <a:rPr lang="ru-RU" sz="5400" dirty="0" smtClean="0">
                <a:solidFill>
                  <a:schemeClr val="tx1"/>
                </a:solidFill>
                <a:latin typeface="Georgia" pitchFamily="18" charset="0"/>
              </a:rPr>
              <a:t/>
            </a:r>
            <a:br>
              <a:rPr lang="ru-RU" sz="5400" dirty="0" smtClean="0">
                <a:solidFill>
                  <a:schemeClr val="tx1"/>
                </a:solidFill>
                <a:latin typeface="Georgia" pitchFamily="18" charset="0"/>
              </a:rPr>
            </a:br>
            <a:endParaRPr lang="ru-RU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357222" y="3861048"/>
            <a:ext cx="9858444" cy="2996952"/>
          </a:xfrm>
        </p:spPr>
        <p:txBody>
          <a:bodyPr/>
          <a:lstStyle/>
          <a:p>
            <a:pPr algn="ctr"/>
            <a:r>
              <a:rPr lang="ru-RU" sz="2400" b="1" i="1" dirty="0" smtClean="0">
                <a:latin typeface="Georgia" pitchFamily="18" charset="0"/>
              </a:rPr>
              <a:t>Диктор Всесоюзного </a:t>
            </a:r>
            <a:r>
              <a:rPr lang="ru-RU" sz="2400" b="1" i="1" u="sng" dirty="0" smtClean="0">
                <a:latin typeface="Georgia" pitchFamily="18" charset="0"/>
              </a:rPr>
              <a:t>радио</a:t>
            </a:r>
            <a:r>
              <a:rPr lang="ru-RU" sz="2400" b="1" i="1" dirty="0" smtClean="0">
                <a:latin typeface="Georgia" pitchFamily="18" charset="0"/>
              </a:rPr>
              <a:t> с 1931, </a:t>
            </a:r>
          </a:p>
          <a:p>
            <a:pPr algn="ctr"/>
            <a:r>
              <a:rPr lang="ru-RU" sz="2400" b="1" i="1" dirty="0" smtClean="0">
                <a:latin typeface="Georgia" pitchFamily="18" charset="0"/>
              </a:rPr>
              <a:t>диктор Государственного комитета Совета Министров СССР по телевидению и радиовещанию, </a:t>
            </a:r>
          </a:p>
          <a:p>
            <a:pPr algn="ctr"/>
            <a:r>
              <a:rPr lang="ru-RU" sz="2400" b="1" i="1" dirty="0" smtClean="0">
                <a:latin typeface="Georgia" pitchFamily="18" charset="0"/>
              </a:rPr>
              <a:t>народный артист РСФСР (1973), </a:t>
            </a:r>
          </a:p>
          <a:p>
            <a:pPr algn="ctr"/>
            <a:r>
              <a:rPr lang="ru-RU" sz="2400" b="1" i="1" dirty="0" smtClean="0">
                <a:latin typeface="Georgia" pitchFamily="18" charset="0"/>
              </a:rPr>
              <a:t>народный артист СССР (1980); </a:t>
            </a:r>
          </a:p>
          <a:p>
            <a:pPr algn="ctr"/>
            <a:r>
              <a:rPr lang="ru-RU" sz="2100" b="1" i="1" dirty="0" smtClean="0">
                <a:latin typeface="Georgia" pitchFamily="18" charset="0"/>
              </a:rPr>
              <a:t>обладатель редкого по тембру и выразительности голоса.</a:t>
            </a:r>
            <a:endParaRPr lang="ru-RU" sz="2100" b="1" dirty="0" smtClean="0">
              <a:latin typeface="Georgia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1259932160_levita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32597" y="0"/>
            <a:ext cx="4011403" cy="3933056"/>
          </a:xfrm>
          <a:prstGeom prst="rect">
            <a:avLst/>
          </a:prstGeom>
        </p:spPr>
      </p:pic>
      <p:pic>
        <p:nvPicPr>
          <p:cNvPr id="5" name="1.  Левита+Священная  вой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14810" y="328612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3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8786301_3973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23744" cy="6858000"/>
          </a:xfrm>
          <a:prstGeom prst="rect">
            <a:avLst/>
          </a:prstGeom>
        </p:spPr>
      </p:pic>
      <p:pic>
        <p:nvPicPr>
          <p:cNvPr id="6" name="Рисунок 5" descr="vip_pomnim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0"/>
            <a:ext cx="5429288" cy="5429288"/>
          </a:xfrm>
          <a:prstGeom prst="rect">
            <a:avLst/>
          </a:prstGeom>
        </p:spPr>
      </p:pic>
      <p:sp>
        <p:nvSpPr>
          <p:cNvPr id="8" name="Прямоугольник 3"/>
          <p:cNvSpPr>
            <a:spLocks noChangeArrowheads="1"/>
          </p:cNvSpPr>
          <p:nvPr/>
        </p:nvSpPr>
        <p:spPr bwMode="auto">
          <a:xfrm>
            <a:off x="714348" y="142852"/>
            <a:ext cx="7344816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500" b="1" i="1" dirty="0">
                <a:solidFill>
                  <a:srgbClr val="FF0000"/>
                </a:solidFill>
              </a:rPr>
              <a:t>«Опять война, опять блокада…</a:t>
            </a:r>
            <a:br>
              <a:rPr lang="ru-RU" sz="2500" b="1" i="1" dirty="0">
                <a:solidFill>
                  <a:srgbClr val="FF0000"/>
                </a:solidFill>
              </a:rPr>
            </a:br>
            <a:r>
              <a:rPr lang="ru-RU" sz="2500" b="1" i="1" dirty="0">
                <a:solidFill>
                  <a:srgbClr val="FF0000"/>
                </a:solidFill>
              </a:rPr>
              <a:t>Быть может</a:t>
            </a:r>
            <a:r>
              <a:rPr lang="ru-RU" sz="2500" b="1" i="1" dirty="0" smtClean="0">
                <a:solidFill>
                  <a:srgbClr val="FF0000"/>
                </a:solidFill>
              </a:rPr>
              <a:t>, нам </a:t>
            </a:r>
            <a:r>
              <a:rPr lang="ru-RU" sz="2500" b="1" i="1" dirty="0">
                <a:solidFill>
                  <a:srgbClr val="FF0000"/>
                </a:solidFill>
              </a:rPr>
              <a:t>о ней забыть?</a:t>
            </a:r>
            <a:br>
              <a:rPr lang="ru-RU" sz="2500" b="1" i="1" dirty="0">
                <a:solidFill>
                  <a:srgbClr val="FF0000"/>
                </a:solidFill>
              </a:rPr>
            </a:br>
            <a:r>
              <a:rPr lang="ru-RU" sz="2500" b="1" i="1" dirty="0">
                <a:solidFill>
                  <a:srgbClr val="FF0000"/>
                </a:solidFill>
              </a:rPr>
              <a:t>Мне часто говорят: не надо,</a:t>
            </a:r>
            <a:br>
              <a:rPr lang="ru-RU" sz="2500" b="1" i="1" dirty="0">
                <a:solidFill>
                  <a:srgbClr val="FF0000"/>
                </a:solidFill>
              </a:rPr>
            </a:br>
            <a:r>
              <a:rPr lang="ru-RU" sz="2500" b="1" i="1" dirty="0">
                <a:solidFill>
                  <a:srgbClr val="FF0000"/>
                </a:solidFill>
              </a:rPr>
              <a:t>Не надо память бередить</a:t>
            </a:r>
            <a:r>
              <a:rPr lang="ru-RU" sz="2500" b="1" i="1" dirty="0" smtClean="0">
                <a:solidFill>
                  <a:srgbClr val="FF0000"/>
                </a:solidFill>
              </a:rPr>
              <a:t>.</a:t>
            </a:r>
            <a:r>
              <a:rPr lang="ru-RU" sz="2500" b="1" i="1" dirty="0">
                <a:solidFill>
                  <a:srgbClr val="FF0000"/>
                </a:solidFill>
              </a:rPr>
              <a:t/>
            </a:r>
            <a:br>
              <a:rPr lang="ru-RU" sz="2500" b="1" i="1" dirty="0">
                <a:solidFill>
                  <a:srgbClr val="FF0000"/>
                </a:solidFill>
              </a:rPr>
            </a:br>
            <a:r>
              <a:rPr lang="ru-RU" sz="2500" b="1" i="1" dirty="0">
                <a:solidFill>
                  <a:srgbClr val="FF0000"/>
                </a:solidFill>
              </a:rPr>
              <a:t>Но для того, чтоб на планете </a:t>
            </a:r>
            <a:br>
              <a:rPr lang="ru-RU" sz="2500" b="1" i="1" dirty="0">
                <a:solidFill>
                  <a:srgbClr val="FF0000"/>
                </a:solidFill>
              </a:rPr>
            </a:br>
            <a:r>
              <a:rPr lang="ru-RU" sz="2500" b="1" i="1" dirty="0">
                <a:solidFill>
                  <a:srgbClr val="FF0000"/>
                </a:solidFill>
              </a:rPr>
              <a:t>Не повторилось той войны,</a:t>
            </a:r>
            <a:br>
              <a:rPr lang="ru-RU" sz="2500" b="1" i="1" dirty="0">
                <a:solidFill>
                  <a:srgbClr val="FF0000"/>
                </a:solidFill>
              </a:rPr>
            </a:br>
            <a:r>
              <a:rPr lang="ru-RU" sz="2500" b="1" i="1" dirty="0">
                <a:solidFill>
                  <a:srgbClr val="FF0000"/>
                </a:solidFill>
              </a:rPr>
              <a:t>Мне надо, чтобы наши дети </a:t>
            </a:r>
            <a:br>
              <a:rPr lang="ru-RU" sz="2500" b="1" i="1" dirty="0">
                <a:solidFill>
                  <a:srgbClr val="FF0000"/>
                </a:solidFill>
              </a:rPr>
            </a:br>
            <a:r>
              <a:rPr lang="ru-RU" sz="2500" b="1" i="1" dirty="0">
                <a:solidFill>
                  <a:srgbClr val="FF0000"/>
                </a:solidFill>
              </a:rPr>
              <a:t>Об этом помнили, как мы». </a:t>
            </a:r>
            <a:r>
              <a:rPr lang="en-US" sz="2500" b="1" i="1" dirty="0" smtClean="0">
                <a:solidFill>
                  <a:srgbClr val="FF0000"/>
                </a:solidFill>
              </a:rPr>
              <a:t>                                 </a:t>
            </a:r>
            <a:r>
              <a:rPr lang="ru-RU" sz="2500" b="1" i="1" dirty="0" smtClean="0">
                <a:solidFill>
                  <a:srgbClr val="FF0000"/>
                </a:solidFill>
              </a:rPr>
              <a:t>Я </a:t>
            </a:r>
            <a:r>
              <a:rPr lang="ru-RU" sz="2500" b="1" i="1" dirty="0">
                <a:solidFill>
                  <a:srgbClr val="FF0000"/>
                </a:solidFill>
              </a:rPr>
              <a:t>не напрасно </a:t>
            </a:r>
            <a:r>
              <a:rPr lang="ru-RU" sz="2500" b="1" i="1" dirty="0" smtClean="0">
                <a:solidFill>
                  <a:srgbClr val="FF0000"/>
                </a:solidFill>
              </a:rPr>
              <a:t>беспокоюсь,</a:t>
            </a:r>
            <a:r>
              <a:rPr lang="en-US" sz="2500" b="1" i="1" dirty="0" smtClean="0">
                <a:solidFill>
                  <a:srgbClr val="FF0000"/>
                </a:solidFill>
              </a:rPr>
              <a:t>                        </a:t>
            </a:r>
            <a:r>
              <a:rPr lang="ru-RU" sz="2500" b="1" i="1" dirty="0" smtClean="0">
                <a:solidFill>
                  <a:srgbClr val="FF0000"/>
                </a:solidFill>
              </a:rPr>
              <a:t>Чтоб </a:t>
            </a:r>
            <a:r>
              <a:rPr lang="ru-RU" sz="2500" b="1" i="1" dirty="0">
                <a:solidFill>
                  <a:srgbClr val="FF0000"/>
                </a:solidFill>
              </a:rPr>
              <a:t>не забывалась та </a:t>
            </a:r>
            <a:r>
              <a:rPr lang="ru-RU" sz="2500" b="1" i="1" dirty="0" smtClean="0">
                <a:solidFill>
                  <a:srgbClr val="FF0000"/>
                </a:solidFill>
              </a:rPr>
              <a:t>война:</a:t>
            </a:r>
            <a:r>
              <a:rPr lang="en-US" sz="2500" b="1" i="1" dirty="0" smtClean="0">
                <a:solidFill>
                  <a:srgbClr val="FF0000"/>
                </a:solidFill>
              </a:rPr>
              <a:t>                       </a:t>
            </a:r>
            <a:r>
              <a:rPr lang="ru-RU" sz="2500" b="1" i="1" dirty="0" smtClean="0">
                <a:solidFill>
                  <a:srgbClr val="FF0000"/>
                </a:solidFill>
              </a:rPr>
              <a:t>Ведь </a:t>
            </a:r>
            <a:r>
              <a:rPr lang="ru-RU" sz="2500" b="1" i="1" dirty="0">
                <a:solidFill>
                  <a:srgbClr val="FF0000"/>
                </a:solidFill>
              </a:rPr>
              <a:t>эта память – наша </a:t>
            </a:r>
            <a:r>
              <a:rPr lang="ru-RU" sz="2500" b="1" i="1" dirty="0" smtClean="0">
                <a:solidFill>
                  <a:srgbClr val="FF0000"/>
                </a:solidFill>
              </a:rPr>
              <a:t>совесть.</a:t>
            </a:r>
            <a:r>
              <a:rPr lang="en-US" sz="2500" b="1" i="1" dirty="0" smtClean="0">
                <a:solidFill>
                  <a:srgbClr val="FF0000"/>
                </a:solidFill>
              </a:rPr>
              <a:t>          </a:t>
            </a:r>
            <a:r>
              <a:rPr lang="ru-RU" sz="2500" b="1" i="1" dirty="0" smtClean="0">
                <a:solidFill>
                  <a:srgbClr val="FF0000"/>
                </a:solidFill>
              </a:rPr>
              <a:t>Она, как сила, нам нужна…  </a:t>
            </a:r>
            <a:r>
              <a:rPr lang="en-US" sz="2500" b="1" i="1" dirty="0" smtClean="0">
                <a:solidFill>
                  <a:srgbClr val="FF0000"/>
                </a:solidFill>
              </a:rPr>
              <a:t>                  </a:t>
            </a:r>
            <a:r>
              <a:rPr lang="ru-RU" sz="2500" b="1" i="1" dirty="0" smtClean="0">
                <a:solidFill>
                  <a:srgbClr val="FF0000"/>
                </a:solidFill>
              </a:rPr>
              <a:t>  </a:t>
            </a:r>
            <a:r>
              <a:rPr lang="ru-RU" sz="1600" i="1" dirty="0" smtClean="0">
                <a:solidFill>
                  <a:srgbClr val="FF0000"/>
                </a:solidFill>
              </a:rPr>
              <a:t>Ю.Воронов</a:t>
            </a:r>
            <a:endParaRPr lang="ru-RU" sz="800" b="1" i="1" dirty="0" smtClean="0">
              <a:solidFill>
                <a:srgbClr val="FF0000"/>
              </a:solidFill>
            </a:endParaRPr>
          </a:p>
          <a:p>
            <a:pPr algn="r"/>
            <a:r>
              <a:rPr lang="ru-RU" sz="2800" dirty="0" smtClean="0"/>
              <a:t>                                                     </a:t>
            </a:r>
            <a:endParaRPr lang="ru-RU" sz="24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3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8" grpId="1" uiExpand="1" build="allAtOnce"/>
      <p:bldP spid="8" grpId="2" uiExpand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9d06af52cef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Natal_ya-Kalinkina-minus-na-fortepiano-Leningradskie-mal_chishki(mp3-blog.inf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0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3" y="2357430"/>
          <a:ext cx="8786874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58"/>
                <a:gridCol w="2928958"/>
                <a:gridCol w="2928958"/>
              </a:tblGrid>
              <a:tr h="370840"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</a:pPr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 далеком, тревожном военном году,</a:t>
                      </a:r>
                      <a:b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Под гром батарей у страны на виду.</a:t>
                      </a:r>
                      <a:b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Стояли со взрослыми рядом</a:t>
                      </a:r>
                      <a:b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Мальчишки у стен Ленинграда.</a:t>
                      </a:r>
                      <a:b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endParaRPr lang="ru-RU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парте осталась раскрытой тетрадь</a:t>
                      </a:r>
                      <a:b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Не выпало им дописать, дочитать,</a:t>
                      </a:r>
                      <a:b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Когда навалились на город</a:t>
                      </a:r>
                      <a:b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Фугасные бомбы и голод.</a:t>
                      </a:r>
                      <a:b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endParaRPr lang="ru-RU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</a:pPr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 мы никогда не забудем с тобой,</a:t>
                      </a:r>
                      <a:b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Как наши ровесники приняли бой.</a:t>
                      </a:r>
                      <a:b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Им было всего лишь двенадцать </a:t>
                      </a:r>
                      <a:b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Но были они ленинградцы!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803545"/>
              </p:ext>
            </p:extLst>
          </p:nvPr>
        </p:nvGraphicFramePr>
        <p:xfrm>
          <a:off x="785786" y="571480"/>
          <a:ext cx="7643866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3866"/>
              </a:tblGrid>
              <a:tr h="370840">
                <a:tc>
                  <a:txBody>
                    <a:bodyPr/>
                    <a:lstStyle/>
                    <a:p>
                      <a:pPr algn="ctr" fontAlgn="base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Блокада – </a:t>
                      </a:r>
                    </a:p>
                    <a:p>
                      <a:pPr algn="ctr" fontAlgn="base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Им было всего лишь двенадцать, но были они Ленинградцы</a:t>
                      </a:r>
                    </a:p>
                    <a:p>
                      <a:pPr fontAlgn="base"/>
                      <a:endParaRPr kumimoji="0" lang="en-US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муз.И.Шварц</a:t>
                      </a:r>
                      <a:r>
                        <a:rPr kumimoji="0" lang="en-US" sz="18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            </a:t>
                      </a: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сл. </a:t>
                      </a:r>
                      <a:r>
                        <a:rPr kumimoji="0"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В.Коростылев</a:t>
                      </a:r>
                      <a:endParaRPr lang="ru-RU" dirty="0" smtClean="0"/>
                    </a:p>
                    <a:p>
                      <a:pPr fontAlgn="base"/>
                      <a:r>
                        <a:rPr kumimoji="0"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        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" name="Detskiy-hor-TV-i-Radio-Sankt-Peterburga-V-dalekom-trevozhnom-voennom-godu-Leningradcy-I-Shvarc---V-Korostylev(muzbar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42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000100" y="142852"/>
            <a:ext cx="7988452" cy="78581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Идёт война народная</a:t>
            </a:r>
          </a:p>
        </p:txBody>
      </p:sp>
      <p:pic>
        <p:nvPicPr>
          <p:cNvPr id="6147" name="Содержимое 4" descr="1b.jpg"/>
          <p:cNvPicPr>
            <a:picLocks noGrp="1" noChangeAspect="1"/>
          </p:cNvPicPr>
          <p:nvPr>
            <p:ph sz="half"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3059832" y="980728"/>
            <a:ext cx="4283968" cy="4477882"/>
          </a:xfrm>
        </p:spPr>
      </p:pic>
      <p:sp>
        <p:nvSpPr>
          <p:cNvPr id="10244" name="Содержимое 3"/>
          <p:cNvSpPr>
            <a:spLocks noGrp="1"/>
          </p:cNvSpPr>
          <p:nvPr>
            <p:ph sz="half" idx="2"/>
          </p:nvPr>
        </p:nvSpPr>
        <p:spPr>
          <a:xfrm>
            <a:off x="428596" y="5500702"/>
            <a:ext cx="8715404" cy="1214422"/>
          </a:xfrm>
        </p:spPr>
        <p:txBody>
          <a:bodyPr>
            <a:noAutofit/>
          </a:bodyPr>
          <a:lstStyle/>
          <a:p>
            <a:pPr marL="548640" indent="-411480"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 pitchFamily="18" charset="2"/>
              <a:buNone/>
              <a:defRPr/>
            </a:pPr>
            <a:r>
              <a:rPr lang="ru-RU" sz="2400" dirty="0" smtClean="0">
                <a:latin typeface="Georgia" pitchFamily="18" charset="0"/>
              </a:rPr>
              <a:t>Уже на второй день войны </a:t>
            </a:r>
          </a:p>
          <a:p>
            <a:pPr marL="548640" indent="-411480"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 pitchFamily="18" charset="2"/>
              <a:buNone/>
              <a:defRPr/>
            </a:pPr>
            <a:r>
              <a:rPr lang="ru-RU" sz="2400" dirty="0" smtClean="0">
                <a:latin typeface="Georgia" pitchFamily="18" charset="0"/>
              </a:rPr>
              <a:t>на улицах города висел плакат художника</a:t>
            </a:r>
          </a:p>
          <a:p>
            <a:pPr marL="548640" indent="-411480"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 pitchFamily="18" charset="2"/>
              <a:buNone/>
              <a:defRPr/>
            </a:pPr>
            <a:r>
              <a:rPr lang="ru-RU" sz="2400" b="1" i="1" dirty="0" smtClean="0">
                <a:solidFill>
                  <a:srgbClr val="FF0000"/>
                </a:solidFill>
                <a:latin typeface="Georgia" pitchFamily="18" charset="0"/>
              </a:rPr>
              <a:t> В. А. Серова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00113" cy="6858000"/>
          </a:xfrm>
          <a:prstGeom prst="rect">
            <a:avLst/>
          </a:prstGeom>
          <a:noFill/>
        </p:spPr>
      </p:pic>
      <p:pic>
        <p:nvPicPr>
          <p:cNvPr id="7" name="1.  Левита+Священная  вой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43900" y="564357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3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Содержимое 4" descr="00011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928663" y="0"/>
            <a:ext cx="8215338" cy="6858000"/>
          </a:xfr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00113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44" y="357166"/>
            <a:ext cx="4146995" cy="1428760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None/>
              <a:defRPr/>
            </a:pPr>
            <a:r>
              <a:rPr lang="ru-RU" sz="2800" dirty="0" smtClean="0">
                <a:latin typeface="Georgia" pitchFamily="18" charset="0"/>
              </a:rPr>
              <a:t>Первые снаряды начали рваться 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None/>
              <a:defRPr/>
            </a:pPr>
            <a:r>
              <a:rPr lang="ru-RU" sz="2800" dirty="0" smtClean="0">
                <a:latin typeface="Georgia" pitchFamily="18" charset="0"/>
              </a:rPr>
              <a:t>на улицах.</a:t>
            </a:r>
            <a:endParaRPr lang="ru-RU" sz="2800" dirty="0">
              <a:latin typeface="Georgia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3857620" y="3571876"/>
            <a:ext cx="5429288" cy="2232247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None/>
              <a:defRPr/>
            </a:pPr>
            <a:r>
              <a:rPr lang="ru-RU" sz="2800" dirty="0" smtClean="0">
                <a:latin typeface="Georgia" pitchFamily="18" charset="0"/>
              </a:rPr>
              <a:t>Так было каждый день. Враг бил по жилым домам, по школам, 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None/>
              <a:defRPr/>
            </a:pPr>
            <a:r>
              <a:rPr lang="ru-RU" sz="2800" dirty="0" smtClean="0">
                <a:latin typeface="Georgia" pitchFamily="18" charset="0"/>
              </a:rPr>
              <a:t>по детским садам.</a:t>
            </a:r>
            <a:endParaRPr lang="ru-RU" sz="2800" dirty="0">
              <a:latin typeface="Georgia" pitchFamily="18" charset="0"/>
            </a:endParaRPr>
          </a:p>
        </p:txBody>
      </p:sp>
      <p:pic>
        <p:nvPicPr>
          <p:cNvPr id="10245" name="Содержимое 7" descr="18b.jpg"/>
          <p:cNvPicPr>
            <a:picLocks noGrp="1" noChangeAspect="1"/>
          </p:cNvPicPr>
          <p:nvPr>
            <p:ph sz="quarter" idx="4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0" y="3857628"/>
            <a:ext cx="4066769" cy="3000372"/>
          </a:xfrm>
        </p:spPr>
      </p:pic>
      <p:pic>
        <p:nvPicPr>
          <p:cNvPr id="10246" name="Содержимое 3" descr="19b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429124" y="428604"/>
            <a:ext cx="4511022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Содержимое 5" descr="2877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323528" y="0"/>
            <a:ext cx="8494915" cy="623845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165304"/>
            <a:ext cx="8429684" cy="69269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3600" i="1" dirty="0" smtClean="0">
                <a:solidFill>
                  <a:schemeClr val="tx1"/>
                </a:solidFill>
                <a:latin typeface="Georgia" pitchFamily="18" charset="0"/>
              </a:rPr>
              <a:t>Бомбёжка Ленинграда</a:t>
            </a:r>
            <a:endParaRPr lang="ru-RU" sz="4800" i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2293" name="Picture 4" descr="6a70e8b6773489a1db393f098a274c08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5400000">
            <a:off x="5643563" y="3357562"/>
            <a:ext cx="6858000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6a70e8b6773489a1db393f098a274c08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5400000">
            <a:off x="-3267237" y="3267236"/>
            <a:ext cx="6858000" cy="323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4" descr="untitledзщ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4834730" y="785794"/>
            <a:ext cx="4309270" cy="5500702"/>
          </a:xfrm>
          <a:noFill/>
        </p:spPr>
      </p:pic>
      <p:pic>
        <p:nvPicPr>
          <p:cNvPr id="19460" name="Picture 6" descr="124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928662" y="785794"/>
            <a:ext cx="3857652" cy="2186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untitlитed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928662" y="3286124"/>
            <a:ext cx="3859024" cy="29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00113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24000" y="1397000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Рисунок 5" descr="626824.jpg"/>
          <p:cNvPicPr>
            <a:picLocks noChangeAspect="1"/>
          </p:cNvPicPr>
          <p:nvPr/>
        </p:nvPicPr>
        <p:blipFill>
          <a:blip r:embed="rId2"/>
          <a:srcRect t="13134"/>
          <a:stretch>
            <a:fillRect/>
          </a:stretch>
        </p:blipFill>
        <p:spPr>
          <a:xfrm>
            <a:off x="714348" y="1214422"/>
            <a:ext cx="3786186" cy="2469292"/>
          </a:xfrm>
          <a:prstGeom prst="rect">
            <a:avLst/>
          </a:prstGeom>
        </p:spPr>
      </p:pic>
      <p:pic>
        <p:nvPicPr>
          <p:cNvPr id="7" name="Рисунок 6" descr="626825.jpg"/>
          <p:cNvPicPr>
            <a:picLocks noChangeAspect="1"/>
          </p:cNvPicPr>
          <p:nvPr/>
        </p:nvPicPr>
        <p:blipFill>
          <a:blip r:embed="rId3"/>
          <a:srcRect r="10714"/>
          <a:stretch>
            <a:fillRect/>
          </a:stretch>
        </p:blipFill>
        <p:spPr>
          <a:xfrm>
            <a:off x="5429256" y="1214422"/>
            <a:ext cx="2928958" cy="2462921"/>
          </a:xfrm>
          <a:prstGeom prst="rect">
            <a:avLst/>
          </a:prstGeom>
        </p:spPr>
      </p:pic>
      <p:pic>
        <p:nvPicPr>
          <p:cNvPr id="8" name="Рисунок 7" descr="626826.jpg"/>
          <p:cNvPicPr>
            <a:picLocks noChangeAspect="1"/>
          </p:cNvPicPr>
          <p:nvPr/>
        </p:nvPicPr>
        <p:blipFill>
          <a:blip r:embed="rId4"/>
          <a:srcRect r="10714"/>
          <a:stretch>
            <a:fillRect/>
          </a:stretch>
        </p:blipFill>
        <p:spPr>
          <a:xfrm>
            <a:off x="714348" y="3929066"/>
            <a:ext cx="3103693" cy="2609853"/>
          </a:xfrm>
          <a:prstGeom prst="rect">
            <a:avLst/>
          </a:prstGeom>
        </p:spPr>
      </p:pic>
      <p:pic>
        <p:nvPicPr>
          <p:cNvPr id="9" name="Рисунок 8" descr="626827.jpg"/>
          <p:cNvPicPr>
            <a:picLocks noChangeAspect="1"/>
          </p:cNvPicPr>
          <p:nvPr/>
        </p:nvPicPr>
        <p:blipFill>
          <a:blip r:embed="rId5"/>
          <a:srcRect r="11090"/>
          <a:stretch>
            <a:fillRect/>
          </a:stretch>
        </p:blipFill>
        <p:spPr>
          <a:xfrm>
            <a:off x="5143504" y="3857628"/>
            <a:ext cx="3214710" cy="2714644"/>
          </a:xfrm>
          <a:prstGeom prst="rect">
            <a:avLst/>
          </a:prstGeom>
        </p:spPr>
      </p:pic>
      <p:pic>
        <p:nvPicPr>
          <p:cNvPr id="10" name="Рисунок 9" descr="626831.jpg"/>
          <p:cNvPicPr>
            <a:picLocks noChangeAspect="1"/>
          </p:cNvPicPr>
          <p:nvPr/>
        </p:nvPicPr>
        <p:blipFill>
          <a:blip r:embed="rId6"/>
          <a:srcRect r="10714"/>
          <a:stretch>
            <a:fillRect/>
          </a:stretch>
        </p:blipFill>
        <p:spPr>
          <a:xfrm>
            <a:off x="3071802" y="3071810"/>
            <a:ext cx="3059050" cy="228408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28596" y="0"/>
            <a:ext cx="8358246" cy="1500174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 eaLnBrk="0" hangingPunct="0">
              <a:defRPr/>
            </a:pPr>
            <a:r>
              <a:rPr kumimoji="0" lang="en-US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>
                    <a:lumMod val="65000"/>
                    <a:lumOff val="3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>  </a:t>
            </a:r>
            <a:r>
              <a:rPr lang="ru-RU" sz="3600" dirty="0" smtClean="0">
                <a:latin typeface="Georgia" pitchFamily="18" charset="0"/>
              </a:rPr>
              <a:t>Хлеб приготовили и испекли по рецепту блокадного Ленинграда</a:t>
            </a:r>
            <a:r>
              <a:rPr kumimoji="0" lang="en-US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/>
            </a:r>
            <a:br>
              <a:rPr kumimoji="0" lang="en-US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> </a:t>
            </a:r>
            <a:br>
              <a:rPr kumimoji="0" lang="ru-RU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>                       </a:t>
            </a:r>
            <a:r>
              <a:rPr kumimoji="0" lang="en-US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>                    </a:t>
            </a:r>
            <a:br>
              <a:rPr kumimoji="0" lang="en-US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</a:br>
            <a:r>
              <a:rPr kumimoji="0" lang="en-US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/>
            </a:r>
            <a:br>
              <a:rPr kumimoji="0" lang="en-US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</a:br>
            <a:r>
              <a:rPr kumimoji="0" lang="en-US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>                                            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chemeClr val="tx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68" y="428604"/>
            <a:ext cx="5429288" cy="1500198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tx1"/>
                </a:solidFill>
                <a:latin typeface="Georgia" pitchFamily="18" charset="0"/>
              </a:rPr>
              <a:t>Страницы </a:t>
            </a:r>
            <a:r>
              <a:rPr lang="ru-RU" sz="4000" dirty="0" smtClean="0">
                <a:solidFill>
                  <a:schemeClr val="tx1"/>
                </a:solidFill>
                <a:latin typeface="Georgia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Georgia" pitchFamily="18" charset="0"/>
              </a:rPr>
              <a:t>из </a:t>
            </a:r>
            <a:r>
              <a:rPr lang="ru-RU" sz="4000" dirty="0">
                <a:solidFill>
                  <a:schemeClr val="tx1"/>
                </a:solidFill>
                <a:latin typeface="Georgia" pitchFamily="18" charset="0"/>
              </a:rPr>
              <a:t>дневника </a:t>
            </a:r>
            <a:r>
              <a:rPr lang="ru-RU" sz="4000" dirty="0" smtClean="0">
                <a:solidFill>
                  <a:schemeClr val="tx1"/>
                </a:solidFill>
                <a:latin typeface="Georgia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Georgia" pitchFamily="18" charset="0"/>
              </a:rPr>
              <a:t>Тани </a:t>
            </a:r>
            <a:r>
              <a:rPr lang="ru-RU" sz="4000" dirty="0">
                <a:solidFill>
                  <a:srgbClr val="FF0000"/>
                </a:solidFill>
                <a:latin typeface="Georgia" pitchFamily="18" charset="0"/>
              </a:rPr>
              <a:t>Савичевой </a:t>
            </a:r>
          </a:p>
        </p:txBody>
      </p:sp>
      <p:pic>
        <p:nvPicPr>
          <p:cNvPr id="52228" name="Picture 4" descr="blokad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1628" y="2428868"/>
            <a:ext cx="6442373" cy="4429132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00113" cy="6858000"/>
          </a:xfrm>
          <a:prstGeom prst="rect">
            <a:avLst/>
          </a:prstGeom>
          <a:noFill/>
        </p:spPr>
      </p:pic>
      <p:pic>
        <p:nvPicPr>
          <p:cNvPr id="6" name="Picture 3" descr="16165370_children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7" y="214290"/>
            <a:ext cx="3019880" cy="21431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1665</TotalTime>
  <Words>254</Words>
  <Application>Microsoft Office PowerPoint</Application>
  <PresentationFormat>Экран (4:3)</PresentationFormat>
  <Paragraphs>55</Paragraphs>
  <Slides>22</Slides>
  <Notes>1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Апекс</vt:lpstr>
      <vt:lpstr>Блокада  Ленинграда</vt:lpstr>
      <vt:lpstr>Юрий Борисович Левитан  (19 сентября (2 октября) 1914 — 4 августа 1983)  </vt:lpstr>
      <vt:lpstr>Идёт война народная</vt:lpstr>
      <vt:lpstr>Презентация PowerPoint</vt:lpstr>
      <vt:lpstr>Презентация PowerPoint</vt:lpstr>
      <vt:lpstr> Бомбёжка Ленинграда</vt:lpstr>
      <vt:lpstr>Презентация PowerPoint</vt:lpstr>
      <vt:lpstr>Презентация PowerPoint</vt:lpstr>
      <vt:lpstr>Страницы  из дневника  Тани Савичевой </vt:lpstr>
      <vt:lpstr>Эта маленькая записная книжка была предъявлена на Нюрнбергском процессе, в качестве документа, обвиняющего фашизм.  </vt:lpstr>
      <vt:lpstr>Презентация PowerPoint</vt:lpstr>
      <vt:lpstr>Презентация PowerPoint</vt:lpstr>
      <vt:lpstr>                                Хлеб – в  Ленинград,                                                                                            а  детей – в тыл.</vt:lpstr>
      <vt:lpstr>Но город жил и боролся </vt:lpstr>
      <vt:lpstr>Родина высоко оценила бессмертные подвиги защитников Ленинграда - 350 тысяч из них получили ордена и боевые медали, 285 стали Героями Советского Союза, в числе героев 19 партизан.  1 млн. 500 тысяч человек награждены медалью за «оборону Ленинграда».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Подвиг Ленинграда</dc:title>
  <dc:creator>NT Computer</dc:creator>
  <cp:lastModifiedBy>Admin</cp:lastModifiedBy>
  <cp:revision>254</cp:revision>
  <dcterms:created xsi:type="dcterms:W3CDTF">2008-07-20T06:11:31Z</dcterms:created>
  <dcterms:modified xsi:type="dcterms:W3CDTF">2018-07-06T17:41:57Z</dcterms:modified>
</cp:coreProperties>
</file>