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72" r:id="rId2"/>
    <p:sldId id="260" r:id="rId3"/>
    <p:sldId id="258" r:id="rId4"/>
    <p:sldId id="262" r:id="rId5"/>
    <p:sldId id="264" r:id="rId6"/>
    <p:sldId id="265" r:id="rId7"/>
    <p:sldId id="273" r:id="rId8"/>
    <p:sldId id="266" r:id="rId9"/>
    <p:sldId id="267" r:id="rId10"/>
    <p:sldId id="274" r:id="rId11"/>
    <p:sldId id="276" r:id="rId12"/>
    <p:sldId id="277" r:id="rId13"/>
    <p:sldId id="279" r:id="rId14"/>
    <p:sldId id="280" r:id="rId15"/>
    <p:sldId id="278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1454D-CD70-4DF7-B123-9B9F63F94D5D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C324B-0C80-4833-88D7-42BD6A73B7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42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64704"/>
            <a:ext cx="8183880" cy="52703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Неопределенно-личные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предложения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8 класс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                         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Засыпкина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М.Н., учитель русского 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                                           языка и литературы БОУ СОШ №5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3469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4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Игра «Бред профессора».</a:t>
            </a:r>
            <a:endParaRPr lang="ru-RU" sz="41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ЗАДАНИЕ: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идея игры в том, что все слова в известной фразе заменяются своими «научными», а точнее наукообразными, определениями и полученный псевдонаучный бред профессора предлагается для разгадывания, например: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Кошка выпила молоко – Плотоядное домашнее животное проглотило белую жидкость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000" i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Расшифруйте предложения профессора, которые он записал в результате преображения известных русских пословиц и поговорок, состоящих из односоставных предложений.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413451"/>
      </p:ext>
    </p:extLst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530352"/>
            <a:ext cx="3906720" cy="5346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1) Условием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успешного выживания биологической особи является её способность постоянно перемещаться по криволинейной замкнутой траектории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) Пернатые вредители, ранее поражённые огнестрельным оружием, способны без труда определять отходы мукомольного производства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) Во избежание негативных последствий особям не следует осуществлять выбросы выделений слюнных желез с вектором скорости, противоположным вектору воздуха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) Нельзя сделать русскую национальную еду несъедобной при помощи продукта переработки молока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endParaRPr lang="ru-RU" sz="1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Птенцов распространённой домашней птицы учитывают в предзимний период.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1.Стреляного воробья на мякине не проведёшь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Цыплят по осени считают.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3.Кашу маслом не испортишь.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4.Не плюй против ветра.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5.Хочешь жить – умей вертеться.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69869945"/>
      </p:ext>
    </p:extLst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30352"/>
            <a:ext cx="8147248" cy="52749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Ответы:</a:t>
            </a: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1-5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2-1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3-4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4-3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5-2</a:t>
            </a:r>
          </a:p>
          <a:p>
            <a:pPr marL="0" indent="0" algn="just">
              <a:lnSpc>
                <a:spcPct val="115000"/>
              </a:lnSpc>
              <a:spcAft>
                <a:spcPts val="750"/>
              </a:spcAft>
              <a:buNone/>
            </a:pPr>
            <a:r>
              <a:rPr lang="ru-RU" dirty="0" smtClean="0">
                <a:ea typeface="Calibri"/>
                <a:cs typeface="Times New Roman"/>
              </a:rPr>
              <a:t>     В  данных пословицах определите вид предложений (</a:t>
            </a:r>
            <a:r>
              <a:rPr lang="ru-RU" smtClean="0">
                <a:ea typeface="Calibri"/>
                <a:cs typeface="Times New Roman"/>
              </a:rPr>
              <a:t>определенно-личные или неопределенно-личные</a:t>
            </a:r>
            <a:r>
              <a:rPr lang="ru-RU" dirty="0" smtClean="0">
                <a:ea typeface="Calibri"/>
                <a:cs typeface="Times New Roman"/>
              </a:rPr>
              <a:t>).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127856"/>
      </p:ext>
    </p:extLst>
  </p:cSld>
  <p:clrMapOvr>
    <a:masterClrMapping/>
  </p:clrMapOvr>
  <p:transition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Перепишите предложение, определите</a:t>
            </a:r>
          </a:p>
          <a:p>
            <a:pPr marL="0" indent="0">
              <a:buNone/>
            </a:pPr>
            <a:r>
              <a:rPr lang="ru-RU" dirty="0"/>
              <a:t>е</a:t>
            </a:r>
            <a:r>
              <a:rPr lang="ru-RU" dirty="0" smtClean="0"/>
              <a:t>го вид и составьте схему: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   По подоконнику стучали редкие капли дождя, снизу гремели посудой.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Какой вы можете сделать вывод?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31559960"/>
      </p:ext>
    </p:extLst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Ответ: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(  =  ), (  = 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Вывод:</a:t>
            </a:r>
            <a:r>
              <a:rPr lang="ru-RU" dirty="0" smtClean="0"/>
              <a:t> </a:t>
            </a:r>
            <a:r>
              <a:rPr lang="ru-RU" sz="2400" dirty="0" smtClean="0"/>
              <a:t>односоставные предложения (в </a:t>
            </a:r>
            <a:r>
              <a:rPr lang="ru-RU" sz="2400" smtClean="0"/>
              <a:t>данном случае неопределенно-личные) могут </a:t>
            </a:r>
            <a:r>
              <a:rPr lang="ru-RU" sz="2400" dirty="0" smtClean="0"/>
              <a:t>находиться в составе сложных предложений.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882082"/>
      </p:ext>
    </p:extLst>
  </p:cSld>
  <p:clrMapOvr>
    <a:masterClrMapping/>
  </p:clrMapOvr>
  <p:transition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Были ли на уроке положительные эмоции? Что нового узнали? Чему научились? Покажите свое настроение (мимика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068960"/>
            <a:ext cx="1428750" cy="1876425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581128"/>
            <a:ext cx="1428750" cy="1876425"/>
          </a:xfrm>
          <a:prstGeom prst="rect">
            <a:avLst/>
          </a:prstGeom>
          <a:noFill/>
        </p:spPr>
      </p:pic>
      <p:pic>
        <p:nvPicPr>
          <p:cNvPr id="6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068960"/>
            <a:ext cx="1428750" cy="1876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7008132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348785" cy="2016224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23528" y="3210653"/>
            <a:ext cx="853244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задание: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выписать из романа А.С. Пушкина «Капитанская дочка» 5 предложений определенно-личных и 5 неопределенно-личных. Показать, чем выражены глаголы-сказуемые во всех предложениях.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4400" kern="0" dirty="0" smtClean="0">
                <a:solidFill>
                  <a:srgbClr val="FFFFCC"/>
                </a:solidFill>
                <a:latin typeface="Times New Roman"/>
                <a:ea typeface="+mj-ea"/>
                <a:cs typeface="+mj-cs"/>
              </a:rPr>
              <a:t>                МОЛОДЦЫ</a:t>
            </a:r>
            <a:r>
              <a:rPr lang="ru-RU" altLang="ru-RU" sz="4400" kern="0" dirty="0">
                <a:solidFill>
                  <a:srgbClr val="FFFFCC"/>
                </a:solidFill>
                <a:latin typeface="Times New Roman"/>
                <a:ea typeface="+mj-ea"/>
                <a:cs typeface="+mj-cs"/>
              </a:rPr>
              <a:t>! </a:t>
            </a:r>
            <a:endParaRPr lang="ru-RU" altLang="ru-RU" sz="4400" kern="0" dirty="0" smtClean="0">
              <a:solidFill>
                <a:srgbClr val="FFFFCC"/>
              </a:solidFill>
              <a:latin typeface="Times New Roman"/>
              <a:ea typeface="+mj-ea"/>
              <a:cs typeface="+mj-cs"/>
            </a:endParaRPr>
          </a:p>
          <a:p>
            <a:pPr marL="0" indent="0">
              <a:buNone/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arenR"/>
            </a:pPr>
            <a:endParaRPr lang="ru-RU" sz="16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4" descr="винни-пу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1628775"/>
            <a:ext cx="6227763" cy="46720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83568" y="2073957"/>
            <a:ext cx="748883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Цель урока: </a:t>
            </a:r>
            <a:r>
              <a:rPr lang="ru-RU" sz="3200" dirty="0">
                <a:latin typeface="Times New Roman"/>
                <a:ea typeface="Calibri"/>
              </a:rPr>
              <a:t>закрепить знания об односоставных предложениях, в том числе об определённо-личных; дать понятие </a:t>
            </a:r>
            <a:r>
              <a:rPr lang="ru-RU" sz="3200" dirty="0" smtClean="0">
                <a:latin typeface="Times New Roman"/>
                <a:ea typeface="Calibri"/>
              </a:rPr>
              <a:t>о </a:t>
            </a:r>
            <a:r>
              <a:rPr lang="ru-RU" sz="3200" dirty="0">
                <a:latin typeface="Times New Roman"/>
                <a:ea typeface="Calibri"/>
              </a:rPr>
              <a:t>неопределённо-личных предложениях.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0" dirty="0" smtClean="0">
                <a:solidFill>
                  <a:schemeClr val="tx1"/>
                </a:solidFill>
                <a:effectLst/>
              </a:rPr>
              <a:t> </a:t>
            </a:r>
            <a:endParaRPr lang="ru-RU" sz="24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Зрительный самодиктант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Выразительно прочитайте четверостишие, определите его основную мысль, назовите встретившиеся орфограммы и пунктограммы:</a:t>
            </a:r>
          </a:p>
          <a:p>
            <a:pPr marL="0" indent="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Люблю дымок спаленной жнивы,</a:t>
            </a:r>
          </a:p>
          <a:p>
            <a:pPr marL="0" indent="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дыму ночующий обоз,</a:t>
            </a:r>
          </a:p>
          <a:p>
            <a:pPr marL="0" indent="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на холме средь желтой нивы</a:t>
            </a:r>
          </a:p>
          <a:p>
            <a:pPr marL="0" indent="0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Чету белеющих берез.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(М.Ю. Лермонтов)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2014098"/>
            <a:ext cx="79928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Определите вид этого предложения. Докажите.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3) Если это односоставное, то конкретизируйте какое оно?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4) Прочитайте еще раз четверостишие и напишите его по памяти. Проверьте себя.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67349" y="1364579"/>
            <a:ext cx="770602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Фронтальный опрос: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предложения называются односоставными? Как их отличить от двусоставных?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предложения называются определенно-личными? Какими формами выражается глагол-сказуемое в таких</a:t>
            </a:r>
            <a:r>
              <a:rPr kumimoji="0" lang="ru-RU" sz="2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предложениях?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19256" cy="445800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30352"/>
            <a:ext cx="8147248" cy="520290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Запишите предложения, определите их виды. Чем выражены глаголы-сказуемые?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i="1" dirty="0" smtClean="0"/>
              <a:t>   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i="1" dirty="0" smtClean="0"/>
              <a:t>1) Потом его без чувств нашли и вновь в</a:t>
            </a:r>
          </a:p>
          <a:p>
            <a:pPr marL="0" indent="0" algn="just">
              <a:buNone/>
            </a:pPr>
            <a:r>
              <a:rPr lang="ru-RU" i="1" dirty="0"/>
              <a:t>о</a:t>
            </a:r>
            <a:r>
              <a:rPr lang="ru-RU" i="1" dirty="0" smtClean="0"/>
              <a:t>битель принесли. </a:t>
            </a:r>
            <a:r>
              <a:rPr lang="ru-RU" sz="2000" dirty="0" smtClean="0"/>
              <a:t>(М.Ю. Лермонтов)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i="1" dirty="0" smtClean="0"/>
              <a:t>2)В деревнях и селах готовятся к зиме.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i="1" dirty="0" smtClean="0"/>
              <a:t> </a:t>
            </a:r>
          </a:p>
          <a:p>
            <a:pPr marL="0" indent="0" algn="just">
              <a:buNone/>
            </a:pPr>
            <a:r>
              <a:rPr lang="ru-RU" i="1" dirty="0" smtClean="0"/>
              <a:t>3)Скоро откроют новый спортзал.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Важно ли в этих предложениях знать, кто готовиться к зиме? Кто откроет спортзал?</a:t>
            </a:r>
            <a:r>
              <a:rPr lang="ru-RU" i="1" dirty="0" smtClean="0"/>
              <a:t>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u="sng" dirty="0" smtClean="0"/>
              <a:t>Вывод:</a:t>
            </a:r>
            <a:r>
              <a:rPr lang="ru-RU" dirty="0" smtClean="0"/>
              <a:t> в данных предложениях главное действие. В неопределенно-личных предложениях нет действующего лица, оно мыслиться неопределенно, неконкретно. Вот почему они так и называются – неопределенно-личными.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331200"/>
            <a:ext cx="828092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1600" b="1" dirty="0" smtClean="0"/>
              <a:t>	</a:t>
            </a:r>
          </a:p>
          <a:p>
            <a:pPr marL="341313" lvl="0" indent="-341313" algn="just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1600" b="1" kern="0" dirty="0" smtClean="0">
                <a:solidFill>
                  <a:srgbClr val="000000"/>
                </a:solidFill>
                <a:latin typeface="Arial"/>
                <a:ea typeface="SimSun"/>
              </a:rPr>
              <a:t>                </a:t>
            </a:r>
            <a:r>
              <a:rPr lang="ru-RU" altLang="ru-RU" sz="3200" b="1" kern="0" dirty="0" smtClean="0">
                <a:solidFill>
                  <a:srgbClr val="000000"/>
                </a:solidFill>
                <a:latin typeface="Arial"/>
                <a:ea typeface="SimSun"/>
              </a:rPr>
              <a:t>Алгоритм рассуждения:</a:t>
            </a:r>
            <a:endParaRPr lang="ru-RU" altLang="ru-RU" sz="3200" b="1" kern="0" dirty="0">
              <a:solidFill>
                <a:srgbClr val="000000"/>
              </a:solidFill>
              <a:latin typeface="Arial"/>
              <a:ea typeface="SimSun"/>
            </a:endParaRPr>
          </a:p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1600" b="1" kern="0" dirty="0" smtClean="0">
              <a:solidFill>
                <a:srgbClr val="000000"/>
              </a:solidFill>
              <a:latin typeface="Arial"/>
              <a:ea typeface="SimSun"/>
            </a:endParaRPr>
          </a:p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kern="0" dirty="0" smtClean="0">
                <a:solidFill>
                  <a:srgbClr val="000000"/>
                </a:solidFill>
                <a:latin typeface="Arial"/>
                <a:ea typeface="SimSun"/>
              </a:rPr>
              <a:t>1.Определяем 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односоставное или двусоставное предложение.</a:t>
            </a:r>
          </a:p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kern="0" dirty="0" smtClean="0">
                <a:solidFill>
                  <a:srgbClr val="000000"/>
                </a:solidFill>
                <a:latin typeface="Arial"/>
                <a:ea typeface="SimSun"/>
              </a:rPr>
              <a:t>  2.Если 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односоставное и главный член выражен сказуемым, то </a:t>
            </a:r>
            <a:r>
              <a:rPr lang="ru-RU" altLang="ru-RU" sz="2800" kern="0" dirty="0" smtClean="0">
                <a:solidFill>
                  <a:srgbClr val="000000"/>
                </a:solidFill>
                <a:latin typeface="Arial"/>
                <a:ea typeface="SimSun"/>
              </a:rPr>
              <a:t>определяем:</a:t>
            </a:r>
            <a:endParaRPr lang="ru-RU" altLang="ru-RU" sz="2800" kern="0" dirty="0">
              <a:solidFill>
                <a:srgbClr val="000000"/>
              </a:solidFill>
              <a:latin typeface="Arial"/>
              <a:ea typeface="SimSun"/>
            </a:endParaRPr>
          </a:p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---если это глагол 1 л., наст.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вр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.,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изъяв.накл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 или 2 л.,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наст.вр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., изъяв. или повел. накл.  -  </a:t>
            </a:r>
            <a:r>
              <a:rPr lang="ru-RU" altLang="ru-RU" sz="2800" b="1" kern="0" dirty="0">
                <a:solidFill>
                  <a:srgbClr val="000000"/>
                </a:solidFill>
                <a:latin typeface="Arial"/>
                <a:ea typeface="SimSun"/>
              </a:rPr>
              <a:t>это определённо-личное предложение.</a:t>
            </a:r>
          </a:p>
          <a:p>
            <a:pPr marL="341313" lvl="0" indent="-341313" defTabSz="449263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---если глагол в 3л.,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мн.ч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., наст. и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буд.вр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 или 3 л.,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мн.ч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., </a:t>
            </a:r>
            <a:r>
              <a:rPr lang="ru-RU" altLang="ru-RU" sz="2800" kern="0" dirty="0" err="1">
                <a:solidFill>
                  <a:srgbClr val="000000"/>
                </a:solidFill>
                <a:latin typeface="Arial"/>
                <a:ea typeface="SimSun"/>
              </a:rPr>
              <a:t>прош.вр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  <a:ea typeface="SimSun"/>
              </a:rPr>
              <a:t>.   -  </a:t>
            </a:r>
            <a:r>
              <a:rPr lang="ru-RU" altLang="ru-RU" sz="2800" b="1" kern="0" dirty="0">
                <a:solidFill>
                  <a:srgbClr val="000000"/>
                </a:solidFill>
                <a:latin typeface="Arial"/>
                <a:ea typeface="SimSun"/>
              </a:rPr>
              <a:t>это неопределённо-личное предложение.</a:t>
            </a:r>
          </a:p>
          <a:p>
            <a:pPr algn="just"/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3205721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3031217"/>
            <a:ext cx="842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1308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Запишите пословицы, дополнив их. </a:t>
            </a:r>
            <a:r>
              <a:rPr lang="ru-RU" dirty="0">
                <a:latin typeface="+mj-lt"/>
                <a:cs typeface="Times New Roman"/>
              </a:rPr>
              <a:t>О</a:t>
            </a:r>
            <a:r>
              <a:rPr lang="ru-RU" dirty="0" smtClean="0">
                <a:latin typeface="+mj-lt"/>
                <a:ea typeface="Calibri"/>
                <a:cs typeface="Times New Roman"/>
              </a:rPr>
              <a:t>пределите </a:t>
            </a:r>
            <a:r>
              <a:rPr lang="ru-RU" dirty="0">
                <a:latin typeface="+mj-lt"/>
                <a:ea typeface="Calibri"/>
                <a:cs typeface="Times New Roman"/>
              </a:rPr>
              <a:t>тип </a:t>
            </a:r>
            <a:r>
              <a:rPr lang="ru-RU" dirty="0" smtClean="0">
                <a:latin typeface="+mj-lt"/>
                <a:ea typeface="Calibri"/>
                <a:cs typeface="Times New Roman"/>
              </a:rPr>
              <a:t>предложений. Докажите.</a:t>
            </a:r>
            <a:endParaRPr lang="ru-RU" sz="2000" dirty="0">
              <a:latin typeface="+mj-lt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) От добра ….. 2) Цыплят по осени …. 3) Из песни слова не ….. 4) В чужом глазу сучок видим, а в своём и бревна … 5) За двумя зайцами погонишься – ….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Как вы понимаете смысл этих пословиц?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421</TotalTime>
  <Words>529</Words>
  <Application>Microsoft Office PowerPoint</Application>
  <PresentationFormat>Экран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Неопределенно-личные предложения   8 класс                                     Засыпкина М.Н., учитель русского                                              языка и литературы БОУ СОШ №5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Я</cp:lastModifiedBy>
  <cp:revision>67</cp:revision>
  <dcterms:created xsi:type="dcterms:W3CDTF">2012-03-10T08:40:59Z</dcterms:created>
  <dcterms:modified xsi:type="dcterms:W3CDTF">2018-01-25T15:11:10Z</dcterms:modified>
</cp:coreProperties>
</file>