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302" r:id="rId2"/>
    <p:sldId id="257" r:id="rId3"/>
    <p:sldId id="261" r:id="rId4"/>
    <p:sldId id="263" r:id="rId5"/>
    <p:sldId id="306" r:id="rId6"/>
    <p:sldId id="309" r:id="rId7"/>
    <p:sldId id="311" r:id="rId8"/>
    <p:sldId id="262" r:id="rId9"/>
    <p:sldId id="291" r:id="rId10"/>
    <p:sldId id="278" r:id="rId11"/>
    <p:sldId id="284" r:id="rId12"/>
    <p:sldId id="271" r:id="rId13"/>
    <p:sldId id="313" r:id="rId14"/>
    <p:sldId id="314" r:id="rId15"/>
    <p:sldId id="327" r:id="rId16"/>
    <p:sldId id="292" r:id="rId17"/>
    <p:sldId id="29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F6671-183A-4E9D-B0AB-3EA5D48269A4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ACC4C-692F-4528-A196-51E2A9A17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02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44906-0061-4CC8-827F-73EF9448B682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2AD9-D54E-46C0-A395-9D5F04855D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33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F66C-B945-4EA9-A49B-CE027D86F314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1B083-BD9B-4E4D-A66C-1179E61B81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74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F0F2-8DEA-4860-9A68-C4C10C13C584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7DD84-BD2F-4A54-B2C5-20B3BB48D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D7A9-B670-44A7-8987-EA6F16ADF875}" type="datetimeFigureOut">
              <a:rPr lang="ru-RU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6F0A-3055-49C3-901B-CBE6CFA36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95213-D8A1-4078-A491-264BDDF900E0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F5CCC-9C7B-417E-95F0-0E88BBF75D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65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B565D-9DDE-4D5A-89BF-80E55F9B6A83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B9252-7471-4860-8CE4-E5EB237C3E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83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B33CB-4A25-40AC-AA94-86972ECB99A7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E1401-B31B-4FB4-A351-E61F71411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00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CD13D-2BB9-4124-AE59-C10C0258BE4E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9E80A-A1C6-46E5-9A10-5B8B9C38F5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92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5693C-AEE4-4DE9-86FC-2EA85B5306FA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CDCEC-6DA1-41C3-8556-A3F75309AB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96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52A24-083F-491D-A26D-3AABB02CF9C6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A9FA9-A123-496E-8B4E-2CCF614EA0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40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A258B-4828-4C9E-B1B4-82D441BC0EDC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0DE3D-2692-4AF9-8334-374EF5FC23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28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50979-6F30-4D7B-A5AB-B5A2E4BA45DD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D5D2F-62F5-41AE-8AE2-4E308DFFD9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36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878923-2693-43E0-854E-281F298FAB88}" type="datetimeFigureOut">
              <a:rPr lang="ru-RU" smtClean="0"/>
              <a:pPr>
                <a:defRPr/>
              </a:pPr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06196A-F239-4584-91FC-59E1E1539A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12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611188" y="836712"/>
            <a:ext cx="75612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400" dirty="0">
                <a:latin typeface="Arial" charset="0"/>
              </a:rPr>
              <a:t> </a:t>
            </a:r>
          </a:p>
          <a:p>
            <a:pPr marL="342900" indent="-342900" algn="ctr">
              <a:defRPr/>
            </a:pPr>
            <a:endParaRPr lang="ru-RU" sz="2400" dirty="0">
              <a:latin typeface="Arial" charset="0"/>
            </a:endParaRP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defRPr/>
            </a:pPr>
            <a:endParaRPr lang="ru-RU" sz="2400" dirty="0">
              <a:latin typeface="Arial" charset="0"/>
            </a:endParaRPr>
          </a:p>
          <a:p>
            <a:pPr marL="342900" indent="-342900">
              <a:defRPr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pPr marL="342900" indent="-342900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В.В.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000504"/>
            <a:ext cx="3601165" cy="2245219"/>
          </a:xfrm>
        </p:spPr>
        <p:txBody>
          <a:bodyPr>
            <a:normAutofit fontScale="85000" lnSpcReduction="20000"/>
          </a:bodyPr>
          <a:lstStyle/>
          <a:p>
            <a:r>
              <a:rPr lang="ru-RU" sz="3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r>
              <a:rPr lang="ru-RU" sz="2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Мирзамагомедова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 .К</a:t>
            </a:r>
          </a:p>
          <a:p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 МБДОУ № 12 «Теремок »</a:t>
            </a:r>
          </a:p>
          <a:p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 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5" descr="C:\Users\1\Desktop\IMG-20200609-WA0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57430"/>
            <a:ext cx="392909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1745" name="Рисунок 4" descr="DSC05866.JPG"/>
          <p:cNvPicPr>
            <a:picLocks noChangeAspect="1"/>
          </p:cNvPicPr>
          <p:nvPr/>
        </p:nvPicPr>
        <p:blipFill rotWithShape="1">
          <a:blip r:embed="rId3"/>
          <a:srcRect l="11289" t="3855" r="9473" b="-1"/>
          <a:stretch/>
        </p:blipFill>
        <p:spPr bwMode="auto">
          <a:xfrm>
            <a:off x="500034" y="1428736"/>
            <a:ext cx="1857388" cy="144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6" descr="DSC05868.JPG"/>
          <p:cNvPicPr>
            <a:picLocks noChangeAspect="1"/>
          </p:cNvPicPr>
          <p:nvPr/>
        </p:nvPicPr>
        <p:blipFill rotWithShape="1">
          <a:blip r:embed="rId4"/>
          <a:srcRect t="8659" b="8412"/>
          <a:stretch/>
        </p:blipFill>
        <p:spPr bwMode="auto">
          <a:xfrm>
            <a:off x="6929454" y="1500174"/>
            <a:ext cx="1500198" cy="13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7" descr="DSC05869.JPG"/>
          <p:cNvPicPr>
            <a:picLocks noChangeAspect="1"/>
          </p:cNvPicPr>
          <p:nvPr/>
        </p:nvPicPr>
        <p:blipFill rotWithShape="1">
          <a:blip r:embed="rId5"/>
          <a:srcRect l="17763" r="20139" b="15300"/>
          <a:stretch/>
        </p:blipFill>
        <p:spPr bwMode="auto">
          <a:xfrm>
            <a:off x="1000100" y="5000636"/>
            <a:ext cx="1537855" cy="157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9" descr="DSC05871.JPG"/>
          <p:cNvPicPr>
            <a:picLocks noChangeAspect="1"/>
          </p:cNvPicPr>
          <p:nvPr/>
        </p:nvPicPr>
        <p:blipFill rotWithShape="1">
          <a:blip r:embed="rId6"/>
          <a:srcRect l="6810" t="17813" b="10152"/>
          <a:stretch/>
        </p:blipFill>
        <p:spPr bwMode="auto">
          <a:xfrm>
            <a:off x="6858016" y="3071810"/>
            <a:ext cx="1331458" cy="144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8" descr="DSC05870.JPG"/>
          <p:cNvPicPr>
            <a:picLocks noChangeAspect="1"/>
          </p:cNvPicPr>
          <p:nvPr/>
        </p:nvPicPr>
        <p:blipFill rotWithShape="1">
          <a:blip r:embed="rId7"/>
          <a:srcRect t="13668" r="8781" b="19060"/>
          <a:stretch/>
        </p:blipFill>
        <p:spPr bwMode="auto">
          <a:xfrm>
            <a:off x="6858016" y="4929198"/>
            <a:ext cx="1563960" cy="153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5" descr="DSC05867.JPG"/>
          <p:cNvPicPr>
            <a:picLocks noChangeAspect="1"/>
          </p:cNvPicPr>
          <p:nvPr/>
        </p:nvPicPr>
        <p:blipFill rotWithShape="1">
          <a:blip r:embed="rId8"/>
          <a:srcRect l="12035" r="13160"/>
          <a:stretch/>
        </p:blipFill>
        <p:spPr bwMode="auto">
          <a:xfrm>
            <a:off x="857224" y="3071810"/>
            <a:ext cx="1496291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1428736"/>
            <a:ext cx="3966267" cy="485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37726" y="296465"/>
            <a:ext cx="4500563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500042"/>
            <a:ext cx="6876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схемы, ознакомить  детей с условными обозначениями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2769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278962"/>
            <a:ext cx="8352928" cy="46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00113" y="188640"/>
            <a:ext cx="7605712" cy="107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способами конструирования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51" y="428604"/>
            <a:ext cx="778671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складывания любой фигуры</a:t>
            </a:r>
          </a:p>
          <a:p>
            <a:pPr indent="450850">
              <a:buFont typeface="Calibri" pitchFamily="34" charset="0"/>
              <a:buAutoNum type="arabicPeriod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дети выполняют складывание формы вместе с воспитателем по показу; </a:t>
            </a:r>
          </a:p>
          <a:p>
            <a:pPr indent="450850">
              <a:buFont typeface="Calibri" pitchFamily="34" charset="0"/>
              <a:buAutoNum type="arabicPeriod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знакомим их со схемой поэтапного сложения;  </a:t>
            </a:r>
          </a:p>
          <a:p>
            <a:pPr indent="450850">
              <a:buFont typeface="Calibri" pitchFamily="34" charset="0"/>
              <a:buAutoNum type="arabicPeriod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самостоятельное складывание формы с использованием индивидуальной схемы; </a:t>
            </a:r>
          </a:p>
          <a:p>
            <a:pPr indent="450850">
              <a:buFont typeface="Calibri" pitchFamily="34" charset="0"/>
              <a:buAutoNum type="arabicPeriod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проговаривание детьми действий во время складывания; </a:t>
            </a:r>
          </a:p>
          <a:p>
            <a:pPr indent="450850">
              <a:buFont typeface="Calibri" pitchFamily="34" charset="0"/>
              <a:buAutoNum type="arabicPeriod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самостоятельное складывание формы по памяти.</a:t>
            </a:r>
            <a:endParaRPr lang="ru-RU" sz="2400" dirty="0">
              <a:latin typeface="Arial" charset="0"/>
            </a:endParaRPr>
          </a:p>
        </p:txBody>
      </p:sp>
      <p:pic>
        <p:nvPicPr>
          <p:cNvPr id="7169" name="Picture 1" descr="C:\Users\1\Desktop\IMG-20200609-WA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536149" y="2035959"/>
            <a:ext cx="2357454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0"/>
            <a:ext cx="6681936" cy="809625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Геоконт</a:t>
            </a:r>
            <a:r>
              <a:rPr lang="ru-RU" b="1" dirty="0" smtClean="0"/>
              <a:t> </a:t>
            </a:r>
          </a:p>
        </p:txBody>
      </p:sp>
      <p:pic>
        <p:nvPicPr>
          <p:cNvPr id="50179" name="Picture 4" descr="геоконтвелик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625" y="980728"/>
            <a:ext cx="6264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12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836712"/>
            <a:ext cx="82296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200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1400" i="1" dirty="0" smtClean="0"/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Геоконт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резиновый конструктор. За счет растяжения резинка позволяет создавать множество геометрических форм. На доске находится 33 гвоздика, один черный в центре, остальные объединены в лучи. Белый луч, который находится вверху, попав в центр, разделяется на 7 лучей, которые соответствуют цветам радуги. Каждый луч обозначен буквой по названию цвета: с - синий и т.п. Дополнительно каждый гвоздик в луче имеет свой номер 1,2, 3 или 4. Получается, что каждому гвоздику можно дать имя: о1.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Отрезок, угол, луч – все это легко запомнить, играя с «волшебными гвоздиками и Паутинкой паука Юкка». Игра знакомит с работой координатной сетки, учит конструировать на плоскости, развивает логику, воображение, развивает наблюдательность.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8370" name="Picture 4" descr="voskobovich1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42418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8" descr="phoca_thumb_l_2414-3373-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000108"/>
            <a:ext cx="3676174" cy="49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642910" y="428604"/>
            <a:ext cx="8127491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занятий с детьми по играм </a:t>
            </a:r>
            <a:r>
              <a:rPr lang="ru-RU" sz="2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педагогам надо  обратить внимание на следующее:</a:t>
            </a:r>
            <a:endParaRPr lang="ru-RU" sz="2400" b="1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r>
              <a:rPr lang="ru-RU" sz="2400" b="1" dirty="0">
                <a:solidFill>
                  <a:srgbClr val="604A7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</a:t>
            </a:r>
            <a:r>
              <a:rPr lang="ru-RU" sz="2400" dirty="0">
                <a:solidFill>
                  <a:srgbClr val="604A7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тем, как предлагать ребенку игру – ознакомьтесь с методическими рекомендациями и самой игрой.</a:t>
            </a:r>
            <a:endParaRPr lang="ru-RU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основном дети работают руками и мало говорят. Во время занятий расспрашивайте ребенка, что он делает, почему выбрал именно эту фигуру, а не другую, просите пересказать сказочное задание или придумать свой сюжет. </a:t>
            </a:r>
            <a:endParaRPr lang="ru-RU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r>
              <a:rPr lang="ru-RU" sz="2400" b="1" dirty="0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Статичность</a:t>
            </a:r>
            <a:r>
              <a:rPr lang="ru-RU" sz="2400" dirty="0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Занимаясь с игровыми материалами, ребенок чаще всего находится в одной и той же сидячей  позе. Необходимо учитывать возрастные особенности детей и вовремя отвлекать «заигравшихся».</a:t>
            </a:r>
            <a:endParaRPr lang="ru-RU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r>
              <a:rPr lang="ru-RU" sz="2400" b="1" dirty="0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Усидчивость</a:t>
            </a:r>
            <a:r>
              <a:rPr lang="ru-RU" sz="2400" dirty="0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игры с пособиями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требуется усидчивость, а это не каждому ребенку по душе и по силам.</a:t>
            </a:r>
            <a:endParaRPr lang="ru-RU" sz="24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642910" y="500042"/>
            <a:ext cx="792959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В.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необыкновенные пособия, которые соответствуют современным требованиям в развитии дошкольника. Их простота, незатейливость, большие возможности в плане решения воспитательных и образовательных задач неоценимы в работе с детьми Игры подобного рода психологически комфортны. Ребенок складывает, раскладывает, упражняется, экспериментирует, творит, не нанося ущерба себе и игрушке. Игры мобильны, многофункциональны, увлекательны для малыша. Играя в них, дети становятся  раскрепощенными,  уверенными в себе, подготовленными к обучению  в школе.</a:t>
            </a:r>
            <a:endParaRPr lang="ru-RU" sz="28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500052" y="575722"/>
            <a:ext cx="807402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детей - это способ ориентации в реальном мире, пространстве и времени, способ исследования предметов и людей. Она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помогает ребенку раскрепостить свое воображение, овладеть ценностями культуры и выработать определенные навыки. </a:t>
            </a:r>
          </a:p>
          <a:p>
            <a:pPr indent="450850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Выготский полагал, что игра - это прекрасный метод развивающего обучения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Развивающие игры - помогают стимулировать развитие познавательной сферы и выработку определенных навыков и умений. Очень важно, чтобы игры  оставались интересными, оригинальными, предоставляли ребенку возможность творчества, не утрачивали своей привлекательности от игры к игре.</a:t>
            </a:r>
          </a:p>
          <a:p>
            <a:pPr indent="4508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таких технологий являются игры Вячеслава Валерьевича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850"/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714375" y="642918"/>
            <a:ext cx="77866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 путь от практики к теории.  С помощью одной игры можно решать большое количество образовательных задач. Незаметно для себя, малыш осваивает цифры и буквы; узнает и запоминает цвет, форму; тренирует мелкую моторику рук; совершенствует речь, мышление, внимание, память, воображение.</a:t>
            </a:r>
          </a:p>
        </p:txBody>
      </p:sp>
      <p:pic>
        <p:nvPicPr>
          <p:cNvPr id="19458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2000264" cy="213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071810"/>
            <a:ext cx="2214561" cy="214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75" y="5429265"/>
            <a:ext cx="4143377" cy="85725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Квадраты Воскобовича                    кораблик БРЫЗГ-БРЫЗГ</a:t>
            </a:r>
          </a:p>
        </p:txBody>
      </p:sp>
      <p:pic>
        <p:nvPicPr>
          <p:cNvPr id="18433" name="Picture 1" descr="C:\Users\1\Desktop\Screenshot_20200609_142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357562"/>
            <a:ext cx="357190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48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15001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28604"/>
            <a:ext cx="12858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571480"/>
            <a:ext cx="14287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428868"/>
            <a:ext cx="20748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4429132"/>
            <a:ext cx="16430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2643182"/>
            <a:ext cx="142875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2714620"/>
            <a:ext cx="150018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428604"/>
            <a:ext cx="1857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68" y="4572008"/>
            <a:ext cx="13573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8" y="4572008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28604"/>
            <a:ext cx="6870700" cy="857256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крестики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0188" cy="4852988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828800"/>
            <a:ext cx="3778250" cy="36576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                                          </a:t>
            </a:r>
          </a:p>
        </p:txBody>
      </p:sp>
      <p:pic>
        <p:nvPicPr>
          <p:cNvPr id="22532" name="Picture 5" descr="krest_1_283x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361793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4857752" y="1196752"/>
            <a:ext cx="395629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 2-4 года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Рамка (147х208 мм, фанера, цветная пленка).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7 фигур-вкладышей. 4 - в форме крестиков (фанера, пленка красного, синего, зеленого, желтого цветов): 1 целая и 3 составные (из двух, трех, четырех частей). Части – это геометрические фигуры: треугольник, квадрат и другие многоугольники. 3 фигуры-вкладыши – это круг и две его половины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Альбом фигурок (50 фигур).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1472" y="428604"/>
            <a:ext cx="8069415" cy="602329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развивает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способности (различение цветов радуги, геометрических фигур, их размера); 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«читать» схемы, сравнивать и составлять целое из частей; 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внимание, память; 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воображение, творческие способности; 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мелкую моторику рук;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определять количество предметов и порядковый номер.</a:t>
            </a:r>
          </a:p>
        </p:txBody>
      </p:sp>
      <p:pic>
        <p:nvPicPr>
          <p:cNvPr id="3" name="Picture 3" descr="krest_3_283x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3857628"/>
            <a:ext cx="2214578" cy="2428892"/>
          </a:xfrm>
          <a:prstGeom prst="rect">
            <a:avLst/>
          </a:prstGeom>
        </p:spPr>
      </p:pic>
      <p:pic>
        <p:nvPicPr>
          <p:cNvPr id="4" name="Picture 3" descr="krest_2_283x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6512" y="3929066"/>
            <a:ext cx="2357454" cy="2428892"/>
          </a:xfrm>
          <a:prstGeom prst="rect">
            <a:avLst/>
          </a:prstGeom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643314"/>
            <a:ext cx="335758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68313" y="714356"/>
            <a:ext cx="8229600" cy="57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развивает: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названий и структуры геометрических фигур, пространственных отношений (верх, низ, лево, право);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предметных силуэтов из частей;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внимание, память, воображение;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сравнивать, анализировать, синтезировать;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мелкую моторику рук.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50043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Логоформочки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возраст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3-5 лет.</a:t>
            </a:r>
            <a:endParaRPr lang="ru-RU" sz="2800" dirty="0"/>
          </a:p>
        </p:txBody>
      </p:sp>
      <p:pic>
        <p:nvPicPr>
          <p:cNvPr id="4" name="Picture 6" descr="logo_3_305x400"/>
          <p:cNvPicPr>
            <a:picLocks noChangeAspect="1" noChangeArrowheads="1"/>
          </p:cNvPicPr>
          <p:nvPr/>
        </p:nvPicPr>
        <p:blipFill>
          <a:blip r:embed="rId3"/>
          <a:srcRect r="13889"/>
          <a:stretch>
            <a:fillRect/>
          </a:stretch>
        </p:blipFill>
        <p:spPr bwMode="auto">
          <a:xfrm>
            <a:off x="4857752" y="4071942"/>
            <a:ext cx="2214578" cy="234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_5_302x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071942"/>
            <a:ext cx="23240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8673" name="Прямоугольник 3"/>
          <p:cNvSpPr>
            <a:spLocks noChangeArrowheads="1"/>
          </p:cNvSpPr>
          <p:nvPr/>
        </p:nvSpPr>
        <p:spPr bwMode="auto">
          <a:xfrm>
            <a:off x="326744" y="357166"/>
            <a:ext cx="83886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"Квадрат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("Игровой квадрат")</a:t>
            </a:r>
          </a:p>
          <a:p>
            <a:pPr indent="45085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"Кленовый листок", "Косынка", "Вечное оригами«. </a:t>
            </a:r>
          </a:p>
          <a:p>
            <a:pPr indent="45085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жестких треугольника наклеены на гибкую основу с двух сторон. Квадрат легко трансформируется, позволяя конструировать как плоскостные, так и объемные фигуры.</a:t>
            </a:r>
          </a:p>
          <a:p>
            <a:pPr indent="45085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осваивают алгоритм конструирования, находят спрятанные в "домике" геометрические фигуры, придумывают собственные предметные силуэты.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357562"/>
            <a:ext cx="5868144" cy="321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позволяет  поиграть, развить внимание, память, пространственное воображение и тонкую моторику, а также знакомит с основами геометрии, пространственной координацией, объемом, является счетным материалом, основой для моделирования, творчества, которое не имеет ограничений по возрасту.</a:t>
            </a:r>
          </a:p>
        </p:txBody>
      </p:sp>
      <p:pic>
        <p:nvPicPr>
          <p:cNvPr id="28675" name="Рисунок 8" descr="DSC051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2595061" cy="26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s05.infourok.ru/uploads/ex/010f/000df746-5f63b6a8/hello_html_m40d2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928670"/>
            <a:ext cx="82153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Знакомимся с квадратом» (обведи меня пальчиком, пройди по сторонам квадратика, найди уголки, спустись по треугольникам сверху вниз, поднимись на вершину, положи квадрат разными по цвету сторонами, загни уголок и др.); </a:t>
            </a:r>
            <a:endParaRPr lang="ru-RU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Играем в прятки» (найди спрятанные квадраты меньшего размера, самые маленькие, обведи их  пальчиком);</a:t>
            </a:r>
            <a:endParaRPr lang="ru-RU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Сложи квадрат» (пополам разными способами). Какие фигуры ты узнаешь? Сложи квадрат, чтобы получился большой, маленький треугольник, прямоугольник, квадрат;</a:t>
            </a:r>
            <a:endParaRPr lang="ru-RU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Путешествие в квадрате» (пройдись по дорогам-диагоналям, знакомство с центром, путешествие из центра в уголки по разным дорожкам)</a:t>
            </a:r>
            <a:endParaRPr lang="ru-RU" sz="24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811" y="428604"/>
            <a:ext cx="5786437" cy="642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квадрата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 flipV="1">
            <a:off x="571500" y="0"/>
            <a:ext cx="8143875" cy="285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ru-RU" sz="2400">
              <a:solidFill>
                <a:srgbClr val="63252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52151D2E-3EC7-4D40-9242-BFFCB7B0E88B}" vid="{56DB7190-AD92-4632-B29A-AD14C0B2EC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1273</TotalTime>
  <Words>830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Развивающие игры  В.В. Воскобовича                                                           </vt:lpstr>
      <vt:lpstr>Слайд 2</vt:lpstr>
      <vt:lpstr>Слайд 3</vt:lpstr>
      <vt:lpstr>Слайд 4</vt:lpstr>
      <vt:lpstr>Чудо крестики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Геоконт 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1</cp:lastModifiedBy>
  <cp:revision>121</cp:revision>
  <dcterms:created xsi:type="dcterms:W3CDTF">2012-03-22T17:06:57Z</dcterms:created>
  <dcterms:modified xsi:type="dcterms:W3CDTF">2020-06-09T12:46:16Z</dcterms:modified>
</cp:coreProperties>
</file>