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3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90" r:id="rId13"/>
    <p:sldId id="275" r:id="rId14"/>
    <p:sldId id="291" r:id="rId15"/>
    <p:sldId id="292" r:id="rId16"/>
    <p:sldId id="276" r:id="rId17"/>
    <p:sldId id="277" r:id="rId18"/>
    <p:sldId id="293" r:id="rId19"/>
    <p:sldId id="278" r:id="rId20"/>
    <p:sldId id="294" r:id="rId21"/>
    <p:sldId id="273" r:id="rId22"/>
    <p:sldId id="279" r:id="rId23"/>
    <p:sldId id="295" r:id="rId24"/>
    <p:sldId id="280" r:id="rId25"/>
    <p:sldId id="296" r:id="rId26"/>
    <p:sldId id="281" r:id="rId27"/>
    <p:sldId id="297" r:id="rId28"/>
    <p:sldId id="282" r:id="rId29"/>
    <p:sldId id="298" r:id="rId30"/>
    <p:sldId id="283" r:id="rId31"/>
    <p:sldId id="299" r:id="rId32"/>
    <p:sldId id="284" r:id="rId33"/>
    <p:sldId id="285" r:id="rId34"/>
    <p:sldId id="300" r:id="rId35"/>
    <p:sldId id="305" r:id="rId36"/>
    <p:sldId id="306" r:id="rId37"/>
    <p:sldId id="302" r:id="rId38"/>
    <p:sldId id="303" r:id="rId39"/>
    <p:sldId id="287" r:id="rId40"/>
    <p:sldId id="301" r:id="rId41"/>
    <p:sldId id="289" r:id="rId42"/>
    <p:sldId id="304" r:id="rId43"/>
    <p:sldId id="270" r:id="rId44"/>
    <p:sldId id="27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D69"/>
    <a:srgbClr val="6ED8EF"/>
    <a:srgbClr val="5D5454"/>
    <a:srgbClr val="E87B0E"/>
    <a:srgbClr val="009136"/>
    <a:srgbClr val="E6E6E6"/>
    <a:srgbClr val="FF99FF"/>
    <a:srgbClr val="CC99FF"/>
    <a:srgbClr val="FF990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4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9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5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 userDrawn="1"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 userDrawn="1"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 userDrawn="1"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 userDrawn="1"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 userDrawn="1"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 userDrawn="1"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 userDrawn="1"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 userDrawn="1"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151E-B606-4815-9FDE-C92037CF54D1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3BA0-D41D-49DF-B26E-25D147C258F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 userDrawn="1"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 smtClean="0"/>
              <a:t>O</a:t>
            </a:r>
          </a:p>
          <a:p>
            <a:pPr algn="r"/>
            <a:r>
              <a:rPr lang="ru-RU" sz="800" b="1" dirty="0" smtClean="0">
                <a:solidFill>
                  <a:srgbClr val="FF0000"/>
                </a:solidFill>
              </a:rPr>
              <a:t>Щ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ВИКТОРИНА</a:t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4400" i="1" dirty="0" smtClean="0">
                <a:effectLst/>
                <a:latin typeface="Bookman Old Style" panose="02050604050505020204" pitchFamily="18" charset="0"/>
              </a:rPr>
              <a:t>«Устройство компьютера»</a:t>
            </a:r>
            <a:r>
              <a:rPr lang="ru-RU" sz="4400" i="1" dirty="0">
                <a:effectLst/>
                <a:latin typeface="Bookman Old Style" panose="02050604050505020204" pitchFamily="18" charset="0"/>
              </a:rPr>
              <a:t/>
            </a:r>
            <a:br>
              <a:rPr lang="ru-RU" sz="4400" i="1" dirty="0">
                <a:effectLst/>
                <a:latin typeface="Bookman Old Style" panose="02050604050505020204" pitchFamily="18" charset="0"/>
              </a:rPr>
            </a:b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700" y="259836"/>
            <a:ext cx="8487176" cy="2187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1 раунд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«Компьютер: устройство и ПО»</a:t>
            </a:r>
          </a:p>
        </p:txBody>
      </p:sp>
      <p:pic>
        <p:nvPicPr>
          <p:cNvPr id="5122" name="Picture 2" descr="http://uchinfo.com.ua/blogs/wp-content/uploads/2018/03/743173_5187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5" y="2073499"/>
            <a:ext cx="4534550" cy="40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Что такое микропроцессор?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а) </a:t>
            </a:r>
            <a:r>
              <a:rPr lang="ru-RU" sz="24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интегральная микросхема, которая выполняет поступающие на её вход команды (например, вычисление) и управляет работой </a:t>
            </a:r>
            <a:r>
              <a:rPr lang="ru-RU" sz="24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машины.</a:t>
            </a:r>
          </a:p>
          <a:p>
            <a:endParaRPr lang="ru-RU" sz="2400" b="1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б) устройство для хранения той информации, которая часто используется в работе</a:t>
            </a:r>
            <a:r>
              <a:rPr lang="ru-RU" sz="24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400" b="1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в) устройство для вывода текстовой или графической информации</a:t>
            </a:r>
            <a:r>
              <a:rPr lang="ru-RU" sz="24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2400" b="1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г) устройство для ввода алфавитно-цифровых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6663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Что такое микропроцессор?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3340" y="1882573"/>
            <a:ext cx="739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интегральная </a:t>
            </a:r>
            <a:r>
              <a:rPr lang="ru-RU" sz="24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микросхема, которая выполняет поступающие на её вход команды (например, вычисление) и управляет работой </a:t>
            </a:r>
            <a:r>
              <a:rPr lang="ru-RU" sz="24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машины.</a:t>
            </a:r>
          </a:p>
          <a:p>
            <a:endParaRPr lang="ru-RU" sz="2400" b="1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Компьютер - это 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а) универсальное устройство для записи и чтения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универсальное, электронное устройство для хранения, обработки и передачи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электронное устройство для обработки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г) универсальное устройство для передачи и приёма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2410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Компьютер - это 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универсальное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, электронное устройство для хранения, обработки и передачи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</a:t>
            </a: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Назначение процессора: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а) управлять работой ПК с помощью электрических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импульсов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подключать периферийные устройства к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магистрали</a:t>
            </a:r>
          </a:p>
          <a:p>
            <a:endParaRPr lang="ru-RU" sz="2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) выполнять команды одной программы в данный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момент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г) выполнять арифметико-логические операции и управлять ходом вычислительного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9818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Назначение процессора: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выполнять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арифметико-логические операции и управлять ходом вычислительного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процесса</a:t>
            </a: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В состав процессора входят: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а) устройства записи информации, чтения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арифметико-логическое устройство, устройство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управления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устройства ввода и вывода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г) устройство для хранения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4399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В состав процессора входят: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арифметико-логическое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устройство, устройство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управления</a:t>
            </a: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Архитектура компьютера - это 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а) техническое описание деталей устройств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компьютера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описание устройств для ввода-вывода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) описание программного обеспечения для работы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компьютера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г) описание устройства и принципов работы компьютера, достаточное для понимания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8700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98512" y="0"/>
            <a:ext cx="4606836" cy="6709893"/>
          </a:xfrm>
        </p:spPr>
        <p:txBody>
          <a:bodyPr>
            <a:normAutofit fontScale="92500" lnSpcReduction="20000"/>
          </a:bodyPr>
          <a:lstStyle/>
          <a:p>
            <a:endParaRPr lang="ru-RU" sz="1800" b="1" i="1" dirty="0" smtClean="0">
              <a:solidFill>
                <a:srgbClr val="270D69"/>
              </a:solidFill>
              <a:effectLst>
                <a:glow rad="63500">
                  <a:prstClr val="white"/>
                </a:glow>
              </a:effectLs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Bookman Old Style" panose="02050604050505020204" pitchFamily="18" charset="0"/>
              </a:rPr>
              <a:t>  </a:t>
            </a: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ЦЕЛЬ </a:t>
            </a:r>
            <a:endParaRPr lang="ru-RU" sz="1800" b="1" i="1" dirty="0">
              <a:solidFill>
                <a:srgbClr val="270D69"/>
              </a:solidFill>
              <a:effectLst>
                <a:glow rad="63500">
                  <a:prstClr val="white"/>
                </a:glow>
              </a:effectLst>
              <a:latin typeface="Arial Black" panose="020B0A04020102020204" pitchFamily="34" charset="0"/>
            </a:endParaRPr>
          </a:p>
          <a:p>
            <a:r>
              <a:rPr lang="ru-RU" sz="18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обобщить и систематизировать знания, полученные во время обучения </a:t>
            </a:r>
            <a:r>
              <a:rPr lang="ru-RU" sz="18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данного раздела информатики</a:t>
            </a:r>
            <a:endParaRPr lang="ru-RU" sz="1800" b="1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sz="1800" b="1" i="1" dirty="0" smtClean="0">
              <a:solidFill>
                <a:srgbClr val="270D69"/>
              </a:solidFill>
              <a:effectLst>
                <a:glow rad="63500">
                  <a:prstClr val="white"/>
                </a:glo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  ЗАДАЧИ</a:t>
            </a:r>
          </a:p>
          <a:p>
            <a:r>
              <a:rPr lang="ru-RU" sz="18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выявить </a:t>
            </a:r>
            <a:r>
              <a:rPr lang="ru-RU" sz="18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творческий потенциал и способности любого ребенка, независимо от оценок по предмету.</a:t>
            </a:r>
          </a:p>
          <a:p>
            <a:r>
              <a:rPr lang="ru-RU" sz="18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повысить </a:t>
            </a:r>
            <a:r>
              <a:rPr lang="ru-RU" sz="18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интерес, увлечь учащихся предметом, привить любовь к информатике через совместную деятельность</a:t>
            </a:r>
            <a:r>
              <a:rPr lang="ru-RU" sz="18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1800" b="1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18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стимулировать </a:t>
            </a:r>
            <a:r>
              <a:rPr lang="ru-RU" sz="18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поисково-познавательную деятельность. </a:t>
            </a:r>
          </a:p>
          <a:p>
            <a:r>
              <a:rPr lang="ru-RU" sz="18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 </a:t>
            </a:r>
            <a:r>
              <a:rPr lang="ru-RU" sz="18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игровой форме повторить основные понятия.</a:t>
            </a:r>
          </a:p>
          <a:p>
            <a:r>
              <a:rPr lang="ru-RU" sz="18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развивать </a:t>
            </a:r>
            <a:r>
              <a:rPr lang="ru-RU" sz="18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умение применять полученные знания в нестандартных ситуациях, умение работать в коллективе.</a:t>
            </a:r>
          </a:p>
          <a:p>
            <a:r>
              <a:rPr lang="ru-RU" sz="18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воспитывать </a:t>
            </a:r>
            <a:r>
              <a:rPr lang="ru-RU" sz="18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культуру поведения и общения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2101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46956"/>
            <a:ext cx="7379594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Архитектура компьютера - это 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6066" y="1431813"/>
            <a:ext cx="7392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описание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устройства и принципов работы компьютера, достаточное для понимания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2927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2" y="414381"/>
            <a:ext cx="7856114" cy="2019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2 раунд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«Устройство ПК»</a:t>
            </a:r>
          </a:p>
        </p:txBody>
      </p:sp>
      <p:pic>
        <p:nvPicPr>
          <p:cNvPr id="16386" name="Picture 2" descr="https://static7.depositphotos.com/1007989/685/i/950/depositphotos_6857326-stock-photo-computer-se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32" y="2240923"/>
            <a:ext cx="4133541" cy="37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9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1" y="246956"/>
            <a:ext cx="8487176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Минимально необходимый набор устройств для работы компьютера содержит: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6219" y="2371971"/>
            <a:ext cx="689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 а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) принтер, системный блок,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клавиатура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б) системный блок, монитор,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клавиатура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в) системный блок, дисковод,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мышь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г) процессор, мышь,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монитор</a:t>
            </a: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принтер, винчестер, монитор, мышь</a:t>
            </a:r>
          </a:p>
        </p:txBody>
      </p:sp>
    </p:spTree>
    <p:extLst>
      <p:ext uri="{BB962C8B-B14F-4D97-AF65-F5344CB8AC3E}">
        <p14:creationId xmlns:p14="http://schemas.microsoft.com/office/powerpoint/2010/main" val="34827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1" y="246956"/>
            <a:ext cx="8487176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Минимально необходимый набор устройств для работы компьютера содержит: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6219" y="2371971"/>
            <a:ext cx="689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 </a:t>
            </a: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системный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блок, монитор,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клавиатура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8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1" y="246956"/>
            <a:ext cx="8487176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Роль компьютера в жизни человека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6371" y="1663633"/>
            <a:ext cx="689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а) принимать решения вместо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человека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выполнять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вычисления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помогать человеку работать с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37288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1" y="246956"/>
            <a:ext cx="8487176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Роль компьютера в жизни человека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6371" y="1663633"/>
            <a:ext cx="689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помогать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человеку работать с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325946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8319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Комплекс программ, обеспечивающих совместное функционирование всех устройств компьютера и предоставляющих пользователю доступ к его ресурсам, - это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8263" y="3015915"/>
            <a:ext cx="689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а) файловая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система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прикладные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программы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) операционная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6065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8319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Комплекс программ, обеспечивающих совместное функционирование всех устройств компьютера и предоставляющих пользователю доступ к его ресурсам, - это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8263" y="2977278"/>
            <a:ext cx="689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операционная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4403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>
                <a:solidFill>
                  <a:srgbClr val="270D69"/>
                </a:solidFill>
                <a:latin typeface="Arial Black" panose="020B0A04020102020204" pitchFamily="34" charset="0"/>
              </a:rPr>
              <a:t>Выберите устройства ВВОДА информации</a:t>
            </a:r>
            <a:endParaRPr lang="ru-RU" sz="3200" b="1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993" y="1869696"/>
            <a:ext cx="689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а)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монитор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мышь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клавиатура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г) сканер</a:t>
            </a:r>
          </a:p>
        </p:txBody>
      </p:sp>
    </p:spTree>
    <p:extLst>
      <p:ext uri="{BB962C8B-B14F-4D97-AF65-F5344CB8AC3E}">
        <p14:creationId xmlns:p14="http://schemas.microsoft.com/office/powerpoint/2010/main" val="2585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>
                <a:solidFill>
                  <a:srgbClr val="270D69"/>
                </a:solidFill>
                <a:latin typeface="Arial Black" panose="020B0A04020102020204" pitchFamily="34" charset="0"/>
              </a:rPr>
              <a:t>Выберите устройства ВВОДА информации</a:t>
            </a:r>
            <a:endParaRPr lang="ru-RU" sz="3200" b="1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263" y="1547724"/>
            <a:ext cx="689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</a:t>
            </a:r>
            <a:endParaRPr lang="ru-RU" sz="2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мышь</a:t>
            </a:r>
          </a:p>
          <a:p>
            <a:pPr algn="ctr"/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клавиатура</a:t>
            </a:r>
          </a:p>
          <a:p>
            <a:pPr algn="ctr"/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сканер</a:t>
            </a: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37150" y="926226"/>
            <a:ext cx="4752304" cy="4109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Bookman Old Style" panose="02050604050505020204" pitchFamily="18" charset="0"/>
              </a:rPr>
              <a:t>1</a:t>
            </a: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. Представление жюри. 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2. Представление (презентация) команд. </a:t>
            </a:r>
            <a:endParaRPr lang="ru-RU" sz="1800" b="1" i="1" dirty="0" smtClean="0">
              <a:solidFill>
                <a:srgbClr val="270D69"/>
              </a:solidFill>
              <a:effectLst>
                <a:glow rad="63500">
                  <a:prstClr val="white"/>
                </a:glo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(</a:t>
            </a: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до 3-х баллов)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3. Конкурс – разминка. (правильный ответ – 1 балл)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4. Мозговой штурм «</a:t>
            </a:r>
            <a:r>
              <a:rPr lang="ru-RU" sz="1800" b="1" i="1" dirty="0" err="1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Разумейка</a:t>
            </a: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». </a:t>
            </a:r>
            <a:endParaRPr lang="ru-RU" sz="1800" b="1" i="1" dirty="0" smtClean="0">
              <a:solidFill>
                <a:srgbClr val="270D69"/>
              </a:solidFill>
              <a:effectLst>
                <a:glow rad="63500">
                  <a:prstClr val="white"/>
                </a:glo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(</a:t>
            </a: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правильный ответ – 1 балл, за каждое составленное слово по 0,5 балла)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5. Конкурс капитанов «Эрудит». </a:t>
            </a:r>
            <a:endParaRPr lang="ru-RU" sz="1800" b="1" i="1" dirty="0" smtClean="0">
              <a:solidFill>
                <a:srgbClr val="270D69"/>
              </a:solidFill>
              <a:effectLst>
                <a:glow rad="63500">
                  <a:prstClr val="white"/>
                </a:glo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(</a:t>
            </a: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правильный ответ – 1 балл)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6. </a:t>
            </a:r>
            <a:r>
              <a:rPr lang="ru-RU" sz="1800" b="1" i="1" dirty="0" err="1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Брейн</a:t>
            </a: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-ринг «Умники и умницы» (правильный ответ – 1 балл)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7. Подведение итогов. Награждение победителей</a:t>
            </a: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270D69"/>
                </a:solidFill>
                <a:effectLst>
                  <a:glow rad="63500">
                    <a:prstClr val="white"/>
                  </a:glow>
                </a:effectLst>
                <a:latin typeface="Arial Black" panose="020B0A04020102020204" pitchFamily="34" charset="0"/>
              </a:rPr>
              <a:t>8. Рефлексия</a:t>
            </a:r>
            <a:endParaRPr lang="ru-RU" sz="1800" b="1" i="1" dirty="0">
              <a:solidFill>
                <a:srgbClr val="270D69"/>
              </a:solidFill>
              <a:effectLst>
                <a:glow rad="63500">
                  <a:prstClr val="white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84302" y="-98582"/>
            <a:ext cx="6858000" cy="182048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ПЛАН ПРОВЕДЕНИЯ: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8019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Выберите устройства ВЫВОДА информации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5993" y="1869696"/>
            <a:ext cx="689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 а)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монитор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колонки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клавиатура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г) принтер</a:t>
            </a:r>
          </a:p>
        </p:txBody>
      </p:sp>
    </p:spTree>
    <p:extLst>
      <p:ext uri="{BB962C8B-B14F-4D97-AF65-F5344CB8AC3E}">
        <p14:creationId xmlns:p14="http://schemas.microsoft.com/office/powerpoint/2010/main" val="24568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Выберите устройства ВЫВОДА информации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5993" y="1869696"/>
            <a:ext cx="689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монитор</a:t>
            </a:r>
          </a:p>
          <a:p>
            <a:pPr algn="ctr"/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колонки</a:t>
            </a:r>
          </a:p>
          <a:p>
            <a:pPr algn="ctr"/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принтер</a:t>
            </a: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2" y="414381"/>
            <a:ext cx="7856114" cy="20197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3 раунд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«</a:t>
            </a:r>
            <a:r>
              <a:rPr lang="ru-RU" sz="36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Основные компоненты компьютера и их </a:t>
            </a:r>
            <a:r>
              <a:rPr lang="ru-RU" sz="3600" b="1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функции»</a:t>
            </a:r>
            <a:endParaRPr lang="ru-RU" sz="3600" b="1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 descr="http://m.big-radio.ru/news/images/600x-/eae4c8cb217b9861b13a7cb39cc5e68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62" y="2202288"/>
            <a:ext cx="4796834" cy="37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Носители информации это-…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7204" y="1354541"/>
            <a:ext cx="689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магнитные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и оптические диски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 энергозависимые электронные диски (карты </a:t>
            </a:r>
            <a:r>
              <a:rPr lang="ru-RU" sz="2400" i="1" dirty="0" err="1" smtClean="0">
                <a:solidFill>
                  <a:srgbClr val="270D69"/>
                </a:solidFill>
                <a:latin typeface="Arial Black" panose="020B0A04020102020204" pitchFamily="34" charset="0"/>
              </a:rPr>
              <a:t>флеш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-памяти и </a:t>
            </a:r>
            <a:r>
              <a:rPr lang="ru-RU" sz="2400" i="1" dirty="0" err="1" smtClean="0">
                <a:solidFill>
                  <a:srgbClr val="270D69"/>
                </a:solidFill>
                <a:latin typeface="Arial Black" panose="020B0A04020102020204" pitchFamily="34" charset="0"/>
              </a:rPr>
              <a:t>флеш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-диски)</a:t>
            </a:r>
          </a:p>
          <a:p>
            <a:pPr marL="457200" indent="-457200">
              <a:buAutoNum type="alphaLcParenR"/>
            </a:pPr>
            <a:endParaRPr lang="ru-RU" sz="2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б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) устройства, обеспечивающие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    запись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данных на носители и считывание данных с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носителей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это устройства для выполнения вычислений.</a:t>
            </a:r>
          </a:p>
        </p:txBody>
      </p:sp>
    </p:spTree>
    <p:extLst>
      <p:ext uri="{BB962C8B-B14F-4D97-AF65-F5344CB8AC3E}">
        <p14:creationId xmlns:p14="http://schemas.microsoft.com/office/powerpoint/2010/main" val="369038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Носители информации это-…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7204" y="1354541"/>
            <a:ext cx="689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магнитные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и оптические диски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 энергозависимые электронные диски (карты </a:t>
            </a:r>
            <a:r>
              <a:rPr lang="ru-RU" sz="2400" i="1" dirty="0" err="1" smtClean="0">
                <a:solidFill>
                  <a:srgbClr val="270D69"/>
                </a:solidFill>
                <a:latin typeface="Arial Black" panose="020B0A04020102020204" pitchFamily="34" charset="0"/>
              </a:rPr>
              <a:t>флеш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-памяти и </a:t>
            </a:r>
            <a:r>
              <a:rPr lang="ru-RU" sz="2400" i="1" dirty="0" err="1" smtClean="0">
                <a:solidFill>
                  <a:srgbClr val="270D69"/>
                </a:solidFill>
                <a:latin typeface="Arial Black" panose="020B0A04020102020204" pitchFamily="34" charset="0"/>
              </a:rPr>
              <a:t>флеш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-диски)</a:t>
            </a:r>
          </a:p>
          <a:p>
            <a:pPr marL="457200" indent="-457200">
              <a:buAutoNum type="alphaLcParenR"/>
            </a:pPr>
            <a:endParaRPr lang="ru-RU" sz="2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Что называется тактовой частотой процессора: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7052" y="1689390"/>
            <a:ext cx="689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а)данных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, которую процессор производит за 1 секунду</a:t>
            </a: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количество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тактов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обработки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максимальная длина двоичного кода, который может обрабатываться или передаваться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одновременно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центральное устройство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500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Что называется тактовой частотой процессора: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7052" y="1689390"/>
            <a:ext cx="689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данных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, которую процессор производит за 1 секунду</a:t>
            </a: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количество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тактов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обработки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После отключения питания компьютера информация сохраняется: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0577" y="2011361"/>
            <a:ext cx="62655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оперативной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памяти</a:t>
            </a:r>
          </a:p>
          <a:p>
            <a:pPr marL="457200" indent="-457200">
              <a:buAutoNum type="alphaLcParenR"/>
            </a:pP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в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процессоре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во внешней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памяти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г) в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видеопамяти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После отключения питания компьютера информация сохраняется: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0577" y="2011361"/>
            <a:ext cx="6265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во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внешней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памяти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Для чего предназначена память компьютера?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0577" y="2011361"/>
            <a:ext cx="62655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а) для обработки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данных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б) для записи (приема), хранения и выдачи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данных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в) для выдачи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данных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г) для тактовой частоты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процессора</a:t>
            </a:r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1269129">
            <a:off x="2540358" y="2657498"/>
            <a:ext cx="6858000" cy="1820486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/>
              </a:rPr>
              <a:t>Конкурс – </a:t>
            </a:r>
            <a:r>
              <a:rPr lang="ru-RU" sz="4000" b="1" i="1" dirty="0" smtClean="0">
                <a:effectLst/>
              </a:rPr>
              <a:t/>
            </a:r>
            <a:br>
              <a:rPr lang="ru-RU" sz="4000" b="1" i="1" dirty="0" smtClean="0">
                <a:effectLst/>
              </a:rPr>
            </a:br>
            <a:r>
              <a:rPr lang="ru-RU" sz="4000" b="1" i="1" dirty="0" smtClean="0">
                <a:effectLst/>
              </a:rPr>
              <a:t>разминка</a:t>
            </a:r>
            <a:r>
              <a:rPr lang="ru-RU" sz="4000" b="1" i="1" dirty="0">
                <a:latin typeface="Bookman Old Style" panose="02050604050505020204" pitchFamily="18" charset="0"/>
              </a:rPr>
              <a:t/>
            </a:r>
            <a:br>
              <a:rPr lang="ru-RU" sz="4000" b="1" i="1" dirty="0">
                <a:latin typeface="Bookman Old Style" panose="02050604050505020204" pitchFamily="18" charset="0"/>
              </a:rPr>
            </a:br>
            <a:endParaRPr lang="ru-RU" sz="4000" b="1" i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023" y="3933159"/>
            <a:ext cx="2026812" cy="2912086"/>
          </a:xfrm>
          <a:prstGeom prst="rect">
            <a:avLst/>
          </a:prstGeom>
        </p:spPr>
      </p:pic>
      <p:pic>
        <p:nvPicPr>
          <p:cNvPr id="1026" name="Picture 2" descr="http://xn--18-6kclvec3aj7p.xn--p1ai/wp-content/uploads/zadumajjs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92" y="109933"/>
            <a:ext cx="1890650" cy="275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doshkolyat.ru/wp-content/uploads/2018/09/%D0%B4%D0%B5%D0%B2%D0%B1%D0%B0%D1%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4" y="3567741"/>
            <a:ext cx="2619634" cy="34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Для чего предназначена память компьютера?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0577" y="2011361"/>
            <a:ext cx="6265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для 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записи (приема), хранения и выдачи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данных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Дайте верное определение «внутренняя память» - это….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0577" y="1573480"/>
            <a:ext cx="62655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память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, которая позволяет сохранять огромные объемы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</a:t>
            </a: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б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) память, которая позволяет сохранять исполняемые в данный момент программы и оперативно необходимые для этого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данные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) память, для чтения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данных</a:t>
            </a:r>
          </a:p>
          <a:p>
            <a:endParaRPr lang="ru-RU" sz="2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г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) память, которая позволяет считывать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данные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4533"/>
            <a:ext cx="9066727" cy="1184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270D69"/>
                </a:solidFill>
                <a:latin typeface="Arial Black" panose="020B0A04020102020204" pitchFamily="34" charset="0"/>
              </a:rPr>
              <a:t>Дайте верное определение «внутренняя память» - это….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0577" y="1573480"/>
            <a:ext cx="6265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память</a:t>
            </a:r>
            <a:r>
              <a:rPr lang="ru-RU" sz="2400" i="1" dirty="0">
                <a:solidFill>
                  <a:srgbClr val="270D69"/>
                </a:solidFill>
                <a:latin typeface="Arial Black" panose="020B0A04020102020204" pitchFamily="34" charset="0"/>
              </a:rPr>
              <a:t>, которая позволяет сохранять исполняемые в данный момент программы и оперативно необходимые для этого </a:t>
            </a:r>
            <a:r>
              <a:rPr lang="ru-RU" sz="2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данные</a:t>
            </a: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sz="2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80517" y="4477320"/>
            <a:ext cx="4860798" cy="117298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/>
              </a:rPr>
              <a:t>РЕФЛЕКСИЯ</a:t>
            </a:r>
            <a:endParaRPr lang="ru-RU" sz="36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0453" y="193183"/>
            <a:ext cx="48939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270D69"/>
                </a:solidFill>
                <a:latin typeface="Arial Black" panose="020B0A04020102020204" pitchFamily="34" charset="0"/>
              </a:rPr>
              <a:t>Сегодня я </a:t>
            </a:r>
            <a:r>
              <a:rPr lang="ru-RU" sz="28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узнал</a:t>
            </a:r>
          </a:p>
          <a:p>
            <a:endParaRPr lang="ru-RU" sz="28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sz="28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8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Я понял</a:t>
            </a:r>
          </a:p>
          <a:p>
            <a:endParaRPr lang="ru-RU" sz="28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sz="28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800" i="1" dirty="0">
                <a:solidFill>
                  <a:srgbClr val="270D69"/>
                </a:solidFill>
                <a:latin typeface="Arial Black" panose="020B0A04020102020204" pitchFamily="34" charset="0"/>
              </a:rPr>
              <a:t>У меня </a:t>
            </a:r>
            <a:r>
              <a:rPr lang="ru-RU" sz="28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получилось</a:t>
            </a:r>
          </a:p>
          <a:p>
            <a:endParaRPr lang="ru-RU" sz="28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sz="28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800" i="1" dirty="0">
                <a:solidFill>
                  <a:srgbClr val="270D69"/>
                </a:solidFill>
                <a:latin typeface="Arial Black" panose="020B0A04020102020204" pitchFamily="34" charset="0"/>
              </a:rPr>
              <a:t>Я </a:t>
            </a:r>
            <a:r>
              <a:rPr lang="ru-RU" sz="28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научился</a:t>
            </a:r>
          </a:p>
          <a:p>
            <a:endParaRPr lang="ru-RU" sz="28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sz="28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r>
              <a:rPr lang="ru-RU" sz="2800" i="1" dirty="0">
                <a:solidFill>
                  <a:srgbClr val="270D69"/>
                </a:solidFill>
                <a:latin typeface="Arial Black" panose="020B0A04020102020204" pitchFamily="34" charset="0"/>
              </a:rPr>
              <a:t>Теперь я могу</a:t>
            </a:r>
          </a:p>
        </p:txBody>
      </p:sp>
      <p:pic>
        <p:nvPicPr>
          <p:cNvPr id="8" name="Picture 2" descr="https://storage.moi-skazki.ru/cache/1/MZh7IUD9rExIrAgUasF3nK_jxswry3ze.jpg?w=1200&amp;amp;h=630&amp;amp;fit=crop&amp;amp;s=098a2c2c5a4de5122842fb1ccd0faf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68" y="662624"/>
            <a:ext cx="1308082" cy="7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697" y="5887049"/>
            <a:ext cx="1317757" cy="801810"/>
          </a:xfrm>
          <a:prstGeom prst="rect">
            <a:avLst/>
          </a:prstGeom>
        </p:spPr>
      </p:pic>
      <p:pic>
        <p:nvPicPr>
          <p:cNvPr id="10" name="Picture 2" descr="https://storage.moi-skazki.ru/cache/1/MZh7IUD9rExIrAgUasF3nK_jxswry3ze.jpg?w=1200&amp;amp;h=630&amp;amp;fit=crop&amp;amp;s=098a2c2c5a4de5122842fb1ccd0faf5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1" y="3199658"/>
            <a:ext cx="1297932" cy="7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torage.moi-skazki.ru/cache/1/MZh7IUD9rExIrAgUasF3nK_jxswry3ze.jpg?w=1200&amp;amp;h=630&amp;amp;fit=crop&amp;amp;s=098a2c2c5a4de5122842fb1ccd0faf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98" y="4477320"/>
            <a:ext cx="1294029" cy="7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torage.moi-skazki.ru/cache/1/MZh7IUD9rExIrAgUasF3nK_jxswry3ze.jpg?w=1200&amp;amp;h=630&amp;amp;fit=crop&amp;amp;s=098a2c2c5a4de5122842fb1ccd0faf5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52" y="1857717"/>
            <a:ext cx="1462904" cy="8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elevationekidz.com/wp-content/uploads/ThinkstockPhotos-47139096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28" y="456022"/>
            <a:ext cx="901326" cy="9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elevationekidz.com/wp-content/uploads/ThinkstockPhotos-47139096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53" y="1756827"/>
            <a:ext cx="901326" cy="9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elevationekidz.com/wp-content/uploads/ThinkstockPhotos-47139096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09" y="3036151"/>
            <a:ext cx="901326" cy="9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elevationekidz.com/wp-content/uploads/ThinkstockPhotos-47139096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95" y="4295328"/>
            <a:ext cx="901326" cy="9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elevationekidz.com/wp-content/uploads/ThinkstockPhotos-47139096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526" y="5705905"/>
            <a:ext cx="901326" cy="9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2.bp.blogspot.com/-6OOQnVoaDEQ/V9_ZsuneH8I/AAAAAAAABtc/ydSldkZ9JeYUD1_sGdAAoWg2MuzRojUWgCEw/s1600/454389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28" y="662624"/>
            <a:ext cx="680848" cy="8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2.bp.blogspot.com/-6OOQnVoaDEQ/V9_ZsuneH8I/AAAAAAAABtc/ydSldkZ9JeYUD1_sGdAAoWg2MuzRojUWgCEw/s1600/454389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3" y="1909966"/>
            <a:ext cx="680848" cy="8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2.bp.blogspot.com/-6OOQnVoaDEQ/V9_ZsuneH8I/AAAAAAAABtc/ydSldkZ9JeYUD1_sGdAAoWg2MuzRojUWgCEw/s1600/454389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85" y="3213941"/>
            <a:ext cx="680848" cy="8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2.bp.blogspot.com/-6OOQnVoaDEQ/V9_ZsuneH8I/AAAAAAAABtc/ydSldkZ9JeYUD1_sGdAAoWg2MuzRojUWgCEw/s1600/454389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66" y="4480598"/>
            <a:ext cx="680848" cy="8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2.bp.blogspot.com/-6OOQnVoaDEQ/V9_ZsuneH8I/AAAAAAAABtc/ydSldkZ9JeYUD1_sGdAAoWg2MuzRojUWgCEw/s1600/454389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47" y="5866451"/>
            <a:ext cx="680848" cy="8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84169" y="806841"/>
            <a:ext cx="5159831" cy="117298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/>
              </a:rPr>
              <a:t>НАГРАЖДЕНИЕ</a:t>
            </a:r>
            <a:r>
              <a:rPr lang="ru-RU" sz="4400" b="1" dirty="0" smtClean="0">
                <a:effectLst/>
              </a:rPr>
              <a:t/>
            </a:r>
            <a:br>
              <a:rPr lang="ru-RU" sz="4400" b="1" dirty="0" smtClean="0">
                <a:effectLst/>
              </a:rPr>
            </a:br>
            <a:endParaRPr lang="ru-RU" sz="4400" dirty="0">
              <a:effectLst/>
            </a:endParaRPr>
          </a:p>
        </p:txBody>
      </p:sp>
      <p:pic>
        <p:nvPicPr>
          <p:cNvPr id="9218" name="Picture 2" descr="http://gymn38.minsk.edu.by/ru/sm.aspx?guid=598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21" y="1868499"/>
            <a:ext cx="4790940" cy="49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4546" y="385405"/>
            <a:ext cx="9504608" cy="5722560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Ноль или единица в информатике </a:t>
            </a:r>
            <a:endParaRPr lang="ru-RU" sz="6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Бит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Действие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, производимое с клавишей </a:t>
            </a:r>
            <a:endParaRPr lang="ru-RU" sz="6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Нажатие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Неправильная 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запись в программе </a:t>
            </a:r>
            <a:endParaRPr lang="ru-RU" sz="6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Ошибка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Специальная 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программа, выполняющая нежелательные для </a:t>
            </a: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пользователя</a:t>
            </a: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 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действия на </a:t>
            </a: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компьютере</a:t>
            </a: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Вирус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Проблема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, которую надо решить </a:t>
            </a:r>
            <a:endParaRPr lang="ru-RU" sz="6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Задача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Символ 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- разделитель </a:t>
            </a:r>
            <a:endParaRPr lang="ru-RU" sz="6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Пробел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Указание 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исполнителю </a:t>
            </a:r>
            <a:endParaRPr lang="ru-RU" sz="6400" i="1" dirty="0" smtClean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Команда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Популярный 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среди школьников вид компьютерных </a:t>
            </a: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программ</a:t>
            </a: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Игра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Устройство 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ЭВМ, служащее для отображения </a:t>
            </a: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информации </a:t>
            </a: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Монитор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, </a:t>
            </a: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дисплей</a:t>
            </a:r>
            <a:endParaRPr lang="ru-RU" sz="6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Последовательность действий </a:t>
            </a: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с определенными </a:t>
            </a:r>
            <a:r>
              <a:rPr lang="ru-RU" sz="6400" i="1" dirty="0">
                <a:solidFill>
                  <a:srgbClr val="270D69"/>
                </a:solidFill>
                <a:latin typeface="Arial Black" panose="020B0A04020102020204" pitchFamily="34" charset="0"/>
              </a:rPr>
              <a:t>правилами </a:t>
            </a: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выполнения</a:t>
            </a:r>
            <a:endParaRPr lang="ru-RU" sz="6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400" i="1" dirty="0" smtClean="0">
                <a:solidFill>
                  <a:srgbClr val="270D69"/>
                </a:solidFill>
                <a:latin typeface="Arial Black" panose="020B0A04020102020204" pitchFamily="34" charset="0"/>
              </a:rPr>
              <a:t>Алгоритм</a:t>
            </a:r>
            <a:endParaRPr lang="ru-RU" sz="6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0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1269129">
            <a:off x="3094149" y="2657498"/>
            <a:ext cx="6858000" cy="1820486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/>
              </a:rPr>
              <a:t>Мозговой штурм «</a:t>
            </a:r>
            <a:r>
              <a:rPr lang="ru-RU" sz="4000" b="1" dirty="0" err="1">
                <a:effectLst/>
              </a:rPr>
              <a:t>Разумейка</a:t>
            </a:r>
            <a:r>
              <a:rPr lang="ru-RU" sz="4000" b="1" dirty="0">
                <a:effectLst/>
              </a:rPr>
              <a:t>»</a:t>
            </a:r>
            <a:endParaRPr lang="ru-RU" sz="4000" b="1" i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ds04.infourok.ru/uploads/ex/03d0/00088f4f-5766e246/hello_html_51a5db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89" y="277482"/>
            <a:ext cx="2246782" cy="24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2.depositphotos.com/1001911/7859/v/950/depositphotos_78591056-stock-illustration-boy-carrying-book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4" y="4181378"/>
            <a:ext cx="2485622" cy="26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evationekidz.com/wp-content/uploads/ThinkstockPhotos-4713909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5" y="4365938"/>
            <a:ext cx="2355416" cy="2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643943"/>
            <a:ext cx="8796271" cy="4060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270D69"/>
                </a:solidFill>
              </a:rPr>
              <a:t>ВИКЛУРАТА, СТКИДОЖЙ, НЕРСКА, </a:t>
            </a:r>
            <a:r>
              <a:rPr lang="ru-RU" b="1" i="1" dirty="0" smtClean="0">
                <a:solidFill>
                  <a:srgbClr val="270D69"/>
                </a:solidFill>
              </a:rPr>
              <a:t>ТЕРПНИР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270D69"/>
                </a:solidFill>
              </a:rPr>
              <a:t>Клавиатура, джойстик, сканер, принтер. Принтер - устройство вывода данных, всё остальное - устройства ввода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270D69"/>
                </a:solidFill>
              </a:rPr>
              <a:t>ТОРНИМО, </a:t>
            </a:r>
            <a:r>
              <a:rPr lang="ru-RU" b="1" i="1" dirty="0" smtClean="0">
                <a:solidFill>
                  <a:srgbClr val="270D69"/>
                </a:solidFill>
              </a:rPr>
              <a:t>ТЕРТПЛО</a:t>
            </a:r>
            <a:r>
              <a:rPr lang="ru-RU" b="1" i="1" dirty="0">
                <a:solidFill>
                  <a:srgbClr val="270D69"/>
                </a:solidFill>
              </a:rPr>
              <a:t>, ТЕРИНПР, </a:t>
            </a:r>
            <a:r>
              <a:rPr lang="ru-RU" b="1" i="1" dirty="0" smtClean="0">
                <a:solidFill>
                  <a:srgbClr val="270D69"/>
                </a:solidFill>
              </a:rPr>
              <a:t>ЬШЫМ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270D69"/>
                </a:solidFill>
              </a:rPr>
              <a:t>Монитор, плоттер, принтер, мышь. </a:t>
            </a:r>
            <a:endParaRPr lang="ru-RU" b="1" i="1" dirty="0" smtClean="0">
              <a:solidFill>
                <a:srgbClr val="270D69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270D69"/>
                </a:solidFill>
              </a:rPr>
              <a:t>Мышь </a:t>
            </a:r>
            <a:r>
              <a:rPr lang="ru-RU" b="1" i="1" dirty="0">
                <a:solidFill>
                  <a:srgbClr val="270D69"/>
                </a:solidFill>
              </a:rPr>
              <a:t>- устройство ввода данных, всё остальное - устройства вывода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517" y="4841314"/>
            <a:ext cx="6369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270D69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ИНФОРМАТИКА</a:t>
            </a:r>
            <a:endParaRPr lang="ru-RU" sz="5400" i="1" dirty="0">
              <a:solidFill>
                <a:srgbClr val="270D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1269129">
            <a:off x="4001489" y="3243955"/>
            <a:ext cx="3241264" cy="117298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/>
              </a:rPr>
              <a:t>Конкурс </a:t>
            </a:r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капитанов </a:t>
            </a:r>
            <a:br>
              <a:rPr lang="ru-RU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«</a:t>
            </a:r>
            <a:r>
              <a:rPr lang="ru-RU" sz="4000" b="1" dirty="0">
                <a:effectLst/>
              </a:rPr>
              <a:t>Эрудит»</a:t>
            </a:r>
            <a:endParaRPr lang="ru-RU" sz="4000" b="1" i="1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://tutmams.ru/wp-content/uploads/2018/08/2058061acbe0b3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07" y="0"/>
            <a:ext cx="2785193" cy="36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ng.pngtree.com/element_origin_min_pic/16/12/01/cb6f69bac051b2515f79a3400dd305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228">
            <a:off x="2125997" y="3449250"/>
            <a:ext cx="2406179" cy="33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21269129">
            <a:off x="4008149" y="3176553"/>
            <a:ext cx="4860798" cy="1172981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effectLst/>
              </a:rPr>
              <a:t>Брейн</a:t>
            </a:r>
            <a:r>
              <a:rPr lang="ru-RU" sz="3600" b="1" dirty="0">
                <a:effectLst/>
              </a:rPr>
              <a:t>-ринг «Умники и умницы»</a:t>
            </a:r>
            <a:endParaRPr lang="ru-RU" sz="3600" dirty="0">
              <a:effectLst/>
            </a:endParaRPr>
          </a:p>
        </p:txBody>
      </p:sp>
      <p:pic>
        <p:nvPicPr>
          <p:cNvPr id="6" name="Picture 2" descr="http://doshk.ru/wp-content/uploads/166938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58" y="437077"/>
            <a:ext cx="4316301" cy="25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7.depositphotos.com/1007989/773/i/950/depositphotos_7735034-stock-photo-studen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8" y="4194011"/>
            <a:ext cx="3631843" cy="23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лавиатура" id="{F26DBFD6-43B9-478F-8F8D-170F213E122F}" vid="{DD39142D-9279-4B33-A4E5-E39706405DE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Клавиатура</Template>
  <TotalTime>175</TotalTime>
  <Words>1112</Words>
  <Application>Microsoft Office PowerPoint</Application>
  <PresentationFormat>Экран (4:3)</PresentationFormat>
  <Paragraphs>244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Arial Black</vt:lpstr>
      <vt:lpstr>Bookman Old Style</vt:lpstr>
      <vt:lpstr>Calibri</vt:lpstr>
      <vt:lpstr>Tahoma</vt:lpstr>
      <vt:lpstr>Times New Roman</vt:lpstr>
      <vt:lpstr>Wingdings</vt:lpstr>
      <vt:lpstr>Тема Office</vt:lpstr>
      <vt:lpstr>ВИКТОРИНА «Устройство компьютера» </vt:lpstr>
      <vt:lpstr>Презентация PowerPoint</vt:lpstr>
      <vt:lpstr>ПЛАН ПРОВЕДЕНИЯ: </vt:lpstr>
      <vt:lpstr>Конкурс –  разминка </vt:lpstr>
      <vt:lpstr>Презентация PowerPoint</vt:lpstr>
      <vt:lpstr>Мозговой штурм «Разумейка»</vt:lpstr>
      <vt:lpstr>Презентация PowerPoint</vt:lpstr>
      <vt:lpstr>Конкурс  капитанов  «Эрудит»</vt:lpstr>
      <vt:lpstr>Брейн-ринг «Умники и умницы»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НАГРАЖДЕНИЕ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Бегалиев Рустам Нурманбетович Учитель информатики МКОУ Таежнинская СОШ № 7 (Красноярский край, Богучанский район)  Изображение «веселой клавиатуры» взято с сайта OFFICE.COM</dc:title>
  <dc:creator>Admin</dc:creator>
  <cp:lastModifiedBy>Пользователь Windows</cp:lastModifiedBy>
  <cp:revision>24</cp:revision>
  <dcterms:created xsi:type="dcterms:W3CDTF">2019-01-07T21:41:08Z</dcterms:created>
  <dcterms:modified xsi:type="dcterms:W3CDTF">2019-10-20T17:15:48Z</dcterms:modified>
</cp:coreProperties>
</file>