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0" roundtripDataSignature="AMtx7minq9KyfYj5zNg7lOVr3i2alb7B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3" autoAdjust="0"/>
    <p:restoredTop sz="86481" autoAdjust="0"/>
  </p:normalViewPr>
  <p:slideViewPr>
    <p:cSldViewPr snapToGrid="0">
      <p:cViewPr varScale="1">
        <p:scale>
          <a:sx n="95" d="100"/>
          <a:sy n="95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529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84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466193" y="551794"/>
            <a:ext cx="6960953" cy="5591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17365D"/>
              </a:buClr>
            </a:pPr>
            <a:r>
              <a:rPr lang="ru-RU" sz="5400" dirty="0" smtClean="0">
                <a:solidFill>
                  <a:srgbClr val="FF0000"/>
                </a:solidFill>
              </a:rPr>
              <a:t>« Я выбираю жизнь »</a:t>
            </a:r>
          </a:p>
          <a:p>
            <a:pPr marL="0" lvl="0" indent="0">
              <a:spcBef>
                <a:spcPts val="0"/>
              </a:spcBef>
              <a:buClr>
                <a:srgbClr val="17365D"/>
              </a:buClr>
            </a:pPr>
            <a:endParaRPr lang="ru-RU" dirty="0" smtClean="0">
              <a:solidFill>
                <a:srgbClr val="17365D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17365D"/>
              </a:buClr>
            </a:pPr>
            <a:endParaRPr lang="ru-RU" dirty="0" smtClean="0">
              <a:solidFill>
                <a:srgbClr val="17365D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17365D"/>
              </a:buClr>
            </a:pPr>
            <a:endParaRPr lang="ru-RU" dirty="0" smtClean="0">
              <a:solidFill>
                <a:srgbClr val="17365D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17365D"/>
              </a:buClr>
            </a:pPr>
            <a:endParaRPr lang="ru-RU" dirty="0" smtClean="0">
              <a:solidFill>
                <a:srgbClr val="17365D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17365D"/>
              </a:buClr>
            </a:pPr>
            <a:r>
              <a:rPr lang="ru-RU" dirty="0" smtClean="0">
                <a:solidFill>
                  <a:srgbClr val="17365D"/>
                </a:solidFill>
              </a:rPr>
              <a:t>Выполнила студентка 2 курса ГАПОУ АО «АСПК» группа 2 ВК</a:t>
            </a:r>
          </a:p>
          <a:p>
            <a:pPr marL="0" lvl="0" indent="0">
              <a:spcBef>
                <a:spcPts val="0"/>
              </a:spcBef>
              <a:buClr>
                <a:srgbClr val="17365D"/>
              </a:buClr>
            </a:pPr>
            <a:r>
              <a:rPr lang="ru-RU" dirty="0" smtClean="0">
                <a:solidFill>
                  <a:srgbClr val="17365D"/>
                </a:solidFill>
              </a:rPr>
              <a:t>Ковалева Анна Александровна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dirty="0"/>
          </a:p>
        </p:txBody>
      </p:sp>
      <p:sp>
        <p:nvSpPr>
          <p:cNvPr id="89" name="Google Shape;89;p1"/>
          <p:cNvSpPr/>
          <p:nvPr/>
        </p:nvSpPr>
        <p:spPr>
          <a:xfrm>
            <a:off x="1285852" y="1000108"/>
            <a:ext cx="6715172" cy="19288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 w="17775" cap="flat" cmpd="sng">
                <a:solidFill>
                  <a:srgbClr val="FCFCFD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картинка</a:t>
            </a:r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8194" name="Picture 2" descr="https://tainoznanie.com/wp-content/uploads/2020/01/%D0%B7%D0%B4%D0%BE%D1%80%D0%BE%D0%B2%D1%8B%D0%B9-%D0%BE%D0%B1%D1%80%D0%B0%D0%B7-%D0%B6%D0%B8%D0%B7%D0%BD%D0%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525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Личностные и социальные факторы</a:t>
            </a:r>
            <a:endParaRPr b="1" i="1" dirty="0">
              <a:solidFill>
                <a:srgbClr val="FF0000"/>
              </a:solidFill>
            </a:endParaRPr>
          </a:p>
        </p:txBody>
      </p:sp>
      <p:sp>
        <p:nvSpPr>
          <p:cNvPr id="168" name="Google Shape;168;p12"/>
          <p:cNvSpPr txBox="1">
            <a:spLocks noGrp="1"/>
          </p:cNvSpPr>
          <p:nvPr>
            <p:ph type="body" idx="1"/>
          </p:nvPr>
        </p:nvSpPr>
        <p:spPr>
          <a:xfrm>
            <a:off x="457200" y="1106129"/>
            <a:ext cx="8229600" cy="553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Факторы социальной среды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♦ факторы, поддерживающие самооценку;</a:t>
            </a:r>
          </a:p>
          <a:p>
            <a:pPr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♦ условия, способствующие самореализации;</a:t>
            </a:r>
          </a:p>
          <a:p>
            <a:pPr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♦ условия, способствующие адаптации;</a:t>
            </a:r>
          </a:p>
          <a:p>
            <a:pPr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♦ психологическая поддержка социального окружения (эмоциональная поддержка близких, друзей, сотрудников, их конкретная помощь в делах и т. п.).</a:t>
            </a:r>
          </a:p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Личностные факторы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500" i="1" dirty="0" smtClean="0">
                <a:latin typeface="Times New Roman" pitchFamily="18" charset="0"/>
                <a:cs typeface="Times New Roman" pitchFamily="18" charset="0"/>
              </a:rPr>
              <a:t>Отношения личности (в том числе к себе):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♦ оптимистическое, активное отношение к жизненной ситуации в целом;</a:t>
            </a:r>
          </a:p>
          <a:p>
            <a:pPr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♦ философское (иногда ироничное) отношение к трудным ситуациям;</a:t>
            </a:r>
          </a:p>
          <a:p>
            <a:pPr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♦ уверенность, независимость в отношениях с другими людьми, отсутствие враждебности, доверие к другим, открытое общение;</a:t>
            </a:r>
          </a:p>
          <a:p>
            <a:pPr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♦ терпимость, принятие других такими, какие они есть;</a:t>
            </a:r>
          </a:p>
          <a:p>
            <a:pPr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♦ чувство общности ,чувство социальной принадлежности;</a:t>
            </a:r>
          </a:p>
          <a:p>
            <a:pPr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♦ удовлетворяющий статус в группе и социуме, устойчивые, удовлетворяющие субъекта межличностные роли;</a:t>
            </a:r>
          </a:p>
          <a:p>
            <a:pPr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♦ достаточно высокая самооценка;</a:t>
            </a:r>
          </a:p>
          <a:p>
            <a:pPr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♦ согласованность Я- воспринимаемого и Я- желаемого (Я- реального и Я - идеального).</a:t>
            </a:r>
          </a:p>
          <a:p>
            <a:endParaRPr lang="ru-RU" dirty="0" smtClean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169" name="Google Shape;16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1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ru-RU" b="1" i="1" dirty="0" smtClean="0">
                <a:solidFill>
                  <a:srgbClr val="FF0000"/>
                </a:solidFill>
              </a:rPr>
              <a:t>Тревоги, порождённые гормональным прессингом</a:t>
            </a:r>
            <a:endParaRPr b="1" i="1" dirty="0">
              <a:solidFill>
                <a:srgbClr val="FF0000"/>
              </a:solidFill>
            </a:endParaRPr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457200" y="1529255"/>
            <a:ext cx="8229600" cy="532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just">
              <a:spcBef>
                <a:spcPts val="0"/>
              </a:spcBef>
              <a:buSzPts val="32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нашей жизни есть несколько этапов, когда организм подвергается серьезной гормональной перестройке, и это не может не повлиять на эмоциональное состояние.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139700" algn="just">
              <a:spcBef>
                <a:spcPts val="0"/>
              </a:spcBef>
              <a:buSzPts val="32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них – подростковый возраст. Резкое повышение уровня разных гормонов становится серьезным ударом по психике и, к сожалению, не последним.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428596" y="642918"/>
            <a:ext cx="3757610" cy="544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Ведите здоровый образ жизни, развивайте способности, данные вам природой, тренируйте мозг так же, как тренируете мышцы тела, разумно относитесь ко всему происходящему, не поддавайтесь унынию и будьте оптимистами. Перспективы ваши необъятны. Возможности – тоже. Но главное условие реализации всего этого – ваша добрая воля и стремление к постоянному самосовершенствованию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Google Shape;182;p14"/>
          <p:cNvSpPr txBox="1">
            <a:spLocks noGrp="1"/>
          </p:cNvSpPr>
          <p:nvPr>
            <p:ph type="body" idx="1"/>
          </p:nvPr>
        </p:nvSpPr>
        <p:spPr>
          <a:xfrm>
            <a:off x="4714876" y="214290"/>
            <a:ext cx="4257676" cy="204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None/>
            </a:pPr>
            <a:r>
              <a:rPr lang="ru-RU" sz="2800" b="1" i="1">
                <a:solidFill>
                  <a:srgbClr val="17365D"/>
                </a:solidFill>
              </a:rPr>
              <a:t>Единственная красота, которую я знаю, — это здоровье.</a:t>
            </a:r>
            <a:endParaRPr/>
          </a:p>
          <a:p>
            <a:pPr marL="342900" lvl="0" indent="-342900" algn="r" rtl="0"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800"/>
              <a:buNone/>
            </a:pPr>
            <a:r>
              <a:rPr lang="ru-RU" sz="2800" b="1" i="1">
                <a:solidFill>
                  <a:srgbClr val="17365D"/>
                </a:solidFill>
              </a:rPr>
              <a:t>Генрих Гейне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2050" name="Picture 2" descr="https://avatars.mds.yandex.net/get-pdb/1620281/352b7e0f-4b5e-41db-b4eb-289811b550b4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777" y="2096814"/>
            <a:ext cx="4524223" cy="4761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ru-RU" b="1" i="1">
                <a:solidFill>
                  <a:schemeClr val="accent2"/>
                </a:solidFill>
              </a:rPr>
              <a:t>Жизнь – это …….. </a:t>
            </a:r>
            <a:endParaRPr b="1" i="1">
              <a:solidFill>
                <a:schemeClr val="accent2"/>
              </a:solidFill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500034" y="1357298"/>
            <a:ext cx="8229600" cy="12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None/>
            </a:pPr>
            <a:r>
              <a:rPr lang="ru-RU" sz="2400">
                <a:solidFill>
                  <a:srgbClr val="17365D"/>
                </a:solidFill>
              </a:rPr>
              <a:t>     под словом «жизнь» понимают период существования отдельно взятого организма от момента его появления до его смерти.</a:t>
            </a:r>
            <a:endParaRPr sz="2400">
              <a:solidFill>
                <a:srgbClr val="17365D"/>
              </a:solidFill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285720" y="2857496"/>
            <a:ext cx="8572560" cy="200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Здоровье  это …….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по определению ВОЗ (Всемирной организации здравоохранения) </a:t>
            </a:r>
            <a:r>
              <a:rPr lang="ru-RU" sz="2400" b="1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состояние полного физического, душевного и социального благополучия, а не только отсутствие болезней и физических дефектов.</a:t>
            </a:r>
            <a:endParaRPr sz="2400" b="1" i="1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71472" y="5214950"/>
            <a:ext cx="8229600" cy="121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Главная ценность жизни </a:t>
            </a:r>
            <a:r>
              <a:rPr lang="ru-RU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это здоровье и жизнь, за которое отвечает сам человек.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ru-RU" sz="3600" b="1" i="1">
                <a:solidFill>
                  <a:schemeClr val="accent2"/>
                </a:solidFill>
              </a:rPr>
              <a:t>Чтобы продлить жизнь человеку важно: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113" name="Google Shape;113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2976" y="1428736"/>
            <a:ext cx="7000924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ru-RU" sz="3600" b="1" i="1">
                <a:solidFill>
                  <a:schemeClr val="accent2"/>
                </a:solidFill>
              </a:rPr>
              <a:t>Что губит наше здоровье и нашу жизнь? </a:t>
            </a:r>
            <a:endParaRPr sz="3600" b="1" i="1">
              <a:solidFill>
                <a:schemeClr val="accent2"/>
              </a:solidFill>
            </a:endParaRPr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500034" y="1928802"/>
            <a:ext cx="8229600" cy="36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20"/>
              <a:buFont typeface="Noto Sans Symbols"/>
              <a:buChar char="❖"/>
            </a:pPr>
            <a:r>
              <a:rPr lang="ru-RU" dirty="0"/>
              <a:t> </a:t>
            </a:r>
            <a:r>
              <a:rPr lang="ru-RU" i="1" dirty="0"/>
              <a:t>никотин, алкоголь, </a:t>
            </a:r>
            <a:r>
              <a:rPr lang="ru-RU" i="1" dirty="0" smtClean="0"/>
              <a:t>наркотики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520"/>
              <a:buFont typeface="Noto Sans Symbols"/>
              <a:buChar char="❖"/>
            </a:pPr>
            <a:r>
              <a:rPr lang="ru-RU" i="1" dirty="0"/>
              <a:t> тревоги, порождённые гормональным </a:t>
            </a:r>
            <a:r>
              <a:rPr lang="ru-RU" i="1" dirty="0" smtClean="0"/>
              <a:t>прессингом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520"/>
              <a:buFont typeface="Noto Sans Symbols"/>
              <a:buChar char="❖"/>
            </a:pPr>
            <a:r>
              <a:rPr lang="ru-RU" i="1" dirty="0"/>
              <a:t> желание быть «как все»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520"/>
              <a:buFont typeface="Noto Sans Symbols"/>
              <a:buChar char="❖"/>
            </a:pPr>
            <a:r>
              <a:rPr lang="ru-RU" i="1" dirty="0"/>
              <a:t> личностные и социальные факторы </a:t>
            </a:r>
            <a:endParaRPr i="1" dirty="0"/>
          </a:p>
        </p:txBody>
      </p:sp>
      <p:sp>
        <p:nvSpPr>
          <p:cNvPr id="120" name="Google Shape;12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Никотин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457200" y="1120878"/>
            <a:ext cx="8229600" cy="573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>
              <a:spcBef>
                <a:spcPts val="0"/>
              </a:spcBef>
              <a:buSzPts val="320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Никотин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гораздо больше, чем курение и зависимость. Как и кофеин, это мощный умный препарат, и когда вы получаете его в небольших дозах в чистом виде — без токсинов и канцерогенов, завернутых вокруг него и закатанных в сигарету, — никотин может стать грозным ноотропом.</a:t>
            </a:r>
          </a:p>
          <a:p>
            <a:pPr marL="342900" lvl="0" indent="-139700">
              <a:spcBef>
                <a:spcPts val="0"/>
              </a:spcBef>
              <a:buSzPts val="320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Вред</a:t>
            </a:r>
          </a:p>
          <a:p>
            <a:pPr marL="342900" lvl="0" indent="-139700">
              <a:spcBef>
                <a:spcPts val="0"/>
              </a:spcBef>
              <a:buSzPts val="3200"/>
              <a:buNone/>
            </a:pPr>
            <a:r>
              <a:rPr lang="ru-RU" sz="2000" dirty="0" smtClean="0"/>
              <a:t>  1)снижается работа головного мозга</a:t>
            </a:r>
            <a:br>
              <a:rPr lang="ru-RU" sz="2000" dirty="0" smtClean="0"/>
            </a:br>
            <a:r>
              <a:rPr lang="ru-RU" sz="2000" dirty="0" smtClean="0"/>
              <a:t>2)повреждается зубная эмаль</a:t>
            </a:r>
            <a:br>
              <a:rPr lang="ru-RU" sz="2000" dirty="0" smtClean="0"/>
            </a:br>
            <a:r>
              <a:rPr lang="ru-RU" sz="2000" dirty="0" smtClean="0"/>
              <a:t>3)хронические бронхит</a:t>
            </a:r>
            <a:br>
              <a:rPr lang="ru-RU" sz="2000" dirty="0" smtClean="0"/>
            </a:br>
            <a:r>
              <a:rPr lang="ru-RU" sz="2000" dirty="0" smtClean="0"/>
              <a:t>4)бронхиальная астма</a:t>
            </a:r>
            <a:br>
              <a:rPr lang="ru-RU" sz="2000" dirty="0" smtClean="0"/>
            </a:br>
            <a:r>
              <a:rPr lang="ru-RU" sz="2000" dirty="0" smtClean="0"/>
              <a:t>5)стенокардия</a:t>
            </a:r>
            <a:br>
              <a:rPr lang="ru-RU" sz="2000" dirty="0" smtClean="0"/>
            </a:br>
            <a:r>
              <a:rPr lang="ru-RU" sz="2000" dirty="0" smtClean="0"/>
              <a:t>6)инфаркт миокарда</a:t>
            </a:r>
            <a:br>
              <a:rPr lang="ru-RU" sz="2000" dirty="0" smtClean="0"/>
            </a:br>
            <a:r>
              <a:rPr lang="ru-RU" sz="2000" dirty="0" smtClean="0"/>
              <a:t>7)рак лёгких</a:t>
            </a:r>
            <a:br>
              <a:rPr lang="ru-RU" sz="2000" dirty="0" smtClean="0"/>
            </a:br>
            <a:r>
              <a:rPr lang="ru-RU" sz="2000" dirty="0" smtClean="0"/>
              <a:t>8)развиваются гастриты, язвенная</a:t>
            </a:r>
            <a:br>
              <a:rPr lang="ru-RU" sz="2000" dirty="0" smtClean="0"/>
            </a:br>
            <a:r>
              <a:rPr lang="ru-RU" sz="2000" dirty="0" smtClean="0"/>
              <a:t>болезнь</a:t>
            </a:r>
            <a:br>
              <a:rPr lang="ru-RU" sz="2000" dirty="0" smtClean="0"/>
            </a:br>
            <a:r>
              <a:rPr lang="ru-RU" sz="2000" dirty="0" smtClean="0"/>
              <a:t>9)заболевание кровеносных сосудов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139700">
              <a:spcBef>
                <a:spcPts val="0"/>
              </a:spcBef>
              <a:buSzPts val="3200"/>
              <a:buNone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Алкоголь</a:t>
            </a:r>
            <a:endParaRPr b="1" i="1" dirty="0">
              <a:solidFill>
                <a:srgbClr val="FF0000"/>
              </a:solidFill>
            </a:endParaRPr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1"/>
          </p:nvPr>
        </p:nvSpPr>
        <p:spPr>
          <a:xfrm>
            <a:off x="341644" y="1150374"/>
            <a:ext cx="7948246" cy="524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just">
              <a:lnSpc>
                <a:spcPct val="170000"/>
              </a:lnSpc>
              <a:spcBef>
                <a:spcPts val="0"/>
              </a:spcBef>
              <a:buSzPts val="320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Алкоголь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это ничто иное как спирт. На химическом языке терминов называется - этанол. Сам этанол получается весьма интересным путем -брожения или ферментации сахаров. Казалось бы, спирт вовсе не сладкий, а получают его именно из сахара.</a:t>
            </a:r>
          </a:p>
          <a:p>
            <a:pPr marL="342900" lvl="0" indent="-139700" algn="just">
              <a:lnSpc>
                <a:spcPct val="170000"/>
              </a:lnSpc>
              <a:spcBef>
                <a:spcPts val="0"/>
              </a:spcBef>
              <a:buSzPts val="320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Вред: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139700" algn="just">
              <a:lnSpc>
                <a:spcPct val="170000"/>
              </a:lnSpc>
              <a:spcBef>
                <a:spcPts val="0"/>
              </a:spcBef>
              <a:buSzPts val="320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Алкоголь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разрушающе действует на все системы и органы, так как хорошо растворяется в крови и разносится ею по всему организму. Попадая в желудок, этиловый спирт негативно воздействует на его слизистую, а через центральную нервную систему — на всю пищеварительную функцию. При частом употреблении алкоголя это может привести к хроническому алкогольному гастриту. Очень вредное влияние оказывает алкоголь на печень, которая не способна справляться с большим количеством спирта. Работа печени с перенапряжением приводит к гибели ее клеток и развитию цирроза. Злоупотребление спиртными напитками приводит к тяжелым нарушениям в деятельности желез внутренней секреции, прежде всего поджелудочной и половой.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16386" name="Picture 2" descr="https://avatars.mds.yandex.net/get-zen_doc/1347728/pub_5d4c84ae1e8e3f00ae5d909e_5d4c8a851ee34f00af1cc1c4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2013" y="5546690"/>
            <a:ext cx="1311310" cy="1311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Наркотики</a:t>
            </a:r>
            <a:endParaRPr b="1" i="1" dirty="0">
              <a:solidFill>
                <a:srgbClr val="FF0000"/>
              </a:solidFill>
            </a:endParaRPr>
          </a:p>
        </p:txBody>
      </p:sp>
      <p:sp>
        <p:nvSpPr>
          <p:cNvPr id="140" name="Google Shape;140;p8"/>
          <p:cNvSpPr txBox="1">
            <a:spLocks noGrp="1"/>
          </p:cNvSpPr>
          <p:nvPr>
            <p:ph type="body" idx="1"/>
          </p:nvPr>
        </p:nvSpPr>
        <p:spPr>
          <a:xfrm>
            <a:off x="467248" y="1225899"/>
            <a:ext cx="8229600" cy="227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>
              <a:spcBef>
                <a:spcPts val="0"/>
              </a:spcBef>
              <a:buSzPts val="320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Наркотики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это химические вещества, способные воздействовать на центральную нервную систему человека и формировать стойкую физическую и психическую зависимость.</a:t>
            </a:r>
          </a:p>
          <a:p>
            <a:pPr marL="342900" lvl="0" indent="-139700">
              <a:spcBef>
                <a:spcPts val="0"/>
              </a:spcBef>
              <a:buSzPts val="320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Вред</a:t>
            </a:r>
          </a:p>
          <a:p>
            <a:pPr marL="342900" lvl="0" indent="-139700">
              <a:spcBef>
                <a:spcPts val="0"/>
              </a:spcBef>
              <a:buSzPts val="32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наркотики независимо от пути введения в организм в большей или меньшей степени обязательно повреждают: нервную систему (в том числе головной мозг); иммунную систему; печень; сердце; легкие</a:t>
            </a:r>
          </a:p>
          <a:p>
            <a:pPr marL="342900" lvl="0" indent="-139700">
              <a:spcBef>
                <a:spcPts val="0"/>
              </a:spcBef>
              <a:buSzPts val="3200"/>
              <a:buNone/>
            </a:pP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Google Shape;14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14338" name="Picture 2" descr="https://www.newsps.ru/wp-content/uploads/2012/12/no-drug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737" y="3872169"/>
            <a:ext cx="2985831" cy="2985831"/>
          </a:xfrm>
          <a:prstGeom prst="rect">
            <a:avLst/>
          </a:prstGeom>
          <a:noFill/>
        </p:spPr>
      </p:pic>
      <p:pic>
        <p:nvPicPr>
          <p:cNvPr id="14340" name="Picture 4" descr="https://avatars.mds.yandex.net/get-pdb/2187174/7bd84906-a844-4e58-b102-a129d50a7380/s1200?webp=fal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974" y="3773926"/>
            <a:ext cx="4558721" cy="3084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47" name="Google Shape;14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12290" name="Picture 2" descr="https://pbs.twimg.com/media/DnD3BiRX4AAdrq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</a:pPr>
            <a:r>
              <a:rPr lang="ru-RU" sz="4000" i="1" dirty="0">
                <a:solidFill>
                  <a:srgbClr val="FF0000"/>
                </a:solidFill>
              </a:rPr>
              <a:t>Желание быть «как все»</a:t>
            </a:r>
            <a:endParaRPr i="1" dirty="0">
              <a:solidFill>
                <a:srgbClr val="FF0000"/>
              </a:solidFill>
            </a:endParaRPr>
          </a:p>
        </p:txBody>
      </p:sp>
      <p:sp>
        <p:nvSpPr>
          <p:cNvPr id="154" name="Google Shape;154;p10"/>
          <p:cNvSpPr txBox="1">
            <a:spLocks noGrp="1"/>
          </p:cNvSpPr>
          <p:nvPr>
            <p:ph type="body" idx="1"/>
          </p:nvPr>
        </p:nvSpPr>
        <p:spPr>
          <a:xfrm>
            <a:off x="457200" y="1238866"/>
            <a:ext cx="8229600" cy="488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just">
              <a:spcBef>
                <a:spcPts val="0"/>
              </a:spcBef>
              <a:buSzPts val="32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Вести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себя как все. Получать то же, что и все. Не это ли мы привыкли называть «стадным инстинктом»?! На лицо комплекс социальных потребностей. Более того, в стремлении выразить социальную принадлежность подмешивается так называемый «инстинкт самосохранения», что, по сути, является витальными потребностями. Смешиваем эти ингредиенты, получаем сплошные плюсы. Если ты не отличаешься от нас, значит ты «свой», а к «своим» относятся альтруистично и снисходительно. «Своим» помогают, а «чужих» игнорируют или вовсе уничтожают.</a:t>
            </a:r>
          </a:p>
          <a:p>
            <a:pPr marL="342900" lvl="0" indent="-139700" algn="just">
              <a:spcBef>
                <a:spcPts val="0"/>
              </a:spcBef>
              <a:buSzPts val="32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человек стремится быть, как все? Вспомните, в каких ситуациях так говорят! Верно, когда это выгодно. Всем в классе раздают конфетки - смотрите, я ведь тоже, как все эти. Всем дают выходной на Рождество – в таком случае я тоже хочу быть, как все, хотя праздник не праздную...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10242" name="Picture 2" descr="быть не таким как вс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5265" y="5244562"/>
            <a:ext cx="2418735" cy="161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381</Words>
  <Application>Microsoft Office PowerPoint</Application>
  <PresentationFormat>Экран (4:3)</PresentationFormat>
  <Paragraphs>69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Жизнь – это …….. </vt:lpstr>
      <vt:lpstr>Чтобы продлить жизнь человеку важно:</vt:lpstr>
      <vt:lpstr>Что губит наше здоровье и нашу жизнь? </vt:lpstr>
      <vt:lpstr>Никотин</vt:lpstr>
      <vt:lpstr>Алкоголь</vt:lpstr>
      <vt:lpstr>Наркотики</vt:lpstr>
      <vt:lpstr>Слайд 8</vt:lpstr>
      <vt:lpstr>Желание быть «как все»</vt:lpstr>
      <vt:lpstr>картинка</vt:lpstr>
      <vt:lpstr>Личностные и социальные факторы</vt:lpstr>
      <vt:lpstr>Тревоги, порождённые гормональным прессингом</vt:lpstr>
      <vt:lpstr> Ведите здоровый образ жизни, развивайте способности, данные вам природой, тренируйте мозг так же, как тренируете мышцы тела, разумно относитесь ко всему происходящему, не поддавайтесь унынию и будьте оптимистами. Перспективы ваши необъятны. Возможности – тоже. Но главное условие реализации всего этого – ваша добрая воля и стремление к постоянному самосовершенствованию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2020-04-27T06:31:52Z</dcterms:created>
  <dcterms:modified xsi:type="dcterms:W3CDTF">2020-06-26T08:52:55Z</dcterms:modified>
</cp:coreProperties>
</file>