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56" r:id="rId3"/>
    <p:sldId id="258" r:id="rId4"/>
    <p:sldId id="259" r:id="rId5"/>
    <p:sldId id="260" r:id="rId6"/>
    <p:sldId id="261" r:id="rId7"/>
    <p:sldId id="262" r:id="rId8"/>
    <p:sldId id="263" r:id="rId9"/>
    <p:sldId id="264" r:id="rId10"/>
    <p:sldId id="265" r:id="rId11"/>
    <p:sldId id="266" r:id="rId12"/>
    <p:sldId id="268" r:id="rId13"/>
    <p:sldId id="269"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0" autoAdjust="0"/>
    <p:restoredTop sz="94660"/>
  </p:normalViewPr>
  <p:slideViewPr>
    <p:cSldViewPr>
      <p:cViewPr varScale="1">
        <p:scale>
          <a:sx n="85" d="100"/>
          <a:sy n="85" d="100"/>
        </p:scale>
        <p:origin x="115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C1C06691-C7E5-4FD0-8CF2-1749C8ABE231}" type="datetimeFigureOut">
              <a:rPr lang="ru-RU" smtClean="0"/>
              <a:t>09.07.2018</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C57ED275-8A45-4FC1-8952-F27926ACFA6E}" type="slidenum">
              <a:rPr lang="ru-RU" smtClean="0"/>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1C06691-C7E5-4FD0-8CF2-1749C8ABE231}" type="datetimeFigureOut">
              <a:rPr lang="ru-RU" smtClean="0"/>
              <a:t>09.07.2018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57ED275-8A45-4FC1-8952-F27926ACFA6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1C06691-C7E5-4FD0-8CF2-1749C8ABE231}" type="datetimeFigureOut">
              <a:rPr lang="ru-RU" smtClean="0"/>
              <a:t>09.07.2018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57ED275-8A45-4FC1-8952-F27926ACFA6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C1C06691-C7E5-4FD0-8CF2-1749C8ABE231}" type="datetimeFigureOut">
              <a:rPr lang="ru-RU" smtClean="0"/>
              <a:t>09.07.2018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57ED275-8A45-4FC1-8952-F27926ACFA6E}" type="slidenum">
              <a:rPr lang="ru-RU" smtClean="0"/>
              <a:t>‹#›</a:t>
            </a:fld>
            <a:endParaRPr lang="ru-RU"/>
          </a:p>
        </p:txBody>
      </p:sp>
      <p:sp>
        <p:nvSpPr>
          <p:cNvPr id="8" name="Объект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C1C06691-C7E5-4FD0-8CF2-1749C8ABE231}" type="datetimeFigureOut">
              <a:rPr lang="ru-RU" smtClean="0"/>
              <a:t>09.07.2018</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C57ED275-8A45-4FC1-8952-F27926ACFA6E}"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C1C06691-C7E5-4FD0-8CF2-1749C8ABE231}" type="datetimeFigureOut">
              <a:rPr lang="ru-RU" smtClean="0"/>
              <a:t>09.07.2018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57ED275-8A45-4FC1-8952-F27926ACFA6E}" type="slidenum">
              <a:rPr lang="ru-RU" smtClean="0"/>
              <a:t>‹#›</a:t>
            </a:fld>
            <a:endParaRPr lang="ru-RU"/>
          </a:p>
        </p:txBody>
      </p:sp>
      <p:sp>
        <p:nvSpPr>
          <p:cNvPr id="9" name="Объект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C1C06691-C7E5-4FD0-8CF2-1749C8ABE231}" type="datetimeFigureOut">
              <a:rPr lang="ru-RU" smtClean="0"/>
              <a:t>09.07.2018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57ED275-8A45-4FC1-8952-F27926ACFA6E}" type="slidenum">
              <a:rPr lang="ru-RU" smtClean="0"/>
              <a:t>‹#›</a:t>
            </a:fld>
            <a:endParaRPr lang="ru-RU"/>
          </a:p>
        </p:txBody>
      </p:sp>
      <p:sp>
        <p:nvSpPr>
          <p:cNvPr id="11" name="Объект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C1C06691-C7E5-4FD0-8CF2-1749C8ABE231}" type="datetimeFigureOut">
              <a:rPr lang="ru-RU" smtClean="0"/>
              <a:t>09.07.2018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57ED275-8A45-4FC1-8952-F27926ACFA6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1C06691-C7E5-4FD0-8CF2-1749C8ABE231}" type="datetimeFigureOut">
              <a:rPr lang="ru-RU" smtClean="0"/>
              <a:t>09.07.2018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57ED275-8A45-4FC1-8952-F27926ACFA6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C1C06691-C7E5-4FD0-8CF2-1749C8ABE231}" type="datetimeFigureOut">
              <a:rPr lang="ru-RU" smtClean="0"/>
              <a:t>09.07.2018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57ED275-8A45-4FC1-8952-F27926ACFA6E}" type="slidenum">
              <a:rPr lang="ru-RU" smtClean="0"/>
              <a:t>‹#›</a:t>
            </a:fld>
            <a:endParaRPr lang="ru-RU"/>
          </a:p>
        </p:txBody>
      </p:sp>
      <p:sp>
        <p:nvSpPr>
          <p:cNvPr id="11" name="Объект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C1C06691-C7E5-4FD0-8CF2-1749C8ABE231}" type="datetimeFigureOut">
              <a:rPr lang="ru-RU" smtClean="0"/>
              <a:t>09.07.2018</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C57ED275-8A45-4FC1-8952-F27926ACFA6E}" type="slidenum">
              <a:rPr lang="ru-RU" smtClean="0"/>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1C06691-C7E5-4FD0-8CF2-1749C8ABE231}" type="datetimeFigureOut">
              <a:rPr lang="ru-RU" smtClean="0"/>
              <a:t>09.07.2018</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57ED275-8A45-4FC1-8952-F27926ACFA6E}"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chemeClr val="accent1"/>
                </a:solidFill>
                <a:latin typeface="Times New Roman" panose="02020603050405020304" pitchFamily="18" charset="0"/>
                <a:cs typeface="Times New Roman" panose="02020603050405020304" pitchFamily="18" charset="0"/>
              </a:rPr>
              <a:t>Проблемное обучение</a:t>
            </a:r>
            <a:endParaRPr lang="ru-RU" dirty="0">
              <a:solidFill>
                <a:schemeClr val="accent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p:txBody>
          <a:bodyPr/>
          <a:lstStyle/>
          <a:p>
            <a:pPr marL="0" indent="0">
              <a:buNone/>
            </a:pPr>
            <a:r>
              <a:rPr lang="ru-RU" dirty="0"/>
              <a:t> </a:t>
            </a:r>
            <a:r>
              <a:rPr lang="ru-RU" dirty="0" smtClean="0"/>
              <a:t>  Формирование познавательного интереса учащихся путем использования проблемного обучения в процессе изучения химии</a:t>
            </a:r>
            <a:r>
              <a:rPr lang="ru-RU" dirty="0" smtClean="0"/>
              <a:t>.     </a:t>
            </a:r>
          </a:p>
          <a:p>
            <a:pPr marL="0" indent="0">
              <a:buNone/>
            </a:pPr>
            <a:endParaRPr lang="ru-RU" dirty="0"/>
          </a:p>
          <a:p>
            <a:pPr marL="0" indent="0">
              <a:buNone/>
            </a:pPr>
            <a:endParaRPr lang="ru-RU" dirty="0" smtClean="0"/>
          </a:p>
          <a:p>
            <a:pPr marL="0" indent="0">
              <a:buNone/>
            </a:pPr>
            <a:endParaRPr lang="ru-RU" dirty="0"/>
          </a:p>
          <a:p>
            <a:pPr marL="0" indent="0">
              <a:buNone/>
            </a:pPr>
            <a:endParaRPr lang="ru-RU" dirty="0" smtClean="0"/>
          </a:p>
          <a:p>
            <a:pPr marL="0" indent="0">
              <a:buNone/>
            </a:pPr>
            <a:endParaRPr lang="ru-RU" dirty="0"/>
          </a:p>
          <a:p>
            <a:pPr marL="0" indent="0">
              <a:buNone/>
            </a:pPr>
            <a:endParaRPr lang="ru-RU" dirty="0" smtClean="0"/>
          </a:p>
          <a:p>
            <a:pPr marL="0" indent="0">
              <a:buNone/>
            </a:pPr>
            <a:endParaRPr lang="ru-RU" dirty="0"/>
          </a:p>
          <a:p>
            <a:pPr marL="0" indent="0">
              <a:buNone/>
            </a:pPr>
            <a:endParaRPr lang="ru-RU" dirty="0" smtClean="0"/>
          </a:p>
          <a:p>
            <a:pPr marL="0" indent="0">
              <a:buNone/>
            </a:pPr>
            <a:endParaRPr lang="ru-RU" dirty="0"/>
          </a:p>
          <a:p>
            <a:pPr marL="0" indent="0">
              <a:buNone/>
            </a:pPr>
            <a:endParaRPr lang="ru-RU" dirty="0" smtClean="0"/>
          </a:p>
          <a:p>
            <a:pPr marL="0" indent="0">
              <a:buNone/>
            </a:pPr>
            <a:endParaRPr lang="ru-RU" dirty="0"/>
          </a:p>
          <a:p>
            <a:pPr marL="0" indent="0">
              <a:buNone/>
            </a:pPr>
            <a:endParaRPr lang="ru-RU" dirty="0" smtClean="0"/>
          </a:p>
          <a:p>
            <a:pPr marL="0" indent="0">
              <a:buNone/>
            </a:pPr>
            <a:endParaRPr lang="ru-RU" dirty="0"/>
          </a:p>
          <a:p>
            <a:pPr marL="0" indent="0">
              <a:buNone/>
            </a:pPr>
            <a:endParaRPr lang="ru-RU" dirty="0" smtClean="0"/>
          </a:p>
          <a:p>
            <a:pPr marL="0" indent="0">
              <a:buNone/>
            </a:pPr>
            <a:endParaRPr lang="ru-RU" dirty="0"/>
          </a:p>
          <a:p>
            <a:pPr marL="0" indent="0">
              <a:buNone/>
            </a:pPr>
            <a:endParaRPr lang="ru-RU" dirty="0" smtClean="0"/>
          </a:p>
          <a:p>
            <a:pPr marL="0" indent="0">
              <a:buNone/>
            </a:pPr>
            <a:endParaRPr lang="ru-RU" dirty="0"/>
          </a:p>
          <a:p>
            <a:pPr marL="0" indent="0">
              <a:buNone/>
            </a:pPr>
            <a:endParaRPr lang="ru-RU" dirty="0" smtClean="0"/>
          </a:p>
          <a:p>
            <a:pPr marL="0" indent="0">
              <a:buNone/>
            </a:pPr>
            <a:endParaRPr lang="ru-RU" dirty="0"/>
          </a:p>
          <a:p>
            <a:pPr marL="0" indent="0">
              <a:buNone/>
            </a:pPr>
            <a:endParaRPr lang="ru-RU" dirty="0" smtClean="0"/>
          </a:p>
          <a:p>
            <a:pPr marL="0" indent="0">
              <a:buNone/>
            </a:pPr>
            <a:endParaRPr lang="ru-RU" dirty="0"/>
          </a:p>
          <a:p>
            <a:pPr marL="0" indent="0">
              <a:buNone/>
            </a:pPr>
            <a:endParaRPr lang="ru-RU" dirty="0"/>
          </a:p>
        </p:txBody>
      </p:sp>
      <p:pic>
        <p:nvPicPr>
          <p:cNvPr id="11" name="Рисунок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2826004"/>
            <a:ext cx="4608512" cy="3510247"/>
          </a:xfrm>
          <a:prstGeom prst="rect">
            <a:avLst/>
          </a:prstGeom>
        </p:spPr>
      </p:pic>
      <p:sp>
        <p:nvSpPr>
          <p:cNvPr id="5" name="TextBox 4"/>
          <p:cNvSpPr txBox="1"/>
          <p:nvPr/>
        </p:nvSpPr>
        <p:spPr>
          <a:xfrm>
            <a:off x="5940152" y="0"/>
            <a:ext cx="184731" cy="369332"/>
          </a:xfrm>
          <a:prstGeom prst="rect">
            <a:avLst/>
          </a:prstGeom>
          <a:noFill/>
        </p:spPr>
        <p:txBody>
          <a:bodyPr wrap="none" rtlCol="0">
            <a:spAutoFit/>
          </a:bodyPr>
          <a:lstStyle/>
          <a:p>
            <a:endParaRPr lang="ru-RU" dirty="0"/>
          </a:p>
        </p:txBody>
      </p:sp>
      <p:sp>
        <p:nvSpPr>
          <p:cNvPr id="6" name="TextBox 5"/>
          <p:cNvSpPr txBox="1"/>
          <p:nvPr/>
        </p:nvSpPr>
        <p:spPr>
          <a:xfrm>
            <a:off x="5580112" y="4581128"/>
            <a:ext cx="3312368" cy="1754326"/>
          </a:xfrm>
          <a:prstGeom prst="rect">
            <a:avLst/>
          </a:prstGeom>
          <a:noFill/>
        </p:spPr>
        <p:txBody>
          <a:bodyPr wrap="square" rtlCol="0">
            <a:spAutoFit/>
          </a:bodyPr>
          <a:lstStyle/>
          <a:p>
            <a:r>
              <a:rPr lang="ru-RU" dirty="0" smtClean="0"/>
              <a:t>Подготовила</a:t>
            </a:r>
          </a:p>
          <a:p>
            <a:r>
              <a:rPr lang="ru-RU" dirty="0" smtClean="0"/>
              <a:t>Ревенко  Надежда Александровна</a:t>
            </a:r>
          </a:p>
          <a:p>
            <a:r>
              <a:rPr lang="ru-RU" dirty="0"/>
              <a:t>у</a:t>
            </a:r>
            <a:r>
              <a:rPr lang="ru-RU" dirty="0" smtClean="0"/>
              <a:t>читель химии </a:t>
            </a:r>
          </a:p>
          <a:p>
            <a:r>
              <a:rPr lang="ru-RU" dirty="0" smtClean="0"/>
              <a:t>МОУ СОШ </a:t>
            </a:r>
            <a:r>
              <a:rPr lang="ru-RU" dirty="0" err="1" smtClean="0"/>
              <a:t>с.Сулак</a:t>
            </a:r>
            <a:r>
              <a:rPr lang="ru-RU" dirty="0" smtClean="0"/>
              <a:t> </a:t>
            </a:r>
          </a:p>
          <a:p>
            <a:r>
              <a:rPr lang="ru-RU" dirty="0" smtClean="0"/>
              <a:t>Саратовская область</a:t>
            </a:r>
            <a:endParaRPr lang="ru-RU" dirty="0"/>
          </a:p>
        </p:txBody>
      </p:sp>
    </p:spTree>
    <p:extLst>
      <p:ext uri="{BB962C8B-B14F-4D97-AF65-F5344CB8AC3E}">
        <p14:creationId xmlns:p14="http://schemas.microsoft.com/office/powerpoint/2010/main" val="33410733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chemeClr val="accent1"/>
                </a:solidFill>
                <a:latin typeface="Times New Roman" panose="02020603050405020304" pitchFamily="18" charset="0"/>
                <a:cs typeface="Times New Roman" panose="02020603050405020304" pitchFamily="18" charset="0"/>
              </a:rPr>
              <a:t>Алгоритм действия:</a:t>
            </a:r>
            <a:endParaRPr lang="ru-RU" dirty="0">
              <a:solidFill>
                <a:schemeClr val="accent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p:txBody>
          <a:bodyPr/>
          <a:lstStyle/>
          <a:p>
            <a:pPr>
              <a:buFontTx/>
              <a:buChar char="-"/>
            </a:pPr>
            <a:r>
              <a:rPr lang="ru-RU" dirty="0" smtClean="0"/>
              <a:t>Удивились</a:t>
            </a:r>
          </a:p>
          <a:p>
            <a:pPr>
              <a:buFontTx/>
              <a:buChar char="-"/>
            </a:pPr>
            <a:r>
              <a:rPr lang="ru-RU" dirty="0" smtClean="0"/>
              <a:t>Заинтересовались</a:t>
            </a:r>
          </a:p>
          <a:p>
            <a:pPr>
              <a:buFontTx/>
              <a:buChar char="-"/>
            </a:pPr>
            <a:r>
              <a:rPr lang="ru-RU" dirty="0" smtClean="0"/>
              <a:t>Предложили варианты решений</a:t>
            </a:r>
          </a:p>
          <a:p>
            <a:pPr>
              <a:buFontTx/>
              <a:buChar char="-"/>
            </a:pPr>
            <a:r>
              <a:rPr lang="ru-RU" dirty="0" smtClean="0"/>
              <a:t>Обсудили и выбрали</a:t>
            </a:r>
            <a:endParaRPr lang="ru-RU" dirty="0"/>
          </a:p>
        </p:txBody>
      </p:sp>
    </p:spTree>
    <p:extLst>
      <p:ext uri="{BB962C8B-B14F-4D97-AF65-F5344CB8AC3E}">
        <p14:creationId xmlns:p14="http://schemas.microsoft.com/office/powerpoint/2010/main" val="26078838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315416"/>
            <a:ext cx="7772400" cy="1143000"/>
          </a:xfrm>
        </p:spPr>
        <p:txBody>
          <a:bodyPr>
            <a:normAutofit/>
          </a:bodyPr>
          <a:lstStyle/>
          <a:p>
            <a:r>
              <a:rPr lang="ru-RU" sz="2800" b="1" dirty="0" smtClean="0">
                <a:solidFill>
                  <a:schemeClr val="accent1"/>
                </a:solidFill>
                <a:latin typeface="Times New Roman" panose="02020603050405020304" pitchFamily="18" charset="0"/>
                <a:cs typeface="Times New Roman" panose="02020603050405020304" pitchFamily="18" charset="0"/>
              </a:rPr>
              <a:t>Способы организации проблемного обучения.</a:t>
            </a:r>
            <a:endParaRPr lang="ru-RU" sz="2800" b="1" dirty="0">
              <a:solidFill>
                <a:schemeClr val="accent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539552" y="836712"/>
            <a:ext cx="8496944" cy="5544616"/>
          </a:xfrm>
        </p:spPr>
        <p:txBody>
          <a:bodyPr/>
          <a:lstStyle/>
          <a:p>
            <a:pPr marL="0" indent="0">
              <a:buNone/>
            </a:pPr>
            <a:r>
              <a:rPr lang="ru-RU" sz="2400" b="1" i="1" dirty="0" smtClean="0"/>
              <a:t>- Проблемное изложение</a:t>
            </a:r>
          </a:p>
          <a:p>
            <a:pPr marL="0" indent="0">
              <a:buNone/>
            </a:pPr>
            <a:r>
              <a:rPr lang="ru-RU" sz="2000" dirty="0" smtClean="0"/>
              <a:t>Учащиеся впервые сталкиваются с проблемой, не могут установить ассоциативные  связи. Поиск осуществляет сам учитель.</a:t>
            </a:r>
          </a:p>
          <a:p>
            <a:pPr marL="0" indent="0">
              <a:buNone/>
            </a:pPr>
            <a:r>
              <a:rPr lang="ru-RU" sz="2400" b="1" i="1" dirty="0" smtClean="0"/>
              <a:t>- Эвристическая беседа</a:t>
            </a:r>
          </a:p>
          <a:p>
            <a:pPr marL="0" indent="0">
              <a:buNone/>
            </a:pPr>
            <a:r>
              <a:rPr lang="ru-RU" sz="2000" dirty="0" smtClean="0"/>
              <a:t>Школьники обладают минимум знаний для активного участия в решении проблемы. </a:t>
            </a:r>
          </a:p>
          <a:p>
            <a:pPr marL="0" indent="0">
              <a:buNone/>
            </a:pPr>
            <a:r>
              <a:rPr lang="ru-RU" sz="2000" dirty="0" smtClean="0"/>
              <a:t>Учащиеся самостоятельно намечают этапы поиска.</a:t>
            </a:r>
          </a:p>
          <a:p>
            <a:pPr marL="0" indent="0">
              <a:buNone/>
            </a:pPr>
            <a:r>
              <a:rPr lang="ru-RU" sz="2400" b="1" i="1" dirty="0" smtClean="0"/>
              <a:t>- Самостоятельная поисковая и исследовательская деятельность учащихся</a:t>
            </a:r>
          </a:p>
          <a:p>
            <a:pPr marL="0" indent="0">
              <a:buNone/>
            </a:pPr>
            <a:r>
              <a:rPr lang="ru-RU" sz="2000" dirty="0" smtClean="0"/>
              <a:t>Школьники обладают необходимым знанием для  выдвижения гипотез. Это высшая форма самостоятельной деятельности.</a:t>
            </a:r>
          </a:p>
          <a:p>
            <a:pPr>
              <a:buFontTx/>
              <a:buChar char="-"/>
            </a:pPr>
            <a:endParaRPr lang="ru-RU" sz="2400" b="1" i="1" dirty="0" smtClean="0"/>
          </a:p>
        </p:txBody>
      </p:sp>
    </p:spTree>
    <p:extLst>
      <p:ext uri="{BB962C8B-B14F-4D97-AF65-F5344CB8AC3E}">
        <p14:creationId xmlns:p14="http://schemas.microsoft.com/office/powerpoint/2010/main" val="33583778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pPr marL="0" indent="0">
              <a:buNone/>
            </a:pPr>
            <a:r>
              <a:rPr lang="ru-RU" dirty="0" smtClean="0"/>
              <a:t>Проблемы есть, решать их в нашей власти,</a:t>
            </a:r>
          </a:p>
          <a:p>
            <a:pPr marL="0" indent="0">
              <a:buNone/>
            </a:pPr>
            <a:r>
              <a:rPr lang="ru-RU" dirty="0" smtClean="0"/>
              <a:t>Чтоб ощутить нам радость бытия,</a:t>
            </a:r>
          </a:p>
          <a:p>
            <a:pPr marL="0" indent="0">
              <a:buNone/>
            </a:pPr>
            <a:r>
              <a:rPr lang="ru-RU" dirty="0" smtClean="0"/>
              <a:t>И знать: ты – личность! Это счастье, </a:t>
            </a:r>
          </a:p>
          <a:p>
            <a:pPr marL="0" indent="0">
              <a:buNone/>
            </a:pPr>
            <a:r>
              <a:rPr lang="ru-RU" dirty="0" smtClean="0"/>
              <a:t>Что может нам преподнести Земля.</a:t>
            </a:r>
          </a:p>
          <a:p>
            <a:pPr marL="0" indent="0">
              <a:buNone/>
            </a:pPr>
            <a:r>
              <a:rPr lang="ru-RU" dirty="0"/>
              <a:t> </a:t>
            </a:r>
            <a:r>
              <a:rPr lang="ru-RU" dirty="0" smtClean="0"/>
              <a:t>                                                                          М. </a:t>
            </a:r>
            <a:r>
              <a:rPr lang="ru-RU" dirty="0" err="1" smtClean="0"/>
              <a:t>Лещёва</a:t>
            </a:r>
            <a:r>
              <a:rPr lang="ru-RU" dirty="0" smtClean="0"/>
              <a:t> </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3911724"/>
            <a:ext cx="2181225" cy="2095500"/>
          </a:xfrm>
          <a:prstGeom prst="rect">
            <a:avLst/>
          </a:prstGeom>
        </p:spPr>
      </p:pic>
    </p:spTree>
    <p:extLst>
      <p:ext uri="{BB962C8B-B14F-4D97-AF65-F5344CB8AC3E}">
        <p14:creationId xmlns:p14="http://schemas.microsoft.com/office/powerpoint/2010/main" val="29500750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132856"/>
            <a:ext cx="7772400" cy="1143000"/>
          </a:xfrm>
        </p:spPr>
        <p:txBody>
          <a:bodyPr>
            <a:normAutofit/>
          </a:bodyPr>
          <a:lstStyle/>
          <a:p>
            <a:pPr algn="ctr"/>
            <a:r>
              <a:rPr lang="ru-RU" sz="4400" dirty="0" smtClean="0">
                <a:solidFill>
                  <a:schemeClr val="accent1"/>
                </a:solidFill>
                <a:latin typeface="Times New Roman" panose="02020603050405020304" pitchFamily="18" charset="0"/>
                <a:cs typeface="Times New Roman" panose="02020603050405020304" pitchFamily="18" charset="0"/>
              </a:rPr>
              <a:t>Спасибо за внимание!</a:t>
            </a:r>
            <a:endParaRPr lang="ru-RU" sz="440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1109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1628800"/>
            <a:ext cx="8229600" cy="1728192"/>
          </a:xfrm>
        </p:spPr>
        <p:txBody>
          <a:bodyPr>
            <a:normAutofit fontScale="90000"/>
          </a:bodyPr>
          <a:lstStyle/>
          <a:p>
            <a:pPr lvl="0">
              <a:spcBef>
                <a:spcPts val="580"/>
              </a:spcBef>
            </a:pPr>
            <a:r>
              <a:rPr lang="ru-RU" sz="4400" dirty="0" smtClean="0">
                <a:solidFill>
                  <a:prstClr val="black"/>
                </a:solidFill>
                <a:latin typeface="Cambria"/>
                <a:ea typeface="+mn-ea"/>
                <a:cs typeface="+mn-cs"/>
              </a:rPr>
              <a:t/>
            </a:r>
            <a:br>
              <a:rPr lang="ru-RU" sz="4400" dirty="0" smtClean="0">
                <a:solidFill>
                  <a:prstClr val="black"/>
                </a:solidFill>
                <a:latin typeface="Cambria"/>
                <a:ea typeface="+mn-ea"/>
                <a:cs typeface="+mn-cs"/>
              </a:rPr>
            </a:br>
            <a:r>
              <a:rPr lang="ru-RU" sz="4400" dirty="0" smtClean="0">
                <a:solidFill>
                  <a:prstClr val="black"/>
                </a:solidFill>
                <a:latin typeface="Cambria"/>
                <a:ea typeface="+mn-ea"/>
                <a:cs typeface="+mn-cs"/>
              </a:rPr>
              <a:t/>
            </a:r>
            <a:br>
              <a:rPr lang="ru-RU" sz="4400" dirty="0" smtClean="0">
                <a:solidFill>
                  <a:prstClr val="black"/>
                </a:solidFill>
                <a:latin typeface="Cambria"/>
                <a:ea typeface="+mn-ea"/>
                <a:cs typeface="+mn-cs"/>
              </a:rPr>
            </a:br>
            <a:r>
              <a:rPr lang="ru-RU" sz="4400" dirty="0" smtClean="0">
                <a:solidFill>
                  <a:prstClr val="black"/>
                </a:solidFill>
                <a:latin typeface="Cambria"/>
                <a:ea typeface="+mn-ea"/>
                <a:cs typeface="+mn-cs"/>
              </a:rPr>
              <a:t>«</a:t>
            </a:r>
            <a:r>
              <a:rPr lang="ru-RU" sz="4400" dirty="0">
                <a:solidFill>
                  <a:prstClr val="black"/>
                </a:solidFill>
                <a:latin typeface="Cambria"/>
                <a:ea typeface="+mn-ea"/>
                <a:cs typeface="+mn-cs"/>
              </a:rPr>
              <a:t>Надо учить и </a:t>
            </a:r>
            <a:br>
              <a:rPr lang="ru-RU" sz="4400" dirty="0">
                <a:solidFill>
                  <a:prstClr val="black"/>
                </a:solidFill>
                <a:latin typeface="Cambria"/>
                <a:ea typeface="+mn-ea"/>
                <a:cs typeface="+mn-cs"/>
              </a:rPr>
            </a:br>
            <a:r>
              <a:rPr lang="ru-RU" sz="4400" dirty="0">
                <a:solidFill>
                  <a:prstClr val="black"/>
                </a:solidFill>
                <a:latin typeface="Cambria"/>
                <a:ea typeface="+mn-ea"/>
                <a:cs typeface="+mn-cs"/>
              </a:rPr>
              <a:t>                учиться удивляться</a:t>
            </a:r>
            <a:r>
              <a:rPr lang="ru-RU" sz="4400" dirty="0" smtClean="0">
                <a:solidFill>
                  <a:prstClr val="black"/>
                </a:solidFill>
                <a:latin typeface="Cambria"/>
                <a:ea typeface="+mn-ea"/>
                <a:cs typeface="+mn-cs"/>
              </a:rPr>
              <a:t>»</a:t>
            </a:r>
            <a:br>
              <a:rPr lang="ru-RU" sz="4400" dirty="0" smtClean="0">
                <a:solidFill>
                  <a:prstClr val="black"/>
                </a:solidFill>
                <a:latin typeface="Cambria"/>
                <a:ea typeface="+mn-ea"/>
                <a:cs typeface="+mn-cs"/>
              </a:rPr>
            </a:br>
            <a:r>
              <a:rPr lang="ru-RU" sz="4800" dirty="0">
                <a:solidFill>
                  <a:prstClr val="black"/>
                </a:solidFill>
                <a:latin typeface="Cambria"/>
                <a:ea typeface="+mn-ea"/>
                <a:cs typeface="+mn-cs"/>
              </a:rPr>
              <a:t/>
            </a:r>
            <a:br>
              <a:rPr lang="ru-RU" sz="4800" dirty="0">
                <a:solidFill>
                  <a:prstClr val="black"/>
                </a:solidFill>
                <a:latin typeface="Cambria"/>
                <a:ea typeface="+mn-ea"/>
                <a:cs typeface="+mn-cs"/>
              </a:rPr>
            </a:br>
            <a:r>
              <a:rPr lang="ru-RU" sz="2600" dirty="0">
                <a:solidFill>
                  <a:prstClr val="black"/>
                </a:solidFill>
                <a:latin typeface="Cambria"/>
                <a:ea typeface="+mn-ea"/>
                <a:cs typeface="+mn-cs"/>
              </a:rPr>
              <a:t>                                                             Аристотель</a:t>
            </a:r>
            <a:br>
              <a:rPr lang="ru-RU" sz="2600" dirty="0">
                <a:solidFill>
                  <a:prstClr val="black"/>
                </a:solidFill>
                <a:latin typeface="Cambria"/>
                <a:ea typeface="+mn-ea"/>
                <a:cs typeface="+mn-cs"/>
              </a:rPr>
            </a:br>
            <a:endParaRPr lang="ru-RU" dirty="0"/>
          </a:p>
        </p:txBody>
      </p:sp>
    </p:spTree>
    <p:extLst>
      <p:ext uri="{BB962C8B-B14F-4D97-AF65-F5344CB8AC3E}">
        <p14:creationId xmlns:p14="http://schemas.microsoft.com/office/powerpoint/2010/main" val="30635284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43408"/>
            <a:ext cx="8229600" cy="1143000"/>
          </a:xfrm>
        </p:spPr>
        <p:txBody>
          <a:bodyPr/>
          <a:lstStyle/>
          <a:p>
            <a:endParaRPr lang="ru-RU" dirty="0"/>
          </a:p>
        </p:txBody>
      </p:sp>
      <p:sp>
        <p:nvSpPr>
          <p:cNvPr id="3" name="Объект 2"/>
          <p:cNvSpPr>
            <a:spLocks noGrp="1"/>
          </p:cNvSpPr>
          <p:nvPr>
            <p:ph sz="quarter" idx="1"/>
          </p:nvPr>
        </p:nvSpPr>
        <p:spPr>
          <a:xfrm>
            <a:off x="467544" y="1052736"/>
            <a:ext cx="8229600" cy="4525963"/>
          </a:xfrm>
        </p:spPr>
        <p:txBody>
          <a:bodyPr/>
          <a:lstStyle/>
          <a:p>
            <a:pPr marL="0" indent="0">
              <a:buNone/>
            </a:pPr>
            <a:r>
              <a:rPr lang="ru-RU" dirty="0" smtClean="0"/>
              <a:t>                 </a:t>
            </a:r>
            <a:endParaRPr lang="ru-RU" dirty="0"/>
          </a:p>
        </p:txBody>
      </p:sp>
      <p:cxnSp>
        <p:nvCxnSpPr>
          <p:cNvPr id="5" name="Прямая со стрелкой 4"/>
          <p:cNvCxnSpPr/>
          <p:nvPr/>
        </p:nvCxnSpPr>
        <p:spPr>
          <a:xfrm>
            <a:off x="2123728" y="2563091"/>
            <a:ext cx="4320480" cy="181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971319" y="-709721"/>
            <a:ext cx="1512168" cy="2554545"/>
          </a:xfrm>
          <a:prstGeom prst="rect">
            <a:avLst/>
          </a:prstGeom>
          <a:noFill/>
        </p:spPr>
        <p:txBody>
          <a:bodyPr wrap="square" rtlCol="0">
            <a:spAutoFit/>
          </a:bodyPr>
          <a:lstStyle/>
          <a:p>
            <a:r>
              <a:rPr lang="ru-RU" sz="8000" dirty="0" smtClean="0"/>
              <a:t>           </a:t>
            </a:r>
            <a:r>
              <a:rPr lang="ru-RU" sz="8000" b="1" dirty="0" smtClean="0"/>
              <a:t>?</a:t>
            </a:r>
            <a:endParaRPr lang="ru-RU" sz="8000" b="1" dirty="0"/>
          </a:p>
        </p:txBody>
      </p:sp>
      <p:sp>
        <p:nvSpPr>
          <p:cNvPr id="12" name="TextBox 11"/>
          <p:cNvSpPr txBox="1"/>
          <p:nvPr/>
        </p:nvSpPr>
        <p:spPr>
          <a:xfrm>
            <a:off x="1187624" y="2147591"/>
            <a:ext cx="1872208" cy="1323439"/>
          </a:xfrm>
          <a:prstGeom prst="rect">
            <a:avLst/>
          </a:prstGeom>
          <a:noFill/>
        </p:spPr>
        <p:txBody>
          <a:bodyPr wrap="square" rtlCol="0">
            <a:spAutoFit/>
          </a:bodyPr>
          <a:lstStyle/>
          <a:p>
            <a:r>
              <a:rPr lang="ru-RU" sz="4800" b="1" dirty="0" smtClean="0"/>
              <a:t>0</a:t>
            </a:r>
          </a:p>
          <a:p>
            <a:r>
              <a:rPr lang="ru-RU" sz="3200" b="1" dirty="0" smtClean="0"/>
              <a:t>гептан</a:t>
            </a:r>
            <a:endParaRPr lang="ru-RU" sz="3200" b="1" dirty="0"/>
          </a:p>
        </p:txBody>
      </p:sp>
      <p:sp>
        <p:nvSpPr>
          <p:cNvPr id="13" name="TextBox 12"/>
          <p:cNvSpPr txBox="1"/>
          <p:nvPr/>
        </p:nvSpPr>
        <p:spPr>
          <a:xfrm>
            <a:off x="6660232" y="2209148"/>
            <a:ext cx="2088232" cy="1261884"/>
          </a:xfrm>
          <a:prstGeom prst="rect">
            <a:avLst/>
          </a:prstGeom>
          <a:noFill/>
        </p:spPr>
        <p:txBody>
          <a:bodyPr wrap="square" rtlCol="0">
            <a:spAutoFit/>
          </a:bodyPr>
          <a:lstStyle/>
          <a:p>
            <a:r>
              <a:rPr lang="ru-RU" sz="4400" b="1" dirty="0" smtClean="0"/>
              <a:t>100</a:t>
            </a:r>
          </a:p>
          <a:p>
            <a:r>
              <a:rPr lang="ru-RU" sz="3200" b="1" dirty="0" smtClean="0"/>
              <a:t>изооктан</a:t>
            </a:r>
            <a:endParaRPr lang="ru-RU" sz="3200" b="1"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784" y="3717032"/>
            <a:ext cx="3744416" cy="1981829"/>
          </a:xfrm>
          <a:prstGeom prst="rect">
            <a:avLst/>
          </a:prstGeom>
        </p:spPr>
      </p:pic>
    </p:spTree>
    <p:extLst>
      <p:ext uri="{BB962C8B-B14F-4D97-AF65-F5344CB8AC3E}">
        <p14:creationId xmlns:p14="http://schemas.microsoft.com/office/powerpoint/2010/main" val="35276737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1143000"/>
          </a:xfrm>
        </p:spPr>
        <p:txBody>
          <a:bodyPr>
            <a:noAutofit/>
          </a:bodyPr>
          <a:lstStyle/>
          <a:p>
            <a:pPr algn="ctr"/>
            <a:r>
              <a:rPr lang="ru-RU" sz="2800" b="1" dirty="0" smtClean="0">
                <a:solidFill>
                  <a:schemeClr val="accent1"/>
                </a:solidFill>
                <a:latin typeface="Times New Roman" panose="02020603050405020304" pitchFamily="18" charset="0"/>
                <a:cs typeface="Times New Roman" panose="02020603050405020304" pitchFamily="18" charset="0"/>
              </a:rPr>
              <a:t>Формирование познавательного интереса учащихся путем использования проблемного обучения в процессе изучения химии.</a:t>
            </a:r>
            <a:endParaRPr lang="ru-RU" sz="2800" b="1" dirty="0">
              <a:solidFill>
                <a:schemeClr val="accent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467544" y="2060848"/>
            <a:ext cx="8229600" cy="4525963"/>
          </a:xfrm>
        </p:spPr>
        <p:txBody>
          <a:bodyPr>
            <a:normAutofit/>
          </a:bodyPr>
          <a:lstStyle/>
          <a:p>
            <a:pPr marL="0" indent="0">
              <a:buNone/>
            </a:pPr>
            <a:r>
              <a:rPr lang="ru-RU" sz="2800" dirty="0" smtClean="0"/>
              <a:t>   ПО - Один из методов развития учащихся.</a:t>
            </a:r>
          </a:p>
          <a:p>
            <a:pPr marL="0" indent="0">
              <a:buNone/>
            </a:pPr>
            <a:endParaRPr lang="ru-RU" sz="2800" dirty="0" smtClean="0"/>
          </a:p>
          <a:p>
            <a:pPr marL="0" indent="0">
              <a:buNone/>
            </a:pPr>
            <a:r>
              <a:rPr lang="ru-RU" sz="2800" dirty="0" smtClean="0"/>
              <a:t>    ПО – Постановкой проблем, вопросов, ситуации, создает условия для активизации мыслительной деятельности учащихся. Стимулирует их поиск не достающихся знаний для решения заданных проблем. Этот поиск может проходить при определенных способах организации проблемного обучения.</a:t>
            </a:r>
            <a:endParaRPr lang="ru-RU" sz="2800" dirty="0"/>
          </a:p>
        </p:txBody>
      </p:sp>
    </p:spTree>
    <p:extLst>
      <p:ext uri="{BB962C8B-B14F-4D97-AF65-F5344CB8AC3E}">
        <p14:creationId xmlns:p14="http://schemas.microsoft.com/office/powerpoint/2010/main" val="18520527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sz="quarter" idx="1"/>
          </p:nvPr>
        </p:nvSpPr>
        <p:spPr>
          <a:xfrm>
            <a:off x="755576" y="1412776"/>
            <a:ext cx="8229600" cy="4525963"/>
          </a:xfrm>
        </p:spPr>
        <p:txBody>
          <a:bodyPr>
            <a:normAutofit/>
          </a:bodyPr>
          <a:lstStyle/>
          <a:p>
            <a:pPr marL="0" indent="0">
              <a:buNone/>
            </a:pPr>
            <a:r>
              <a:rPr lang="ru-RU" sz="3600" dirty="0" smtClean="0"/>
              <a:t>Имеет право каждый на ошибку,</a:t>
            </a:r>
          </a:p>
          <a:p>
            <a:pPr marL="0" indent="0">
              <a:buNone/>
            </a:pPr>
            <a:r>
              <a:rPr lang="ru-RU" sz="3600" dirty="0" smtClean="0"/>
              <a:t>Но чтобы их поменьше совершать,</a:t>
            </a:r>
          </a:p>
          <a:p>
            <a:pPr marL="0" indent="0">
              <a:buNone/>
            </a:pPr>
            <a:r>
              <a:rPr lang="ru-RU" sz="3600" dirty="0" smtClean="0"/>
              <a:t>Проблемы нужно правильно увидеть</a:t>
            </a:r>
          </a:p>
          <a:p>
            <a:pPr marL="0" indent="0">
              <a:buNone/>
            </a:pPr>
            <a:r>
              <a:rPr lang="ru-RU" sz="3600" dirty="0" smtClean="0"/>
              <a:t>И с пользой человечеству решать.</a:t>
            </a:r>
          </a:p>
          <a:p>
            <a:pPr marL="0" indent="0">
              <a:buNone/>
            </a:pPr>
            <a:r>
              <a:rPr lang="ru-RU" sz="3600" dirty="0"/>
              <a:t> </a:t>
            </a:r>
            <a:r>
              <a:rPr lang="ru-RU" sz="3600" dirty="0" smtClean="0"/>
              <a:t>                                                       М. </a:t>
            </a:r>
            <a:r>
              <a:rPr lang="ru-RU" sz="3600" dirty="0" err="1" smtClean="0"/>
              <a:t>Лещёва</a:t>
            </a:r>
            <a:endParaRPr lang="ru-RU" sz="3600"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255" y="4077072"/>
            <a:ext cx="2181225" cy="2095500"/>
          </a:xfrm>
          <a:prstGeom prst="rect">
            <a:avLst/>
          </a:prstGeom>
        </p:spPr>
      </p:pic>
    </p:spTree>
    <p:extLst>
      <p:ext uri="{BB962C8B-B14F-4D97-AF65-F5344CB8AC3E}">
        <p14:creationId xmlns:p14="http://schemas.microsoft.com/office/powerpoint/2010/main" val="4176093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67544" y="2204864"/>
            <a:ext cx="8229600" cy="4525963"/>
          </a:xfrm>
        </p:spPr>
        <p:txBody>
          <a:bodyPr>
            <a:normAutofit/>
          </a:bodyPr>
          <a:lstStyle/>
          <a:p>
            <a:pPr marL="0" indent="0">
              <a:buNone/>
            </a:pPr>
            <a:r>
              <a:rPr lang="ru-RU" sz="7200" dirty="0" smtClean="0"/>
              <a:t>                </a:t>
            </a:r>
            <a:r>
              <a:rPr lang="ru-RU" sz="9600" dirty="0" smtClean="0"/>
              <a:t>?</a:t>
            </a:r>
            <a:endParaRPr lang="ru-RU" sz="9600" dirty="0"/>
          </a:p>
        </p:txBody>
      </p:sp>
      <p:sp>
        <p:nvSpPr>
          <p:cNvPr id="4" name="TextBox 3"/>
          <p:cNvSpPr txBox="1"/>
          <p:nvPr/>
        </p:nvSpPr>
        <p:spPr>
          <a:xfrm>
            <a:off x="755576" y="404664"/>
            <a:ext cx="2448272" cy="2123658"/>
          </a:xfrm>
          <a:prstGeom prst="rect">
            <a:avLst/>
          </a:prstGeom>
          <a:noFill/>
        </p:spPr>
        <p:txBody>
          <a:bodyPr wrap="square" rtlCol="0">
            <a:spAutoFit/>
          </a:bodyPr>
          <a:lstStyle/>
          <a:p>
            <a:r>
              <a:rPr lang="ru-RU" sz="3600" dirty="0" smtClean="0">
                <a:solidFill>
                  <a:schemeClr val="accent1"/>
                </a:solidFill>
              </a:rPr>
              <a:t>Город А</a:t>
            </a:r>
          </a:p>
          <a:p>
            <a:r>
              <a:rPr lang="en-US" sz="9600" dirty="0" err="1" smtClean="0"/>
              <a:t>FeO</a:t>
            </a:r>
            <a:endParaRPr lang="ru-RU" sz="9600" dirty="0"/>
          </a:p>
        </p:txBody>
      </p:sp>
      <p:sp>
        <p:nvSpPr>
          <p:cNvPr id="6" name="TextBox 5"/>
          <p:cNvSpPr txBox="1"/>
          <p:nvPr/>
        </p:nvSpPr>
        <p:spPr>
          <a:xfrm>
            <a:off x="4860032" y="404704"/>
            <a:ext cx="2880320" cy="2123658"/>
          </a:xfrm>
          <a:prstGeom prst="rect">
            <a:avLst/>
          </a:prstGeom>
          <a:noFill/>
        </p:spPr>
        <p:txBody>
          <a:bodyPr wrap="square" rtlCol="0">
            <a:spAutoFit/>
          </a:bodyPr>
          <a:lstStyle/>
          <a:p>
            <a:r>
              <a:rPr lang="ru-RU" sz="3600" dirty="0" smtClean="0">
                <a:solidFill>
                  <a:schemeClr val="accent1"/>
                </a:solidFill>
              </a:rPr>
              <a:t>Город Б</a:t>
            </a:r>
          </a:p>
          <a:p>
            <a:r>
              <a:rPr lang="en-US" sz="9600" dirty="0"/>
              <a:t>Fe</a:t>
            </a:r>
            <a:r>
              <a:rPr lang="en-US" sz="9600" baseline="-25000" dirty="0"/>
              <a:t>2</a:t>
            </a:r>
            <a:r>
              <a:rPr lang="en-US" sz="9600" dirty="0"/>
              <a:t>O</a:t>
            </a:r>
            <a:r>
              <a:rPr lang="en-US" sz="9600" baseline="-25000" dirty="0"/>
              <a:t>3</a:t>
            </a:r>
            <a:endParaRPr lang="ru-RU" sz="9600" dirty="0"/>
          </a:p>
        </p:txBody>
      </p:sp>
      <p:pic>
        <p:nvPicPr>
          <p:cNvPr id="1026" name="Picture 2" descr="Картинки по запросу картинки  завод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3861048"/>
            <a:ext cx="4248472" cy="2340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4485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pPr marL="0" indent="0">
              <a:buNone/>
            </a:pPr>
            <a:r>
              <a:rPr lang="ru-RU" dirty="0" smtClean="0"/>
              <a:t>Завод построить только в нужном месте.</a:t>
            </a:r>
          </a:p>
          <a:p>
            <a:pPr marL="0" indent="0">
              <a:buNone/>
            </a:pPr>
            <a:r>
              <a:rPr lang="ru-RU" dirty="0" smtClean="0"/>
              <a:t>А как нам это место угадать?</a:t>
            </a:r>
          </a:p>
          <a:p>
            <a:pPr marL="0" indent="0">
              <a:buNone/>
            </a:pPr>
            <a:r>
              <a:rPr lang="ru-RU" dirty="0" smtClean="0"/>
              <a:t>Чтоб из руды добыть железо,</a:t>
            </a:r>
          </a:p>
          <a:p>
            <a:pPr marL="0" indent="0">
              <a:buNone/>
            </a:pPr>
            <a:r>
              <a:rPr lang="ru-RU" dirty="0" smtClean="0"/>
              <a:t>Состав руды должны мы четко знать!</a:t>
            </a:r>
          </a:p>
          <a:p>
            <a:pPr marL="0" indent="0">
              <a:buNone/>
            </a:pPr>
            <a:r>
              <a:rPr lang="ru-RU" dirty="0"/>
              <a:t> </a:t>
            </a:r>
            <a:r>
              <a:rPr lang="ru-RU" dirty="0" smtClean="0"/>
              <a:t>                                                           М. </a:t>
            </a:r>
            <a:r>
              <a:rPr lang="ru-RU" dirty="0" err="1" smtClean="0"/>
              <a:t>Лещёва</a:t>
            </a:r>
            <a:endParaRPr lang="ru-RU" dirty="0" smtClean="0"/>
          </a:p>
          <a:p>
            <a:pPr marL="0" indent="0">
              <a:buNone/>
            </a:pPr>
            <a:endParaRPr lang="ru-RU" dirty="0" smtClean="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3911724"/>
            <a:ext cx="2181225" cy="2095500"/>
          </a:xfrm>
          <a:prstGeom prst="rect">
            <a:avLst/>
          </a:prstGeom>
        </p:spPr>
      </p:pic>
    </p:spTree>
    <p:extLst>
      <p:ext uri="{BB962C8B-B14F-4D97-AF65-F5344CB8AC3E}">
        <p14:creationId xmlns:p14="http://schemas.microsoft.com/office/powerpoint/2010/main" val="30772725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3967402"/>
            <a:ext cx="2019300" cy="2266950"/>
          </a:xfrm>
          <a:prstGeom prst="rect">
            <a:avLst/>
          </a:prstGeom>
        </p:spPr>
      </p:pic>
      <p:sp>
        <p:nvSpPr>
          <p:cNvPr id="2" name="Заголовок 1"/>
          <p:cNvSpPr>
            <a:spLocks noGrp="1"/>
          </p:cNvSpPr>
          <p:nvPr>
            <p:ph type="title"/>
          </p:nvPr>
        </p:nvSpPr>
        <p:spPr/>
        <p:txBody>
          <a:bodyPr>
            <a:normAutofit fontScale="90000"/>
          </a:bodyPr>
          <a:lstStyle/>
          <a:p>
            <a:pPr algn="ctr"/>
            <a:r>
              <a:rPr lang="ru-RU" b="1" dirty="0" smtClean="0">
                <a:solidFill>
                  <a:schemeClr val="accent1"/>
                </a:solidFill>
                <a:latin typeface="Times New Roman" panose="02020603050405020304" pitchFamily="18" charset="0"/>
                <a:cs typeface="Times New Roman" panose="02020603050405020304" pitchFamily="18" charset="0"/>
              </a:rPr>
              <a:t>Использование</a:t>
            </a:r>
            <a:r>
              <a:rPr lang="ru-RU" dirty="0" smtClean="0">
                <a:solidFill>
                  <a:schemeClr val="accent1"/>
                </a:solidFill>
                <a:latin typeface="Times New Roman" panose="02020603050405020304" pitchFamily="18" charset="0"/>
                <a:cs typeface="Times New Roman" panose="02020603050405020304" pitchFamily="18" charset="0"/>
              </a:rPr>
              <a:t> </a:t>
            </a:r>
            <a:r>
              <a:rPr lang="ru-RU" b="1" dirty="0" smtClean="0">
                <a:solidFill>
                  <a:schemeClr val="accent1"/>
                </a:solidFill>
                <a:latin typeface="Times New Roman" panose="02020603050405020304" pitchFamily="18" charset="0"/>
                <a:cs typeface="Times New Roman" panose="02020603050405020304" pitchFamily="18" charset="0"/>
              </a:rPr>
              <a:t>противоречия между имеющимися знаниями.</a:t>
            </a:r>
            <a:endParaRPr lang="ru-RU" b="1" dirty="0">
              <a:solidFill>
                <a:schemeClr val="accent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
          </p:nvPr>
        </p:nvSpPr>
        <p:spPr>
          <a:xfrm>
            <a:off x="395536" y="1748033"/>
            <a:ext cx="8229600" cy="3840923"/>
          </a:xfrm>
        </p:spPr>
        <p:txBody>
          <a:bodyPr/>
          <a:lstStyle/>
          <a:p>
            <a:pPr marL="0" indent="0">
              <a:buNone/>
            </a:pPr>
            <a:r>
              <a:rPr lang="en-US" sz="4800" dirty="0" smtClean="0"/>
              <a:t>Zn</a:t>
            </a:r>
          </a:p>
          <a:p>
            <a:pPr marL="0" indent="0">
              <a:buNone/>
            </a:pPr>
            <a:r>
              <a:rPr lang="ru-RU" sz="2400" dirty="0" smtClean="0">
                <a:solidFill>
                  <a:schemeClr val="accent1"/>
                </a:solidFill>
              </a:rPr>
              <a:t>Металл             Основный оксид            Основание</a:t>
            </a:r>
          </a:p>
          <a:p>
            <a:pPr marL="0" indent="0">
              <a:buNone/>
            </a:pPr>
            <a:r>
              <a:rPr lang="en-US" sz="4800" dirty="0" smtClean="0"/>
              <a:t>Zn(OH)</a:t>
            </a:r>
            <a:r>
              <a:rPr lang="en-US" dirty="0" smtClean="0"/>
              <a:t>2</a:t>
            </a:r>
            <a:r>
              <a:rPr lang="en-US" sz="4800" dirty="0" smtClean="0"/>
              <a:t> + </a:t>
            </a:r>
            <a:r>
              <a:rPr lang="en-US" sz="4800" dirty="0" err="1" smtClean="0"/>
              <a:t>HCl</a:t>
            </a:r>
            <a:r>
              <a:rPr lang="en-US" sz="4800" dirty="0" smtClean="0"/>
              <a:t> </a:t>
            </a:r>
            <a:endParaRPr lang="ru-RU" sz="4800" dirty="0" smtClean="0"/>
          </a:p>
          <a:p>
            <a:pPr marL="0" indent="0">
              <a:buNone/>
            </a:pPr>
            <a:r>
              <a:rPr lang="ru-RU" sz="3600" dirty="0" smtClean="0">
                <a:solidFill>
                  <a:schemeClr val="accent1"/>
                </a:solidFill>
              </a:rPr>
              <a:t>Гипотеза:</a:t>
            </a:r>
          </a:p>
          <a:p>
            <a:pPr marL="0" indent="0">
              <a:buNone/>
            </a:pPr>
            <a:r>
              <a:rPr lang="en-US" sz="4800" dirty="0" smtClean="0"/>
              <a:t>Zn(OH)</a:t>
            </a:r>
            <a:r>
              <a:rPr lang="en-US" dirty="0" smtClean="0"/>
              <a:t>2</a:t>
            </a:r>
            <a:r>
              <a:rPr lang="ru-RU" sz="4800" dirty="0" smtClean="0"/>
              <a:t> + </a:t>
            </a:r>
            <a:r>
              <a:rPr lang="en-US" sz="4800" dirty="0" err="1" smtClean="0"/>
              <a:t>NaOH</a:t>
            </a:r>
            <a:r>
              <a:rPr lang="en-US" sz="4800" dirty="0" smtClean="0"/>
              <a:t> </a:t>
            </a:r>
            <a:endParaRPr lang="ru-RU" sz="4800" dirty="0"/>
          </a:p>
        </p:txBody>
      </p:sp>
      <p:sp>
        <p:nvSpPr>
          <p:cNvPr id="6" name="TextBox 5"/>
          <p:cNvSpPr txBox="1"/>
          <p:nvPr/>
        </p:nvSpPr>
        <p:spPr>
          <a:xfrm>
            <a:off x="2987824" y="1645349"/>
            <a:ext cx="1584176" cy="830997"/>
          </a:xfrm>
          <a:prstGeom prst="rect">
            <a:avLst/>
          </a:prstGeom>
          <a:noFill/>
        </p:spPr>
        <p:txBody>
          <a:bodyPr wrap="square" rtlCol="0">
            <a:spAutoFit/>
          </a:bodyPr>
          <a:lstStyle/>
          <a:p>
            <a:r>
              <a:rPr lang="en-US" sz="3200" dirty="0" smtClean="0"/>
              <a:t>   </a:t>
            </a:r>
            <a:r>
              <a:rPr lang="en-US" sz="4800" dirty="0" err="1" smtClean="0"/>
              <a:t>ZnO</a:t>
            </a:r>
            <a:r>
              <a:rPr lang="en-US" sz="3200" dirty="0" smtClean="0"/>
              <a:t> </a:t>
            </a:r>
            <a:endParaRPr lang="ru-RU" sz="3200" dirty="0"/>
          </a:p>
        </p:txBody>
      </p:sp>
      <p:sp>
        <p:nvSpPr>
          <p:cNvPr id="10" name="TextBox 9"/>
          <p:cNvSpPr txBox="1"/>
          <p:nvPr/>
        </p:nvSpPr>
        <p:spPr>
          <a:xfrm>
            <a:off x="6012160" y="1637732"/>
            <a:ext cx="2448272" cy="830997"/>
          </a:xfrm>
          <a:prstGeom prst="rect">
            <a:avLst/>
          </a:prstGeom>
          <a:noFill/>
        </p:spPr>
        <p:txBody>
          <a:bodyPr wrap="square" rtlCol="0">
            <a:spAutoFit/>
          </a:bodyPr>
          <a:lstStyle/>
          <a:p>
            <a:r>
              <a:rPr lang="en-US" sz="4800" dirty="0" smtClean="0"/>
              <a:t>Zn(OH)</a:t>
            </a:r>
            <a:r>
              <a:rPr lang="en-US" sz="2800" dirty="0" smtClean="0"/>
              <a:t>2</a:t>
            </a:r>
            <a:endParaRPr lang="ru-RU" sz="2800" dirty="0"/>
          </a:p>
        </p:txBody>
      </p:sp>
      <p:cxnSp>
        <p:nvCxnSpPr>
          <p:cNvPr id="28" name="Прямая со стрелкой 27"/>
          <p:cNvCxnSpPr/>
          <p:nvPr/>
        </p:nvCxnSpPr>
        <p:spPr>
          <a:xfrm>
            <a:off x="1763688" y="2060848"/>
            <a:ext cx="100811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p:nvPr/>
        </p:nvCxnSpPr>
        <p:spPr>
          <a:xfrm>
            <a:off x="4860032" y="2099397"/>
            <a:ext cx="1008112"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Прямая со стрелкой 34"/>
          <p:cNvCxnSpPr/>
          <p:nvPr/>
        </p:nvCxnSpPr>
        <p:spPr>
          <a:xfrm>
            <a:off x="4463988" y="3356992"/>
            <a:ext cx="79208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5908895" y="3095382"/>
            <a:ext cx="3233858" cy="461665"/>
          </a:xfrm>
          <a:prstGeom prst="rect">
            <a:avLst/>
          </a:prstGeom>
          <a:noFill/>
        </p:spPr>
        <p:txBody>
          <a:bodyPr wrap="square" rtlCol="0">
            <a:spAutoFit/>
          </a:bodyPr>
          <a:lstStyle/>
          <a:p>
            <a:r>
              <a:rPr lang="ru-RU" sz="2400" dirty="0">
                <a:solidFill>
                  <a:schemeClr val="accent1"/>
                </a:solidFill>
              </a:rPr>
              <a:t>р</a:t>
            </a:r>
            <a:r>
              <a:rPr lang="ru-RU" sz="2400" dirty="0" smtClean="0">
                <a:solidFill>
                  <a:schemeClr val="accent1"/>
                </a:solidFill>
              </a:rPr>
              <a:t>еакция протекает</a:t>
            </a:r>
            <a:endParaRPr lang="ru-RU" sz="2400" dirty="0">
              <a:solidFill>
                <a:schemeClr val="accent1"/>
              </a:solidFill>
            </a:endParaRPr>
          </a:p>
        </p:txBody>
      </p:sp>
      <p:cxnSp>
        <p:nvCxnSpPr>
          <p:cNvPr id="41" name="Прямая со стрелкой 40"/>
          <p:cNvCxnSpPr/>
          <p:nvPr/>
        </p:nvCxnSpPr>
        <p:spPr>
          <a:xfrm>
            <a:off x="4572000" y="4889229"/>
            <a:ext cx="792088"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2019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sz="quarter" idx="1"/>
          </p:nvPr>
        </p:nvSpPr>
        <p:spPr/>
        <p:txBody>
          <a:bodyPr/>
          <a:lstStyle/>
          <a:p>
            <a:pPr marL="0" indent="0">
              <a:buNone/>
            </a:pPr>
            <a:r>
              <a:rPr lang="ru-RU" dirty="0" smtClean="0"/>
              <a:t>Проблемы есть, вопросов очень много,</a:t>
            </a:r>
          </a:p>
          <a:p>
            <a:pPr marL="0" indent="0">
              <a:buNone/>
            </a:pPr>
            <a:r>
              <a:rPr lang="ru-RU" dirty="0" smtClean="0"/>
              <a:t>И на вопросы ищем мы ответ,</a:t>
            </a:r>
          </a:p>
          <a:p>
            <a:pPr marL="0" indent="0">
              <a:buNone/>
            </a:pPr>
            <a:r>
              <a:rPr lang="ru-RU" dirty="0" smtClean="0"/>
              <a:t>А опыт подтверждает – есть основа,</a:t>
            </a:r>
          </a:p>
          <a:p>
            <a:pPr marL="0" indent="0">
              <a:buNone/>
            </a:pPr>
            <a:r>
              <a:rPr lang="ru-RU" dirty="0" smtClean="0"/>
              <a:t>Есть радость от полученных побед!</a:t>
            </a:r>
          </a:p>
          <a:p>
            <a:pPr marL="0" indent="0">
              <a:buNone/>
            </a:pPr>
            <a:r>
              <a:rPr lang="ru-RU" dirty="0"/>
              <a:t> </a:t>
            </a:r>
            <a:r>
              <a:rPr lang="ru-RU" dirty="0" smtClean="0"/>
              <a:t>                                                        М. </a:t>
            </a:r>
            <a:r>
              <a:rPr lang="ru-RU" dirty="0" err="1" smtClean="0"/>
              <a:t>Лещёва</a:t>
            </a:r>
            <a:endParaRPr lang="ru-RU" dirty="0" smtClean="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3911724"/>
            <a:ext cx="2181225" cy="2095500"/>
          </a:xfrm>
          <a:prstGeom prst="rect">
            <a:avLst/>
          </a:prstGeom>
        </p:spPr>
      </p:pic>
    </p:spTree>
    <p:extLst>
      <p:ext uri="{BB962C8B-B14F-4D97-AF65-F5344CB8AC3E}">
        <p14:creationId xmlns:p14="http://schemas.microsoft.com/office/powerpoint/2010/main" val="6398841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171</TotalTime>
  <Words>332</Words>
  <Application>Microsoft Office PowerPoint</Application>
  <PresentationFormat>Экран (4:3)</PresentationFormat>
  <Paragraphs>86</Paragraphs>
  <Slides>13</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13</vt:i4>
      </vt:variant>
    </vt:vector>
  </HeadingPairs>
  <TitlesOfParts>
    <vt:vector size="20" baseType="lpstr">
      <vt:lpstr>Calibri</vt:lpstr>
      <vt:lpstr>Cambria</vt:lpstr>
      <vt:lpstr>Franklin Gothic Book</vt:lpstr>
      <vt:lpstr>Perpetua</vt:lpstr>
      <vt:lpstr>Times New Roman</vt:lpstr>
      <vt:lpstr>Wingdings 2</vt:lpstr>
      <vt:lpstr>Справедливость</vt:lpstr>
      <vt:lpstr>Проблемное обучение</vt:lpstr>
      <vt:lpstr>  «Надо учить и                  учиться удивляться»                                                               Аристотель </vt:lpstr>
      <vt:lpstr>Презентация PowerPoint</vt:lpstr>
      <vt:lpstr>Формирование познавательного интереса учащихся путем использования проблемного обучения в процессе изучения химии.</vt:lpstr>
      <vt:lpstr>Презентация PowerPoint</vt:lpstr>
      <vt:lpstr>Презентация PowerPoint</vt:lpstr>
      <vt:lpstr>Презентация PowerPoint</vt:lpstr>
      <vt:lpstr>Использование противоречия между имеющимися знаниями.</vt:lpstr>
      <vt:lpstr>Презентация PowerPoint</vt:lpstr>
      <vt:lpstr>Алгоритм действия:</vt:lpstr>
      <vt:lpstr>Способы организации проблемного обучения.</vt:lpstr>
      <vt:lpstr>Презентация PowerPoint</vt:lpstr>
      <vt:lpstr>Спасибо за внимание!</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Ревенко</dc:creator>
  <cp:lastModifiedBy>Ревенко</cp:lastModifiedBy>
  <cp:revision>20</cp:revision>
  <dcterms:created xsi:type="dcterms:W3CDTF">2016-01-28T08:34:44Z</dcterms:created>
  <dcterms:modified xsi:type="dcterms:W3CDTF">2018-07-09T08:42:19Z</dcterms:modified>
</cp:coreProperties>
</file>