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9" r:id="rId3"/>
    <p:sldId id="260" r:id="rId4"/>
    <p:sldId id="263" r:id="rId5"/>
    <p:sldId id="268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6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F3FCEB-E2AA-4E4F-AB98-5120FC60BE67}" type="datetimeFigureOut">
              <a:rPr lang="ru-RU" smtClean="0"/>
              <a:pPr/>
              <a:t>27.09.2019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8A02904-1679-4EC6-99A9-961988A53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958166" cy="385765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ИСПОЛЬЗОВАНИЕ  НЕТРАДИЦИОННЫХ ФОРМ УРОКА ДЛЯ ФОРМИРОВАНИЯ НАВЫКОВ ГОВОРЕНИЯ НА УРОКАХ </a:t>
            </a:r>
            <a:r>
              <a:rPr lang="ru-RU" b="1" dirty="0" smtClean="0"/>
              <a:t>ИНОСТРАННОГО ЯЗЫКА В </a:t>
            </a:r>
            <a:r>
              <a:rPr lang="ru-RU" b="1" dirty="0"/>
              <a:t>ГБПОУ ВО «ППГК» </a:t>
            </a:r>
            <a:r>
              <a:rPr lang="ru-RU" b="1" dirty="0" smtClean="0"/>
              <a:t>г.ПЕТУШКИ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43512"/>
            <a:ext cx="7415242" cy="1214446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ПОДГОТОВИЛА СТУДЕНТКА: 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Олимова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</a:rPr>
              <a:t>Нина Борисовна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 темы исследования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самостоятельное использования нетрадиционных форм урока для формирования навыков говорения на уроках иностранного языка.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Проблема исследования</a:t>
            </a:r>
            <a:r>
              <a:rPr lang="ru-RU" sz="2000" dirty="0">
                <a:solidFill>
                  <a:srgbClr val="FF0000"/>
                </a:solidFill>
              </a:rPr>
              <a:t>: </a:t>
            </a:r>
            <a:r>
              <a:rPr lang="ru-RU" sz="2000" dirty="0"/>
              <a:t>определить результативные нетрадиционные формы урока в процессе формирования навыков говорения учащихся на уроке английского языка на среднем этапе обучения.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Объектом исследования </a:t>
            </a:r>
            <a:r>
              <a:rPr lang="ru-RU" sz="2000" dirty="0"/>
              <a:t>являются навыки говорения учащихся на среднем этапе.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Цель исследования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/>
              <a:t>– проанализировать методику применения различных нетрадиционных уроков, при формировании навыков говорения в «ППГК» на  среднем этапе.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64360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4400" dirty="0" smtClean="0"/>
              <a:t>Раскрыть </a:t>
            </a:r>
            <a:r>
              <a:rPr lang="ru-RU" sz="4400" dirty="0"/>
              <a:t>понятие «Навыки говорения».	</a:t>
            </a:r>
          </a:p>
          <a:p>
            <a:pPr lvl="0"/>
            <a:r>
              <a:rPr lang="ru-RU" sz="4400" dirty="0"/>
              <a:t>Рассмотреть требования стандарта основного общего образования по иностранному языку к формированию навыков говорения учащихся.</a:t>
            </a:r>
          </a:p>
          <a:p>
            <a:pPr lvl="0"/>
            <a:r>
              <a:rPr lang="ru-RU" sz="4400" dirty="0"/>
              <a:t>Дать характеристику средствам формирования навыков говорения.</a:t>
            </a:r>
          </a:p>
          <a:p>
            <a:pPr lvl="0"/>
            <a:r>
              <a:rPr lang="ru-RU" sz="4400" dirty="0"/>
              <a:t>Проанализировать методику проведения нетрадиционных видов уроков при формировании навыков говорения на уроках </a:t>
            </a:r>
            <a:r>
              <a:rPr lang="ru-RU" sz="4400" dirty="0" smtClean="0"/>
              <a:t>иностранного языка.</a:t>
            </a:r>
            <a:endParaRPr lang="ru-RU" sz="4400" dirty="0"/>
          </a:p>
          <a:p>
            <a:pPr lvl="0"/>
            <a:r>
              <a:rPr lang="ru-RU" sz="4400" dirty="0"/>
              <a:t>Дать анализ опыта работы учителя  по применению нетрадиционных уроков в процессе обучения иностранного языка  с целью формирования навыков говорения</a:t>
            </a:r>
            <a:r>
              <a:rPr lang="ru-RU" sz="4400" dirty="0" smtClean="0"/>
              <a:t>.</a:t>
            </a:r>
            <a:endParaRPr lang="ru-RU" sz="4400" dirty="0"/>
          </a:p>
          <a:p>
            <a:pPr>
              <a:buNone/>
            </a:pPr>
            <a:r>
              <a:rPr lang="ru-RU" sz="5100" b="1" dirty="0" smtClean="0"/>
              <a:t> </a:t>
            </a:r>
            <a:r>
              <a:rPr lang="ru-RU" sz="5100" b="1" dirty="0" smtClean="0">
                <a:solidFill>
                  <a:srgbClr val="FF0000"/>
                </a:solidFill>
              </a:rPr>
              <a:t>Методы </a:t>
            </a:r>
            <a:r>
              <a:rPr lang="ru-RU" sz="5100" b="1" dirty="0">
                <a:solidFill>
                  <a:srgbClr val="FF0000"/>
                </a:solidFill>
              </a:rPr>
              <a:t>исследования</a:t>
            </a:r>
            <a:r>
              <a:rPr lang="ru-RU" sz="5100" dirty="0">
                <a:solidFill>
                  <a:srgbClr val="FF0000"/>
                </a:solidFill>
              </a:rPr>
              <a:t>: </a:t>
            </a:r>
            <a:endParaRPr lang="ru-RU" sz="5100" dirty="0" smtClean="0">
              <a:solidFill>
                <a:srgbClr val="FF0000"/>
              </a:solidFill>
            </a:endParaRPr>
          </a:p>
          <a:p>
            <a:r>
              <a:rPr lang="ru-RU" sz="4400" dirty="0" smtClean="0"/>
              <a:t>наблюдение</a:t>
            </a:r>
            <a:r>
              <a:rPr lang="ru-RU" sz="4400" dirty="0"/>
              <a:t>, беседа, анализ документации, эксперимент, метод статистической обработки данных исследования.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Глава </a:t>
            </a:r>
            <a:r>
              <a:rPr lang="ru-RU" sz="1800" b="1" dirty="0"/>
              <a:t>1 Теоретическая  основа организации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/>
              <a:t>нетрадиционных форм для формирования  навыков говорения  на уроках иностранного языка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40000" lnSpcReduction="20000"/>
          </a:bodyPr>
          <a:lstStyle/>
          <a:p>
            <a:r>
              <a:rPr lang="ru-RU" sz="5000" b="1" i="1" dirty="0" smtClean="0">
                <a:solidFill>
                  <a:srgbClr val="7030A0"/>
                </a:solidFill>
              </a:rPr>
              <a:t>Виды </a:t>
            </a:r>
            <a:r>
              <a:rPr lang="ru-RU" sz="5000" b="1" i="1" dirty="0" err="1" smtClean="0">
                <a:solidFill>
                  <a:srgbClr val="7030A0"/>
                </a:solidFill>
              </a:rPr>
              <a:t>н</a:t>
            </a:r>
            <a:r>
              <a:rPr lang="en-US" sz="5000" b="1" i="1" dirty="0" err="1" smtClean="0">
                <a:solidFill>
                  <a:srgbClr val="7030A0"/>
                </a:solidFill>
              </a:rPr>
              <a:t>етрадиционные</a:t>
            </a:r>
            <a:r>
              <a:rPr lang="en-US" sz="5000" b="1" i="1" dirty="0" smtClean="0">
                <a:solidFill>
                  <a:srgbClr val="7030A0"/>
                </a:solidFill>
              </a:rPr>
              <a:t> </a:t>
            </a:r>
            <a:r>
              <a:rPr lang="en-US" sz="5000" b="1" i="1" dirty="0" err="1" smtClean="0">
                <a:solidFill>
                  <a:srgbClr val="7030A0"/>
                </a:solidFill>
              </a:rPr>
              <a:t>урок</a:t>
            </a:r>
            <a:r>
              <a:rPr lang="ru-RU" sz="5000" b="1" i="1" dirty="0" err="1" smtClean="0">
                <a:solidFill>
                  <a:srgbClr val="7030A0"/>
                </a:solidFill>
              </a:rPr>
              <a:t>ов</a:t>
            </a:r>
            <a:r>
              <a:rPr lang="ru-RU" sz="5000" b="1" i="1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Ролевые игры; урок-спектакль; исполнение сказочного сюжета; смотр знаний; урок фантазирования; 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урок-игра; деловая игра; урок-зачет; урок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взаимообучения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; урок-путешествие; 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круглый стол или конференция; урок-состязание; пресс-конференция; урок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взаимообучения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урок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открытых мыслей; урок-восхождение; урок-соревнование; урок-диалог; 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урок-КВН; мозговая атака; урок-викторина; урок-брифинг; игра «Следствие ведут знатоки»;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актуальное интервью; аукцион знаний; имитационно-ролевое моделирование; урок-диспут; моделирование мышления учащихся; урок-турнир; ролевая деловая игра;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урок-эврика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; урок-лекция; игра «Волшебный конверт»; </a:t>
            </a: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межпредметный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 интегрированный урок; урок-конкурс; лекция вдвоем; урок творчества; пресс-конференция; математический хоккей; 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лекция-конференция; лекция-провокация; лекция-диалог.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12858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Нетрадиционные формы урока иностранного языка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64360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Нетрадиционные формы урока иностранного языка могут проводится с использованием информационно-коммуникационных технологий (ИКТ), что позволяет: </a:t>
            </a:r>
          </a:p>
          <a:p>
            <a:r>
              <a:rPr lang="ru-RU" dirty="0" smtClean="0"/>
              <a:t>· стимулировать интерес учащихся к изучению иностранного языка на уроке нетрадиционной формы; </a:t>
            </a:r>
          </a:p>
          <a:p>
            <a:r>
              <a:rPr lang="ru-RU" dirty="0" smtClean="0"/>
              <a:t>· способствовать развитию познавательного и коммуникативного интереса, </a:t>
            </a:r>
          </a:p>
          <a:p>
            <a:r>
              <a:rPr lang="ru-RU" dirty="0" smtClean="0"/>
              <a:t>· стремления к самостоятельной работе по овладению иностранным языком как на нетрадиционной форме урока, так и во внеурочное время, </a:t>
            </a:r>
          </a:p>
          <a:p>
            <a:r>
              <a:rPr lang="ru-RU" dirty="0" smtClean="0"/>
              <a:t>· позволяет дифференцировать обучение и служит одним учащимся для ликвидации пробелов в знаниях, а другим для расширения своих знаний, </a:t>
            </a:r>
          </a:p>
          <a:p>
            <a:r>
              <a:rPr lang="ru-RU" dirty="0" smtClean="0"/>
              <a:t>· способствует более глубокому и осознанному восприятию нового материала, </a:t>
            </a:r>
          </a:p>
          <a:p>
            <a:r>
              <a:rPr lang="ru-RU" dirty="0" smtClean="0"/>
              <a:t>· формирует навык интегрированного применения знаний иностранного языка и информатики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Глава </a:t>
            </a:r>
            <a:r>
              <a:rPr lang="ru-RU" sz="2800" b="1" dirty="0"/>
              <a:t>2 Особенности организации нетрадиционных форм урока для формирования  навыков  говорения  на уроках  иностранного языка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500" b="1" i="1" dirty="0"/>
              <a:t>Программа исследования</a:t>
            </a:r>
          </a:p>
          <a:p>
            <a:pPr lvl="1"/>
            <a:r>
              <a:rPr lang="ru-RU" sz="3500" dirty="0">
                <a:solidFill>
                  <a:srgbClr val="00B050"/>
                </a:solidFill>
              </a:rPr>
              <a:t>Констатирующий этап</a:t>
            </a:r>
          </a:p>
          <a:p>
            <a:pPr lvl="0"/>
            <a:r>
              <a:rPr lang="ru-RU" sz="3500" dirty="0"/>
              <a:t>Определение  уровня сформированности  навыков говорения</a:t>
            </a:r>
          </a:p>
          <a:p>
            <a:pPr lvl="0"/>
            <a:r>
              <a:rPr lang="ru-RU" sz="3500" dirty="0"/>
              <a:t>Определение уровня успеваемости и качества знаний учащихся</a:t>
            </a:r>
          </a:p>
          <a:p>
            <a:pPr lvl="0"/>
            <a:r>
              <a:rPr lang="ru-RU" sz="3500" dirty="0"/>
              <a:t>Опрос учащихся с целью определения наиболее предпочитаемого вида деятельности на уроке английского языка</a:t>
            </a:r>
          </a:p>
          <a:p>
            <a:pPr lvl="0"/>
            <a:r>
              <a:rPr lang="ru-RU" sz="3500" dirty="0"/>
              <a:t>Статистическая обработка результатов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·"/>
              <a:tabLst>
                <a:tab pos="179388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Формирующий этап 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3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Применение нетрадиционных форм урока с использованием подобранных заданий и упражнений, направленных на формирования навыков говорения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3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 нетрадиционных форм урока с использованием современных технологий, а также системы упражнений, направленных на формирование навыков говорения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3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Статистическая обработка результатов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938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81439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·"/>
              <a:tabLst>
                <a:tab pos="179388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Контрольный этап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3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Контрольные задания с элементами нетрадиционных форм урока с целью определения уровня сформированности навыков говорения, уровня успеваемости и качества знаний учащихся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3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Опрос учащихся с целью определения наиболее предпочитаемого вида деятельности на уроке английского языка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93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Статистическая обработка результатов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215992"/>
            <a:ext cx="826444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Спасибо за Внимание! </a:t>
            </a:r>
            <a:endParaRPr kumimoji="0" lang="ru-RU" sz="66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</TotalTime>
  <Words>467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ИСПОЛЬЗОВАНИЕ  НЕТРАДИЦИОННЫХ ФОРМ УРОКА ДЛЯ ФОРМИРОВАНИЯ НАВЫКОВ ГОВОРЕНИЯ НА УРОКАХ ИНОСТРАННОГО ЯЗЫКА В ГБПОУ ВО «ППГК» г.ПЕТУШКИ</vt:lpstr>
      <vt:lpstr>Введение </vt:lpstr>
      <vt:lpstr>Задачи: </vt:lpstr>
      <vt:lpstr> Глава 1 Теоретическая  основа организации нетрадиционных форм для формирования  навыков говорения  на уроках иностранного языка </vt:lpstr>
      <vt:lpstr>Нетрадиционные формы урока иностранного языка  </vt:lpstr>
      <vt:lpstr>Глава 2 Особенности организации нетрадиционных форм урока для формирования  навыков  говорения  на уроках  иностранного языка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 НЕТРАДИЦИОННЫХ ФОРМ УРОКА ДЛЯ ФОРМИРОВАНИЯ НАВЫКОВ ГОВОРЕНИЯ НА УРОКАХ ИНОСТРАННОГО ЯЗЫКА В ГБПОУ ВО «ППГК» г.ПЕТУШКИ</dc:title>
  <dc:creator>ППГК2</dc:creator>
  <cp:lastModifiedBy>Admin</cp:lastModifiedBy>
  <cp:revision>5</cp:revision>
  <dcterms:created xsi:type="dcterms:W3CDTF">2019-06-20T10:54:45Z</dcterms:created>
  <dcterms:modified xsi:type="dcterms:W3CDTF">2019-09-27T11:07:46Z</dcterms:modified>
</cp:coreProperties>
</file>