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9" r:id="rId2"/>
    <p:sldId id="297" r:id="rId3"/>
    <p:sldId id="256" r:id="rId4"/>
    <p:sldId id="300" r:id="rId5"/>
    <p:sldId id="301" r:id="rId6"/>
    <p:sldId id="296" r:id="rId7"/>
    <p:sldId id="302" r:id="rId8"/>
    <p:sldId id="275" r:id="rId9"/>
    <p:sldId id="276" r:id="rId10"/>
    <p:sldId id="277" r:id="rId11"/>
    <p:sldId id="305" r:id="rId12"/>
    <p:sldId id="279" r:id="rId13"/>
    <p:sldId id="280" r:id="rId14"/>
    <p:sldId id="281" r:id="rId15"/>
    <p:sldId id="272" r:id="rId16"/>
    <p:sldId id="284" r:id="rId17"/>
    <p:sldId id="285" r:id="rId18"/>
    <p:sldId id="289" r:id="rId19"/>
    <p:sldId id="294" r:id="rId20"/>
    <p:sldId id="259" r:id="rId21"/>
    <p:sldId id="260" r:id="rId22"/>
    <p:sldId id="258" r:id="rId23"/>
    <p:sldId id="292" r:id="rId24"/>
    <p:sldId id="293" r:id="rId25"/>
    <p:sldId id="303" r:id="rId26"/>
    <p:sldId id="30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115" autoAdjust="0"/>
  </p:normalViewPr>
  <p:slideViewPr>
    <p:cSldViewPr>
      <p:cViewPr varScale="1">
        <p:scale>
          <a:sx n="105" d="100"/>
          <a:sy n="105" d="100"/>
        </p:scale>
        <p:origin x="-17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C7DB2-1AA9-453E-A058-99EF64D30E6A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AE23-F0FB-453B-AB7D-E9E60A9D84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1AE23-F0FB-453B-AB7D-E9E60A9D846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D57B49-DF18-4284-8684-3B5DF3480E20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 Читая текст в рамках любого предмета, мы строим работу с текстом в три этапа: до чтения, во время чтения и после чтения. У каждого этапа работы с текстом своя задача, соответственно разные действия читателя и использование разных видов чтения.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03238" y="530225"/>
            <a:ext cx="8183562" cy="41878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9541D-EAD2-4FD0-BC55-0D6EC9731231}" type="datetimeFigureOut">
              <a:rPr lang="en-US"/>
              <a:pPr>
                <a:defRPr/>
              </a:pPr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AC7B5-FBC2-44BE-97E4-56D92F7D63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42852"/>
            <a:ext cx="8229600" cy="5983311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714744" y="357166"/>
            <a:ext cx="4767269" cy="453392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ea typeface="+mj-ea"/>
                <a:cs typeface="Times New Roman" pitchFamily="18" charset="0"/>
              </a:rPr>
              <a:t>Читать – это еще ничего не значит; </a:t>
            </a:r>
            <a:br>
              <a:rPr lang="ru-RU" sz="32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ea typeface="+mj-ea"/>
                <a:cs typeface="Times New Roman" pitchFamily="18" charset="0"/>
              </a:rPr>
              <a:t>что читать и как понимать – вот в чем главное дело.</a:t>
            </a:r>
          </a:p>
        </p:txBody>
      </p:sp>
      <p:pic>
        <p:nvPicPr>
          <p:cNvPr id="8197" name="Рисунок 4" descr="iCAXA37W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3227388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Прямоугольник 4"/>
          <p:cNvSpPr>
            <a:spLocks noChangeArrowheads="1"/>
          </p:cNvSpPr>
          <p:nvPr/>
        </p:nvSpPr>
        <p:spPr bwMode="auto">
          <a:xfrm>
            <a:off x="4343400" y="5334000"/>
            <a:ext cx="3357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К.Д.Ушинский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Железо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70628"/>
          <a:ext cx="8229600" cy="2444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2206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З(знал)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Х (хочу знать)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У(узнал)</a:t>
                      </a:r>
                      <a:endParaRPr lang="ru-RU" sz="3200" dirty="0"/>
                    </a:p>
                  </a:txBody>
                  <a:tcPr/>
                </a:tc>
              </a:tr>
              <a:tr h="1222062">
                <a:tc>
                  <a:txBody>
                    <a:bodyPr/>
                    <a:lstStyle/>
                    <a:p>
                      <a:pPr algn="ctr"/>
                      <a:endParaRPr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4290"/>
            <a:ext cx="4900618" cy="621510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Этап №2 </a:t>
            </a:r>
          </a:p>
          <a:p>
            <a:pPr algn="ctr">
              <a:buNone/>
            </a:pPr>
            <a:r>
              <a:rPr lang="ru-RU" sz="3200" b="1" dirty="0" smtClean="0"/>
              <a:t>Чтение текста, составление плана текста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 этом этапе школьникам предлагается самостоятельно определить границы каждой смысловой части</a:t>
            </a:r>
          </a:p>
          <a:p>
            <a:endParaRPr lang="ru-RU" dirty="0"/>
          </a:p>
        </p:txBody>
      </p:sp>
      <p:pic>
        <p:nvPicPr>
          <p:cNvPr id="2050" name="Picture 2" descr="C:\Users\USER\Desktop\uchenik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163099"/>
            <a:ext cx="3357586" cy="40857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800" b="1" dirty="0" smtClean="0">
                <a:solidFill>
                  <a:srgbClr val="FF0000"/>
                </a:solidFill>
              </a:rPr>
              <a:t>Железо</a:t>
            </a:r>
          </a:p>
          <a:p>
            <a:pPr>
              <a:buNone/>
            </a:pPr>
            <a:r>
              <a:rPr lang="ru-RU" dirty="0" smtClean="0"/>
              <a:t>Железо можно назвать главным металлом нашего времени. Этот химический элемент очень хорошо изучен. Тем не менее, учёные не знают, Когда и кем открыто железо: слишком давно это было.</a:t>
            </a:r>
          </a:p>
          <a:p>
            <a:pPr>
              <a:buNone/>
            </a:pPr>
            <a:r>
              <a:rPr lang="ru-RU" dirty="0" smtClean="0"/>
              <a:t> Использовать железные изделия человек стал использовать уже в начале 1 тысячелетия до н.э., когда на смену бронзовому веку пришел железный. Металлургия на территории Европы и Азии начала развиваться ещё в 9 – 7 веке до н.э. </a:t>
            </a:r>
          </a:p>
          <a:p>
            <a:pPr>
              <a:buNone/>
            </a:pPr>
            <a:r>
              <a:rPr lang="ru-RU" dirty="0" smtClean="0"/>
              <a:t>Первое железо, попавшее в руки человека, было, вероятно, неземного происхождения. Поскольку ежегодно на Землю падает больше тысячи метеоритов, часть их - железные, состоящие в основном из никелистого железа. Самый большой из обнаруженных метеоритов весит около 60 тонн. Он найден в 1920 году в юго-западной части Африки. </a:t>
            </a:r>
          </a:p>
          <a:p>
            <a:pPr>
              <a:buNone/>
            </a:pPr>
            <a:r>
              <a:rPr lang="ru-RU" dirty="0" smtClean="0"/>
              <a:t>У «небесного» железа есть одна важная технологическая особенность: в нагретом виде этот металл не поддаётся ковке, ковать можно лишь холодное метеоритное тело. Оружие из «небесного» металла долгие века оставались чрезвычайно редким и драгоценным.</a:t>
            </a:r>
          </a:p>
          <a:p>
            <a:pPr>
              <a:buNone/>
            </a:pPr>
            <a:r>
              <a:rPr lang="ru-RU" dirty="0" smtClean="0"/>
              <a:t> Железо обнаружено также и на Луне. В лунном грунте, оно присутствует в самородном, не окислённом состоянии, что, очевидно, объясняется отсутствием атмосферы. Хотя на Земле железо тоже иногда встречается в самородном состоянии.</a:t>
            </a:r>
          </a:p>
          <a:p>
            <a:pPr>
              <a:buNone/>
            </a:pPr>
            <a:r>
              <a:rPr lang="ru-RU" dirty="0" smtClean="0"/>
              <a:t>Железо – серый металл, его легко обрабатывать: резать, ковать, прокатывать, штамповать. Ему можно придать большую прочность и твёрдость методами термического и механического воздействия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Этап №3 	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Послетекстовая</a:t>
            </a:r>
            <a:r>
              <a:rPr lang="ru-RU" b="1" u="sng" dirty="0" smtClean="0"/>
              <a:t> деятельность или работа с текстом после чтения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Выделить главное и составить план</a:t>
            </a:r>
          </a:p>
          <a:p>
            <a:pPr lvl="0">
              <a:buNone/>
            </a:pPr>
            <a:r>
              <a:rPr lang="ru-RU" dirty="0" smtClean="0"/>
              <a:t>В этой части работы по формированию навыков смыслового чтения наиболее целесообразно использовать заполнение таблицы</a:t>
            </a:r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14313"/>
          <a:ext cx="8786874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76438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Текст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Главный металл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Этот химический элемент очень хорошо изучен. Тем не менее, учёные не знают, когда и кем открыто железо: слишком давно это было.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Использование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Использовать железные изделия человек стал использовать уже в начале 1 тысячелетия до н.э., когда на смену бронзовому веку пришел железный. Металлургия на территории Европы и Азии начала развиваться ещё в 9 – 7 веке до н.э.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Метеориты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Первое железо, попавшее в руки человека, было, вероятно, неземного происхождения. Поскольку ежегодно на Землю падает больше тысячи метеоритов, часть их - железные, состоящие в основном из никелистого железа. Самый большой из обнаруженных метеоритов весит около 60 тонн. Он найден в 1920 году в юго-западной части Африки.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Технологическая особенность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600" dirty="0" smtClean="0"/>
                        <a:t>У «небесного» железа есть одна важная технологическая особенность: в нагретом виде этот металл не поддаётся ковке, ковать можно лишь холодное метеоритное тело. Оружие из «небесного» металла долгие века оставалось чрезвычайно редким и драгоценным.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Самородное железо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Железо обнаружено также и на Луне. В лунном грунте оно присутствует в самородном, не окислённом состоянии, что, очевидно, объясняется отсутствием атмосферы. Хотя на Земле железо тоже иногда встречается в самородном состоянии.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Свойства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Серый металл, его легко обрабатывать: резать, ковать, прокатывать, штамповать. Ему можно придать большую прочность и твёрдость методами термического и механического воздействия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Можно использовать различные типы графических изображений.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Дерево понятия</a:t>
            </a:r>
          </a:p>
          <a:p>
            <a:r>
              <a:rPr lang="ru-RU" dirty="0" smtClean="0"/>
              <a:t>Обобщающие таблицы</a:t>
            </a:r>
          </a:p>
          <a:p>
            <a:r>
              <a:rPr lang="ru-RU" dirty="0" smtClean="0"/>
              <a:t>Схемы</a:t>
            </a:r>
          </a:p>
          <a:p>
            <a:r>
              <a:rPr lang="ru-RU" dirty="0" smtClean="0"/>
              <a:t>Опорные конспекты</a:t>
            </a:r>
          </a:p>
          <a:p>
            <a:r>
              <a:rPr lang="ru-RU" dirty="0" smtClean="0"/>
              <a:t>Шпаргалки</a:t>
            </a:r>
          </a:p>
          <a:p>
            <a:r>
              <a:rPr lang="ru-RU" dirty="0" smtClean="0"/>
              <a:t>Логико-смысловые модели</a:t>
            </a:r>
          </a:p>
          <a:p>
            <a:r>
              <a:rPr lang="ru-RU" dirty="0" smtClean="0"/>
              <a:t>Модуль</a:t>
            </a:r>
          </a:p>
          <a:p>
            <a:r>
              <a:rPr lang="ru-RU" dirty="0" smtClean="0"/>
              <a:t>Кластер</a:t>
            </a:r>
          </a:p>
          <a:p>
            <a:r>
              <a:rPr lang="ru-RU" dirty="0" err="1" smtClean="0"/>
              <a:t>Фишбоун</a:t>
            </a:r>
            <a:endParaRPr lang="ru-RU" dirty="0" smtClean="0"/>
          </a:p>
          <a:p>
            <a:r>
              <a:rPr lang="ru-RU" dirty="0" smtClean="0"/>
              <a:t>Карта понятий</a:t>
            </a:r>
          </a:p>
          <a:p>
            <a:r>
              <a:rPr lang="ru-RU" dirty="0" smtClean="0"/>
              <a:t>Интеллект-карта</a:t>
            </a:r>
          </a:p>
          <a:p>
            <a:r>
              <a:rPr lang="ru-RU" dirty="0" smtClean="0"/>
              <a:t>Коллаж и пр.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USER\Desktop\72771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8715435" cy="6500858"/>
          </a:xfrm>
          <a:prstGeom prst="rect">
            <a:avLst/>
          </a:prstGeom>
          <a:noFill/>
        </p:spPr>
      </p:pic>
      <p:pic>
        <p:nvPicPr>
          <p:cNvPr id="4" name="Picture 2" descr="C:\Users\USER\Desktop\727715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44" y="295252"/>
            <a:ext cx="8715435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img_s640579_0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ХБ\химия\9Х\Ме\железо\железоО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615442"/>
            <a:ext cx="7021335" cy="5671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D:\ХБ\химия\9Х\Ме\железо\ОКжелезо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86808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3929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i="1" dirty="0" smtClean="0">
                <a:solidFill>
                  <a:srgbClr val="FF0000"/>
                </a:solidFill>
                <a:latin typeface="Arial Black" pitchFamily="34" charset="0"/>
              </a:rPr>
              <a:t>Формирование навыков смыслового чтения </a:t>
            </a:r>
            <a:br>
              <a:rPr lang="ru-RU" sz="3600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i="1" dirty="0" smtClean="0">
                <a:solidFill>
                  <a:srgbClr val="FF0000"/>
                </a:solidFill>
                <a:latin typeface="Arial Black" pitchFamily="34" charset="0"/>
              </a:rPr>
              <a:t>на уроках химии </a:t>
            </a:r>
            <a:br>
              <a:rPr lang="ru-RU" sz="3600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i="1" dirty="0" smtClean="0">
                <a:solidFill>
                  <a:srgbClr val="FF0000"/>
                </a:solidFill>
                <a:latin typeface="Arial Black" pitchFamily="34" charset="0"/>
              </a:rPr>
              <a:t>с целью 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развития мотивационных, </a:t>
            </a:r>
            <a:r>
              <a:rPr lang="ru-RU" sz="3600" dirty="0" err="1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операциональных</a:t>
            </a: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 и когнитивных ресурсов личности учащегося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14950"/>
            <a:ext cx="8229600" cy="135732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Пономарева</a:t>
            </a:r>
          </a:p>
          <a:p>
            <a:pPr>
              <a:buNone/>
            </a:pPr>
            <a:r>
              <a:rPr lang="ru-RU" b="1" dirty="0" smtClean="0"/>
              <a:t> Людмила Николаевна</a:t>
            </a:r>
          </a:p>
          <a:p>
            <a:pPr>
              <a:buNone/>
            </a:pPr>
            <a:r>
              <a:rPr lang="ru-RU" b="1" dirty="0" smtClean="0"/>
              <a:t>Учитель химии и биологии </a:t>
            </a:r>
          </a:p>
          <a:p>
            <a:pPr>
              <a:buNone/>
            </a:pPr>
            <a:r>
              <a:rPr lang="ru-RU" b="1" dirty="0" smtClean="0"/>
              <a:t>МБОУ «СОШ №5» НГО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Также можно использовать приём «Тонкие» и « толстые» вопросы.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Вопросы такого плана возникают на протяжении всего урока. А можно учащимся предложить задание: составьте вопросы по теме, по тексту параграфа и т.д.</a:t>
            </a:r>
            <a:br>
              <a:rPr lang="ru-RU" sz="2000" dirty="0" smtClean="0"/>
            </a:br>
            <a:r>
              <a:rPr lang="ru-RU" sz="2000" dirty="0" smtClean="0"/>
              <a:t>«Тонкие» вопросы – </a:t>
            </a:r>
            <a:r>
              <a:rPr lang="ru-RU" sz="2000" dirty="0" err="1" smtClean="0"/>
              <a:t>вопросы</a:t>
            </a:r>
            <a:r>
              <a:rPr lang="ru-RU" sz="2000" dirty="0" smtClean="0"/>
              <a:t>, требующие простого, односложного ответа; «толстые» вопросы – </a:t>
            </a:r>
            <a:r>
              <a:rPr lang="ru-RU" sz="2000" dirty="0" err="1" smtClean="0"/>
              <a:t>вопросы</a:t>
            </a:r>
            <a:r>
              <a:rPr lang="ru-RU" sz="2000" dirty="0" smtClean="0"/>
              <a:t>,  требующие подробного,  развёрнутого ответа. После изучения темы учащимся предлагается сформулировать по три «тонких» и три «толстых» вопроса, связанных с пройденным материалом. Затем они опрашивают друг друга, используя таблицы «толстых» и «тонких» </a:t>
            </a:r>
            <a:r>
              <a:rPr lang="ru-RU" sz="2400" dirty="0" smtClean="0"/>
              <a:t>вопросов. 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3786190"/>
          <a:ext cx="8786874" cy="2786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8431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«Толстые» вопросы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«Тонкие» вопросы</a:t>
                      </a:r>
                    </a:p>
                    <a:p>
                      <a:endParaRPr lang="ru-RU" sz="2000" b="1" dirty="0"/>
                    </a:p>
                  </a:txBody>
                  <a:tcPr/>
                </a:tc>
              </a:tr>
              <a:tr h="1942925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Объясните почему….?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Почему вы думаете….?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Предположите, что будет если…?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В чём различие…?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Почему вы считаете….?</a:t>
                      </a:r>
                    </a:p>
                  </a:txBody>
                  <a:tcPr marL="45720" marR="47625"/>
                </a:tc>
                <a:tc>
                  <a:txBody>
                    <a:bodyPr/>
                    <a:lstStyle/>
                    <a:p>
                      <a:r>
                        <a:rPr lang="ru-RU" sz="2000" b="1" dirty="0"/>
                        <a:t>Кто..? Что…? Когда…?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Может…? Мог ли…?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Было ли…? Будет…?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Согласны ли вы…?</a:t>
                      </a:r>
                      <a:br>
                        <a:rPr lang="ru-RU" sz="2000" b="1" dirty="0"/>
                      </a:br>
                      <a:r>
                        <a:rPr lang="ru-RU" sz="2000" b="1" dirty="0"/>
                        <a:t>Верно ли…?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Рефлексия</a:t>
            </a:r>
          </a:p>
          <a:p>
            <a:pPr>
              <a:buNone/>
            </a:pPr>
            <a:r>
              <a:rPr lang="ru-RU" b="1" u="sng" dirty="0" smtClean="0"/>
              <a:t>Этап № 4 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i="1" dirty="0" smtClean="0"/>
              <a:t>Смысловая компрессия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 Понимание текста – процесс перевода текста на другой язык (прием смысловой компрессии), в результате которого образуется </a:t>
            </a:r>
            <a:r>
              <a:rPr lang="ru-RU" dirty="0" err="1" smtClean="0"/>
              <a:t>минитекст</a:t>
            </a:r>
            <a:r>
              <a:rPr lang="ru-RU" dirty="0" smtClean="0"/>
              <a:t>, воплощающий в себе основное содержание исходного текста – </a:t>
            </a:r>
            <a:r>
              <a:rPr lang="ru-RU" dirty="0" smtClean="0">
                <a:solidFill>
                  <a:srgbClr val="FF0000"/>
                </a:solidFill>
              </a:rPr>
              <a:t>реферат, аннотация, резюме, сочинение-закладка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Построение сообщений, несущих альтернативные смыслы.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Приём «</a:t>
            </a:r>
            <a:r>
              <a:rPr lang="ru-RU" b="1" dirty="0" err="1" smtClean="0"/>
              <a:t>Синквейн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Развивает умение учащихся   выделять    ключевые   понятия в прочитанном, главные идеи, синтезировать полученные знания  и проявлять творческие способности. </a:t>
            </a:r>
          </a:p>
          <a:p>
            <a:r>
              <a:rPr lang="ru-RU" i="1" dirty="0" smtClean="0"/>
              <a:t>Структура </a:t>
            </a:r>
            <a:r>
              <a:rPr lang="ru-RU" i="1" dirty="0" err="1" smtClean="0"/>
              <a:t>синквейна</a:t>
            </a:r>
            <a:r>
              <a:rPr lang="ru-RU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Существительное (тема).</a:t>
            </a:r>
            <a:br>
              <a:rPr lang="ru-RU" dirty="0" smtClean="0"/>
            </a:br>
            <a:r>
              <a:rPr lang="ru-RU" dirty="0" smtClean="0"/>
              <a:t>Два прилагательных (описание).</a:t>
            </a:r>
            <a:br>
              <a:rPr lang="ru-RU" dirty="0" smtClean="0"/>
            </a:br>
            <a:r>
              <a:rPr lang="ru-RU" dirty="0" smtClean="0"/>
              <a:t>Три глагола (действие).</a:t>
            </a:r>
            <a:br>
              <a:rPr lang="ru-RU" dirty="0" smtClean="0"/>
            </a:br>
            <a:r>
              <a:rPr lang="ru-RU" dirty="0" smtClean="0"/>
              <a:t>Смысловая фраза из четырех слов  (описание).</a:t>
            </a:r>
            <a:br>
              <a:rPr lang="ru-RU" dirty="0" smtClean="0"/>
            </a:br>
            <a:r>
              <a:rPr lang="ru-RU" dirty="0" smtClean="0"/>
              <a:t>Существительное (перефразировка темы).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Приём «</a:t>
            </a:r>
            <a:r>
              <a:rPr lang="ru-RU" b="1" dirty="0" err="1" smtClean="0"/>
              <a:t>Синквейн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</a:t>
            </a:r>
            <a:r>
              <a:rPr lang="ru-RU" sz="4000" b="1" dirty="0" smtClean="0"/>
              <a:t>Железо</a:t>
            </a:r>
            <a:br>
              <a:rPr lang="ru-RU" sz="4000" b="1" dirty="0" smtClean="0"/>
            </a:br>
            <a:r>
              <a:rPr lang="ru-RU" sz="4000" b="1" dirty="0" smtClean="0"/>
              <a:t>2.Мягкое, серебристо-серое</a:t>
            </a:r>
            <a:br>
              <a:rPr lang="ru-RU" sz="4000" b="1" dirty="0" smtClean="0"/>
            </a:br>
            <a:r>
              <a:rPr lang="ru-RU" sz="4000" b="1" dirty="0" smtClean="0"/>
              <a:t>3.Намагничивается, куется, прокатывается, штампуется </a:t>
            </a:r>
            <a:br>
              <a:rPr lang="ru-RU" sz="4000" b="1" dirty="0" smtClean="0"/>
            </a:br>
            <a:r>
              <a:rPr lang="ru-RU" sz="4000" b="1" dirty="0" smtClean="0"/>
              <a:t>4.Хорошо изученный химический элемент </a:t>
            </a:r>
          </a:p>
          <a:p>
            <a:pPr>
              <a:buNone/>
            </a:pPr>
            <a:r>
              <a:rPr lang="ru-RU" sz="4000" b="1" dirty="0" smtClean="0"/>
              <a:t>5.Металл</a:t>
            </a:r>
            <a:endParaRPr lang="ru-RU" sz="4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b="1" dirty="0" smtClean="0"/>
              <a:t>Д/З              Приём «</a:t>
            </a:r>
            <a:r>
              <a:rPr lang="ru-RU" b="1" dirty="0" err="1" smtClean="0"/>
              <a:t>Синквейн</a:t>
            </a:r>
            <a:r>
              <a:rPr lang="ru-RU" b="1" dirty="0" smtClean="0"/>
              <a:t>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1.</a:t>
            </a:r>
            <a:r>
              <a:rPr lang="ru-RU" sz="4000" b="1" dirty="0" smtClean="0"/>
              <a:t>Железо</a:t>
            </a:r>
            <a:br>
              <a:rPr lang="ru-RU" sz="4000" b="1" dirty="0" smtClean="0"/>
            </a:br>
            <a:r>
              <a:rPr lang="ru-RU" sz="4000" b="1" dirty="0" smtClean="0"/>
              <a:t>2.Мягкое, серебристо-серое</a:t>
            </a:r>
            <a:br>
              <a:rPr lang="ru-RU" sz="4000" b="1" dirty="0" smtClean="0"/>
            </a:br>
            <a:r>
              <a:rPr lang="ru-RU" sz="4000" b="1" dirty="0" smtClean="0"/>
              <a:t>3.Намагничивается(?), куется, прокатывается(?), штампуется </a:t>
            </a:r>
            <a:br>
              <a:rPr lang="ru-RU" sz="4000" b="1" dirty="0" smtClean="0"/>
            </a:br>
            <a:r>
              <a:rPr lang="ru-RU" sz="4000" b="1" dirty="0" smtClean="0"/>
              <a:t>4.Доменные, Бессемеровские, Мартеновские, электродуговые</a:t>
            </a:r>
            <a:br>
              <a:rPr lang="ru-RU" sz="4000" b="1" dirty="0" smtClean="0"/>
            </a:br>
            <a:r>
              <a:rPr lang="ru-RU" sz="4000" b="1" dirty="0" smtClean="0"/>
              <a:t>5.Никель,кобальт(?)(сплавы?)</a:t>
            </a:r>
            <a:endParaRPr lang="ru-RU" sz="4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Самопроверка.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После работы с  текстом необходимо пров</a:t>
            </a:r>
            <a:r>
              <a:rPr lang="ru-RU" b="1" dirty="0"/>
              <a:t>е</a:t>
            </a:r>
            <a:r>
              <a:rPr lang="ru-RU" b="1" dirty="0" smtClean="0"/>
              <a:t>рить, удалось ли: </a:t>
            </a:r>
          </a:p>
          <a:p>
            <a:pPr lvl="0"/>
            <a:r>
              <a:rPr lang="ru-RU" dirty="0" smtClean="0"/>
              <a:t>сформулировать основную мысль прочитанного;</a:t>
            </a:r>
          </a:p>
          <a:p>
            <a:pPr lvl="0"/>
            <a:r>
              <a:rPr lang="ru-RU" dirty="0" smtClean="0"/>
              <a:t>выделить основную информацию;</a:t>
            </a:r>
          </a:p>
          <a:p>
            <a:pPr lvl="0"/>
            <a:r>
              <a:rPr lang="ru-RU" dirty="0" smtClean="0"/>
              <a:t>обозначить смысловые вехи (главные мысли каждой части) прочитанного теста;</a:t>
            </a:r>
          </a:p>
          <a:p>
            <a:pPr lvl="0"/>
            <a:r>
              <a:rPr lang="ru-RU" dirty="0" smtClean="0"/>
              <a:t>Выбрать нужное для выполнения конкретного задания (пересказ, сообщение, ответ на уроке);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b="1" dirty="0"/>
          </a:p>
        </p:txBody>
      </p:sp>
      <p:pic>
        <p:nvPicPr>
          <p:cNvPr id="1026" name="Picture 2" descr="C:\Users\USER\Desktop\49c3dfaaf1101c08e2713c2faedc7c0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6929485" cy="46259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altLang="ru-RU" b="1" dirty="0" smtClean="0">
                <a:solidFill>
                  <a:srgbClr val="003366"/>
                </a:solidFill>
              </a:rPr>
              <a:t>Цель</a:t>
            </a:r>
            <a:r>
              <a:rPr lang="ru-RU" altLang="ru-RU" dirty="0" smtClean="0">
                <a:solidFill>
                  <a:srgbClr val="003366"/>
                </a:solidFill>
              </a:rPr>
              <a:t>: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самосовершенствования и повышения читательской компетентности учащихся</a:t>
            </a:r>
          </a:p>
          <a:p>
            <a:pPr>
              <a:lnSpc>
                <a:spcPct val="90000"/>
              </a:lnSpc>
              <a:defRPr/>
            </a:pPr>
            <a:endParaRPr lang="ru-RU" b="1" i="1" dirty="0" smtClean="0">
              <a:solidFill>
                <a:srgbClr val="003366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rgbClr val="003366"/>
                </a:solidFill>
              </a:rPr>
              <a:t>Задачи:</a:t>
            </a:r>
          </a:p>
          <a:p>
            <a:pPr>
              <a:lnSpc>
                <a:spcPct val="115000"/>
              </a:lnSpc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Проанализировать используемые технологии по формированию навыков смыслового чтения.</a:t>
            </a:r>
          </a:p>
          <a:p>
            <a:pPr>
              <a:lnSpc>
                <a:spcPct val="115000"/>
              </a:lnSpc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Наметить основные этапы в работе по формированию навыков  смыслового  чтения.</a:t>
            </a:r>
          </a:p>
          <a:p>
            <a:pPr>
              <a:lnSpc>
                <a:spcPct val="115000"/>
              </a:lnSpc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Выделить эффективные методы и приёмы, отобрать специальные задания.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Проверить эффективность методов и приёмов на практике.</a:t>
            </a:r>
          </a:p>
          <a:p>
            <a:pPr>
              <a:buNone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3131E3D-DDA0-407A-AF89-8595770B37B3}" type="slidenum">
              <a:rPr lang="ru-RU" sz="1400"/>
              <a:pPr algn="r"/>
              <a:t>4</a:t>
            </a:fld>
            <a:endParaRPr lang="ru-RU" sz="140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636963" y="3357563"/>
            <a:ext cx="3095625" cy="2592387"/>
            <a:chOff x="2976" y="436"/>
            <a:chExt cx="1991" cy="1543"/>
          </a:xfrm>
        </p:grpSpPr>
        <p:pic>
          <p:nvPicPr>
            <p:cNvPr id="922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6" y="463"/>
              <a:ext cx="1968" cy="1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6" name="Rectangle 4"/>
            <p:cNvSpPr>
              <a:spLocks noChangeArrowheads="1"/>
            </p:cNvSpPr>
            <p:nvPr/>
          </p:nvSpPr>
          <p:spPr bwMode="auto">
            <a:xfrm>
              <a:off x="4195" y="436"/>
              <a:ext cx="772" cy="15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2339975" y="2205038"/>
            <a:ext cx="4645025" cy="45005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09" y="10800"/>
                </a:moveTo>
                <a:cubicBezTo>
                  <a:pt x="1609" y="15876"/>
                  <a:pt x="5724" y="19991"/>
                  <a:pt x="10800" y="19991"/>
                </a:cubicBezTo>
                <a:cubicBezTo>
                  <a:pt x="15876" y="19991"/>
                  <a:pt x="19991" y="15876"/>
                  <a:pt x="19991" y="10800"/>
                </a:cubicBezTo>
                <a:cubicBezTo>
                  <a:pt x="19991" y="5724"/>
                  <a:pt x="15876" y="1609"/>
                  <a:pt x="10800" y="1609"/>
                </a:cubicBezTo>
                <a:cubicBezTo>
                  <a:pt x="5724" y="1609"/>
                  <a:pt x="1609" y="5724"/>
                  <a:pt x="1609" y="10800"/>
                </a:cubicBezTo>
                <a:close/>
              </a:path>
            </a:pathLst>
          </a:cu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6"/>
          <p:cNvSpPr>
            <a:spLocks noChangeArrowheads="1"/>
          </p:cNvSpPr>
          <p:nvPr/>
        </p:nvSpPr>
        <p:spPr bwMode="auto">
          <a:xfrm>
            <a:off x="4932363" y="4221163"/>
            <a:ext cx="4032250" cy="2160587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3399FF"/>
              </a:gs>
              <a:gs pos="50000">
                <a:srgbClr val="E5F2FF"/>
              </a:gs>
              <a:gs pos="100000">
                <a:srgbClr val="3399FF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b="1" dirty="0" smtClean="0"/>
              <a:t>3</a:t>
            </a:r>
            <a:r>
              <a:rPr lang="ru-RU" b="1" dirty="0"/>
              <a:t>) После чтения текста: </a:t>
            </a:r>
            <a:r>
              <a:rPr lang="ru-RU" dirty="0"/>
              <a:t>– рефлексивное </a:t>
            </a:r>
            <a:r>
              <a:rPr lang="ru-RU" dirty="0" err="1" smtClean="0"/>
              <a:t>чтение,концептуальные</a:t>
            </a:r>
            <a:r>
              <a:rPr lang="ru-RU" dirty="0" smtClean="0"/>
              <a:t>  вопросы</a:t>
            </a:r>
            <a:r>
              <a:rPr lang="ru-RU" dirty="0"/>
              <a:t>.</a:t>
            </a:r>
            <a:r>
              <a:rPr lang="ru-RU" b="1" dirty="0"/>
              <a:t> </a:t>
            </a:r>
            <a:r>
              <a:rPr lang="ru-RU" b="1" dirty="0" smtClean="0"/>
              <a:t>Результат</a:t>
            </a:r>
            <a:r>
              <a:rPr lang="ru-RU" b="1" dirty="0"/>
              <a:t>: </a:t>
            </a:r>
          </a:p>
          <a:p>
            <a:r>
              <a:rPr lang="ru-RU" dirty="0"/>
              <a:t>понимание авторского смысла, корректировка своей интерпретации</a:t>
            </a:r>
          </a:p>
        </p:txBody>
      </p:sp>
      <p:sp>
        <p:nvSpPr>
          <p:cNvPr id="9222" name="AutoShape 7"/>
          <p:cNvSpPr>
            <a:spLocks noChangeArrowheads="1"/>
          </p:cNvSpPr>
          <p:nvPr/>
        </p:nvSpPr>
        <p:spPr bwMode="auto">
          <a:xfrm>
            <a:off x="179388" y="4149725"/>
            <a:ext cx="4176712" cy="2232025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00CC66"/>
              </a:gs>
              <a:gs pos="50000">
                <a:srgbClr val="DFF9EC"/>
              </a:gs>
              <a:gs pos="100000">
                <a:srgbClr val="00CC66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/>
              <a:t>2) Во время чтения текста: </a:t>
            </a:r>
          </a:p>
          <a:p>
            <a:pPr algn="ctr"/>
            <a:r>
              <a:rPr lang="ru-RU" b="1" dirty="0"/>
              <a:t>– </a:t>
            </a:r>
            <a:r>
              <a:rPr lang="ru-RU" dirty="0"/>
              <a:t>изучающее чтение (в т.ч. диалог с автором, вычитывание подтекста).</a:t>
            </a:r>
            <a:r>
              <a:rPr lang="ru-RU" b="1" dirty="0"/>
              <a:t> Результат: </a:t>
            </a:r>
            <a:r>
              <a:rPr lang="ru-RU" dirty="0"/>
              <a:t>интерпретация текста</a:t>
            </a:r>
          </a:p>
        </p:txBody>
      </p:sp>
      <p:sp>
        <p:nvSpPr>
          <p:cNvPr id="9223" name="AutoShape 8"/>
          <p:cNvSpPr>
            <a:spLocks noChangeArrowheads="1"/>
          </p:cNvSpPr>
          <p:nvPr/>
        </p:nvSpPr>
        <p:spPr bwMode="auto">
          <a:xfrm>
            <a:off x="2124075" y="1844675"/>
            <a:ext cx="5111750" cy="2016125"/>
          </a:xfrm>
          <a:prstGeom prst="ribbon2">
            <a:avLst>
              <a:gd name="adj1" fmla="val 12500"/>
              <a:gd name="adj2" fmla="val 70815"/>
            </a:avLst>
          </a:prstGeom>
          <a:gradFill rotWithShape="1">
            <a:gsLst>
              <a:gs pos="0">
                <a:srgbClr val="FFCC66"/>
              </a:gs>
              <a:gs pos="50000">
                <a:srgbClr val="FFF9EC"/>
              </a:gs>
              <a:gs pos="100000">
                <a:srgbClr val="FFCC66"/>
              </a:gs>
            </a:gsLst>
            <a:lin ang="27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buFontTx/>
              <a:buAutoNum type="arabicParenR"/>
            </a:pPr>
            <a:r>
              <a:rPr lang="ru-RU" b="1" dirty="0"/>
              <a:t> До чтения текста: </a:t>
            </a:r>
          </a:p>
          <a:p>
            <a:pPr algn="ctr"/>
            <a:r>
              <a:rPr lang="ru-RU" b="1" dirty="0"/>
              <a:t>– </a:t>
            </a:r>
            <a:r>
              <a:rPr lang="ru-RU" dirty="0"/>
              <a:t>просмотровое чтение </a:t>
            </a:r>
          </a:p>
          <a:p>
            <a:pPr algn="ctr"/>
            <a:r>
              <a:rPr lang="ru-RU" b="1" dirty="0"/>
              <a:t>Результат: </a:t>
            </a:r>
          </a:p>
          <a:p>
            <a:pPr algn="ctr"/>
            <a:r>
              <a:rPr lang="ru-RU" dirty="0"/>
              <a:t>предвосхищение чтения, создание мотива для чтения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0" y="-100013"/>
            <a:ext cx="9144000" cy="16573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смыслового чтения</a:t>
            </a:r>
            <a:r>
              <a:rPr lang="ru-RU" sz="3200" b="1" dirty="0">
                <a:solidFill>
                  <a:schemeClr val="tx2"/>
                </a:solidFill>
              </a:rPr>
              <a:t/>
            </a:r>
            <a:br>
              <a:rPr lang="ru-RU" sz="3200" b="1" dirty="0">
                <a:solidFill>
                  <a:schemeClr val="tx2"/>
                </a:solidFill>
              </a:rPr>
            </a:br>
            <a:r>
              <a:rPr lang="ru-RU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(по Данилову Д.Д.) </a:t>
            </a:r>
            <a:r>
              <a:rPr lang="ru-RU" sz="2000" dirty="0">
                <a:solidFill>
                  <a:schemeClr val="tx2"/>
                </a:solidFill>
              </a:rPr>
              <a:t/>
            </a:r>
            <a:br>
              <a:rPr lang="ru-RU" sz="2000" dirty="0">
                <a:solidFill>
                  <a:schemeClr val="tx2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Три этапа работы с любым текстом.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183563" cy="1050925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УУД</a:t>
            </a:r>
          </a:p>
        </p:txBody>
      </p:sp>
      <p:graphicFrame>
        <p:nvGraphicFramePr>
          <p:cNvPr id="63512" name="Group 24"/>
          <p:cNvGraphicFramePr>
            <a:graphicFrameLocks noGrp="1"/>
          </p:cNvGraphicFramePr>
          <p:nvPr>
            <p:ph type="tbl" idx="1"/>
          </p:nvPr>
        </p:nvGraphicFramePr>
        <p:xfrm>
          <a:off x="457200" y="914401"/>
          <a:ext cx="8183563" cy="5729310"/>
        </p:xfrm>
        <a:graphic>
          <a:graphicData uri="http://schemas.openxmlformats.org/drawingml/2006/table">
            <a:tbl>
              <a:tblPr/>
              <a:tblGrid>
                <a:gridCol w="2727325"/>
                <a:gridCol w="2728913"/>
                <a:gridCol w="2727325"/>
              </a:tblGrid>
              <a:tr h="5319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чтения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 время чтения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чтения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736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Определять и формировать цель деятельности на уроке с помощью учителя;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Учиться высказывать свое предположение на основе работы с иллюстрацией учебника;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Находить ответы на вопросы в тексте, иллюстрациях;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eaLnBrk="1" hangingPunct="1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Оформлять свои мысли в устной и письменной форме;</a:t>
                      </a:r>
                    </a:p>
                    <a:p>
                      <a:pPr eaLnBrk="1" hangingPunct="1">
                        <a:buFont typeface="Arial" pitchFamily="34" charset="0"/>
                        <a:buNone/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eaLnBrk="1" hangingPunct="1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Слушать и понимать речь других.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eaLnBrk="1" hangingPunct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Ориентироваться в учебнике;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eaLnBrk="1" hangingPunct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Находить ответы на вопросы в тексте, </a:t>
                      </a:r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иллюстрациях;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Делать выводы в результате совместной работы класса и учителя;</a:t>
                      </a:r>
                    </a:p>
                    <a:p>
                      <a:pPr eaLnBrk="1" hangingPunct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Учиться работать в паре, группе; выполнять различные роли.</a:t>
                      </a:r>
                    </a:p>
                    <a:p>
                      <a:pPr eaLnBrk="1" hangingPunct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В диалоге с учителем вырабатывать критерии оценки и определять степень успешности своей работы и работы других в соответствии с этими критериями.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своей практике использую алгоритм формирования умений и навыков работы с текстом на уроке химии, представленный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А.А.Журиным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</a:t>
            </a:r>
          </a:p>
          <a:p>
            <a:r>
              <a:rPr lang="ru-RU" dirty="0" smtClean="0"/>
              <a:t>1.Понимание слова. </a:t>
            </a:r>
          </a:p>
          <a:p>
            <a:r>
              <a:rPr lang="ru-RU" dirty="0" smtClean="0"/>
              <a:t>2. Понимание предложения. </a:t>
            </a:r>
          </a:p>
          <a:p>
            <a:r>
              <a:rPr lang="ru-RU" dirty="0" smtClean="0"/>
              <a:t>3. Вычленение главного в сообщении. </a:t>
            </a:r>
          </a:p>
          <a:p>
            <a:r>
              <a:rPr lang="ru-RU" dirty="0" smtClean="0"/>
              <a:t>4. Составление плана информационного сообщения. 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Тезирование</a:t>
            </a:r>
            <a:r>
              <a:rPr lang="ru-RU" dirty="0" smtClean="0"/>
              <a:t> текста. </a:t>
            </a:r>
          </a:p>
          <a:p>
            <a:r>
              <a:rPr lang="ru-RU" dirty="0" smtClean="0"/>
              <a:t>6. Конспектирование текста. </a:t>
            </a:r>
          </a:p>
          <a:p>
            <a:r>
              <a:rPr lang="ru-RU" dirty="0" smtClean="0"/>
              <a:t>7.Создание собственной информации на основе нескольких литературных источников (реферирование).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142853"/>
            <a:ext cx="9144000" cy="571504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Достоинства технологии: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785795"/>
            <a:ext cx="8286750" cy="407195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применима самостоятельно вне урока;</a:t>
            </a:r>
          </a:p>
          <a:p>
            <a:pPr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возрастносообразна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доступна;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ориентирована на развитие личности читателя;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развивает умение прогнозировать результаты чтения;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способствует достижению понимания на уровне смысла.</a:t>
            </a:r>
          </a:p>
        </p:txBody>
      </p:sp>
      <p:pic>
        <p:nvPicPr>
          <p:cNvPr id="22533" name="Рисунок 3" descr="iCAX1LDX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429132"/>
            <a:ext cx="410445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5800" b="1" dirty="0" smtClean="0">
                <a:solidFill>
                  <a:srgbClr val="FF0000"/>
                </a:solidFill>
              </a:rPr>
              <a:t>Железо</a:t>
            </a:r>
          </a:p>
          <a:p>
            <a:pPr>
              <a:buNone/>
            </a:pPr>
            <a:r>
              <a:rPr lang="ru-RU" dirty="0" smtClean="0"/>
              <a:t>Железо можно назвать главным металлом нашего времени. Этот химический элемент очень хорошо изучен. Тем не менее, учёные не знают, Когда и кем открыто железо: слишком давно это было. Использовать железные изделия человек стал использовать уже в начале 1 тысячелетия до н.э. Когда на смену бронзовому веку пришел железный. Металлургия на территории Европы и Азии начала развиваться ещё в 9 – 7 веке до н.э. Первое железо, попавшее в руки человека, было, вероятно, неземного происхождения. Поскольку ежегодно на Землю падает больше тысячи метеоритов, часть их - железные, состоящие в основном из никелистого железа. Самый большой из обнаруженных метеоритов весит около 60 тон. Он найден в 1920 году в юго-западной части Африки. У «небесного» железа есть одна важная технологическая особенность: в нагретом виде этот металл не поддаётся ковке, ковать можно лишь холодное метеоритное тело. Оружие из «небесного» металла долгие века оставались чрезвычайно редким и драгоценным. Железо обнаружено также и на Луне, В лунном грунте, оно присутствует в самородном, не окислённом состоянии, что, очевидно, объясняется отсутствием атмосферы. Хотя на Земле железо тоже иногда встречается в самородном состоянии. Железо – серый металл, его легко обрабатывать: резать, ковать, прокатывать, штамповать. Ему можно придать большую прочность и твёрдость методами термического и механического воздействия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52"/>
            <a:ext cx="8229600" cy="6026161"/>
          </a:xfrm>
        </p:spPr>
        <p:txBody>
          <a:bodyPr/>
          <a:lstStyle/>
          <a:p>
            <a:r>
              <a:rPr lang="ru-RU" b="1" dirty="0" smtClean="0"/>
              <a:t>Этапы работы с текстом </a:t>
            </a:r>
            <a:endParaRPr lang="ru-RU" dirty="0" smtClean="0"/>
          </a:p>
          <a:p>
            <a:r>
              <a:rPr lang="ru-RU" b="1" dirty="0" smtClean="0"/>
              <a:t>Этап №1 Заголовок текста</a:t>
            </a:r>
            <a:endParaRPr lang="ru-RU" dirty="0" smtClean="0"/>
          </a:p>
          <a:p>
            <a:r>
              <a:rPr lang="ru-RU" dirty="0" smtClean="0"/>
              <a:t>Большое значение для понимания смысла текста имеет его заголовок. Как правило, заголовки параграфов учебника представляют собой назывное слово или предложение, в котором выражена главная мысль текста.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382</TotalTime>
  <Words>1310</Words>
  <PresentationFormat>Экран (4:3)</PresentationFormat>
  <Paragraphs>132</Paragraphs>
  <Slides>26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 Формирование навыков смыслового чтения  на уроках химии  с целью развития мотивационных, операциональных и когнитивных ресурсов личности учащегося </vt:lpstr>
      <vt:lpstr>Слайд 3</vt:lpstr>
      <vt:lpstr>Слайд 4</vt:lpstr>
      <vt:lpstr>УУД</vt:lpstr>
      <vt:lpstr>Слайд 6</vt:lpstr>
      <vt:lpstr>Достоинства технологии:</vt:lpstr>
      <vt:lpstr>Слайд 8</vt:lpstr>
      <vt:lpstr>Слайд 9</vt:lpstr>
      <vt:lpstr> Железо </vt:lpstr>
      <vt:lpstr>Слайд 11</vt:lpstr>
      <vt:lpstr>Слайд 12</vt:lpstr>
      <vt:lpstr>Слайд 13</vt:lpstr>
      <vt:lpstr>Слайд 14</vt:lpstr>
      <vt:lpstr>  Можно использовать различные типы графических изображений.  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Самопроверка.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134</cp:revision>
  <dcterms:created xsi:type="dcterms:W3CDTF">2020-05-14T10:37:28Z</dcterms:created>
  <dcterms:modified xsi:type="dcterms:W3CDTF">2020-07-11T03:29:42Z</dcterms:modified>
</cp:coreProperties>
</file>