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8"/>
  </p:handoutMasterIdLst>
  <p:sldIdLst>
    <p:sldId id="256" r:id="rId2"/>
    <p:sldId id="279" r:id="rId3"/>
    <p:sldId id="287" r:id="rId4"/>
    <p:sldId id="263" r:id="rId5"/>
    <p:sldId id="262" r:id="rId6"/>
    <p:sldId id="264" r:id="rId7"/>
    <p:sldId id="265" r:id="rId8"/>
    <p:sldId id="267" r:id="rId9"/>
    <p:sldId id="285" r:id="rId10"/>
    <p:sldId id="266" r:id="rId11"/>
    <p:sldId id="268" r:id="rId12"/>
    <p:sldId id="269" r:id="rId13"/>
    <p:sldId id="270" r:id="rId14"/>
    <p:sldId id="282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83" r:id="rId23"/>
    <p:sldId id="280" r:id="rId24"/>
    <p:sldId id="284" r:id="rId25"/>
    <p:sldId id="286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DA7C"/>
    <a:srgbClr val="7C291E"/>
    <a:srgbClr val="000000"/>
    <a:srgbClr val="E6BE76"/>
    <a:srgbClr val="4A0A0A"/>
    <a:srgbClr val="C55A11"/>
    <a:srgbClr val="4C1918"/>
    <a:srgbClr val="2A170F"/>
    <a:srgbClr val="212932"/>
    <a:srgbClr val="37445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-91" y="-20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583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5087" y="1465729"/>
            <a:ext cx="7900264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8/16/2020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69891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98450" y="182561"/>
            <a:ext cx="8547100" cy="6492878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media" Target="../media/media3.mp3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43;&#1086;&#1085;&#1095;&#1072;&#1088;&#1086;&#1074;&#1072;-&#1062;&#1077;&#1085;&#1090;&#1088;&#1072;&#1083;&#1100;&#1085;&#1099;&#1081;-&#1087;&#1088;&#1077;&#1079;&#1077;&#1085;&#1090;&#1072;&#1094;&#1080;&#1103;%20&#1082;%20&#1079;&#1072;&#1085;&#1103;&#1090;&#1080;&#1102;%20&#1072;&#1085;&#1090;&#1080;&#1082;&#1086;&#1088;&#1088;&#1091;&#1087;&#1094;&#1080;&#1103;-&#1043;&#1086;&#1085;&#1095;&#1072;&#1088;&#1086;&#1074;&#1072;-&#1062;&#1077;&#1085;&#1090;&#1088;&#1072;&#1083;&#1100;&#1085;&#1099;&#1081;\&#1079;&#1074;&#1091;&#1082;%20&#1074;&#1077;&#1090;&#1088;&#1072;.mp3" TargetMode="External"/><Relationship Id="rId6" Type="http://schemas.openxmlformats.org/officeDocument/2006/relationships/image" Target="../media/image23.png"/><Relationship Id="rId5" Type="http://schemas.microsoft.com/office/2007/relationships/media" Target="file:///E:\&#1043;&#1086;&#1085;&#1095;&#1072;&#1088;&#1086;&#1074;&#1072;-&#1062;&#1077;&#1085;&#1090;&#1088;&#1072;&#1083;&#1100;&#1085;&#1099;&#1081;-&#1087;&#1088;&#1077;&#1079;&#1077;&#1085;&#1090;&#1072;&#1094;&#1080;&#1103;%20&#1082;%20&#1079;&#1072;&#1085;&#1103;&#1090;&#1080;&#1102;%20&#1072;&#1085;&#1090;&#1080;&#1082;&#1086;&#1088;&#1088;&#1091;&#1087;&#1094;&#1080;&#1103;-&#1043;&#1086;&#1085;&#1095;&#1072;&#1088;&#1086;&#1074;&#1072;-&#1062;&#1077;&#1085;&#1090;&#1088;&#1072;&#1083;&#1100;&#1085;&#1099;&#1081;\&#1079;&#1074;&#1091;&#1082;%20&#1074;&#1077;&#1090;&#1088;&#1072;.mp3" TargetMode="Externa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file:///E:\&#1043;&#1086;&#1085;&#1095;&#1072;&#1088;&#1086;&#1074;&#1072;-&#1062;&#1077;&#1085;&#1090;&#1088;&#1072;&#1083;&#1100;&#1085;&#1099;&#1081;-&#1087;&#1088;&#1077;&#1079;&#1077;&#1085;&#1090;&#1072;&#1094;&#1080;&#1103;%20&#1082;%20&#1079;&#1072;&#1085;&#1103;&#1090;&#1080;&#1102;%20&#1072;&#1085;&#1090;&#1080;&#1082;&#1086;&#1088;&#1088;&#1091;&#1087;&#1094;&#1080;&#1103;-&#1043;&#1086;&#1085;&#1095;&#1072;&#1088;&#1086;&#1074;&#1072;-&#1062;&#1077;&#1085;&#1090;&#1088;&#1072;&#1083;&#1100;&#1085;&#1099;&#1081;\'&#1042;&#1084;&#1077;&#1089;&#1090;&#1077;%20&#1087;&#1088;&#1086;&#1090;&#1080;&#1074;%20&#1082;&#1086;&#1088;&#1088;&#1091;&#1087;&#1094;&#1080;&#1080;!'%20-%20&#1048;&#1089;&#1072;&#1082;&#1086;&#1074;%20&#1040;&#1083;&#1077;&#1082;&#1089;&#1077;&#1081;%2019%20&#1083;&#1077;&#1090;%20&#1052;&#1086;&#1089;&#1082;&#1074;&#1072;%20(1)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3;&#1086;&#1085;&#1095;&#1072;&#1088;&#1086;&#1074;&#1072;-&#1062;&#1077;&#1085;&#1090;&#1088;&#1072;&#1083;&#1100;&#1085;&#1099;&#1081;-&#1087;&#1088;&#1077;&#1079;&#1077;&#1085;&#1090;&#1072;&#1094;&#1080;&#1103;%20&#1082;%20&#1079;&#1072;&#1085;&#1103;&#1090;&#1080;&#1102;%20&#1072;&#1085;&#1090;&#1080;&#1082;&#1086;&#1088;&#1088;&#1091;&#1087;&#1094;&#1080;&#1103;-&#1043;&#1086;&#1085;&#1095;&#1072;&#1088;&#1086;&#1074;&#1072;-&#1062;&#1077;&#1085;&#1090;&#1088;&#1072;&#1083;&#1100;&#1085;&#1099;&#1081;\'&#1042;&#1084;&#1077;&#1089;&#1090;&#1077;%20&#1087;&#1088;&#1086;&#1090;&#1080;&#1074;%20&#1082;&#1086;&#1088;&#1088;&#1091;&#1087;&#1094;&#1080;&#1080;!'%20-%20&#1048;&#1089;&#1072;&#1082;&#1086;&#1074;%20&#1040;&#1083;&#1077;&#1082;&#1089;&#1077;&#1081;%2019%20&#1083;&#1077;&#1090;%20&#1052;&#1086;&#1089;&#1082;&#1074;&#1072;%20(1).mp4" TargetMode="Externa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media" Target="file:///E:\&#1043;&#1086;&#1085;&#1095;&#1072;&#1088;&#1086;&#1074;&#1072;-&#1062;&#1077;&#1085;&#1090;&#1088;&#1072;&#1083;&#1100;&#1085;&#1099;&#1081;-&#1087;&#1088;&#1077;&#1079;&#1077;&#1085;&#1090;&#1072;&#1094;&#1080;&#1103;%20&#1082;%20&#1079;&#1072;&#1085;&#1103;&#1090;&#1080;&#1102;%20&#1072;&#1085;&#1090;&#1080;&#1082;&#1086;&#1088;&#1088;&#1091;&#1087;&#1094;&#1080;&#1103;-&#1043;&#1086;&#1085;&#1095;&#1072;&#1088;&#1086;&#1074;&#1072;-&#1062;&#1077;&#1085;&#1090;&#1088;&#1072;&#1083;&#1100;&#1085;&#1099;&#1081;\&#1092;&#1083;&#1077;&#1096;&#1084;&#1086;&#1073;%20-%20&#1040;&#1103;%20-%20&#1040;&#1083;&#1090;&#1099;&#1085;%20&#1054;&#1088;&#1076;&#1072;_(x-Minusovka.ru)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43;&#1086;&#1085;&#1095;&#1072;&#1088;&#1086;&#1074;&#1072;-&#1062;&#1077;&#1085;&#1090;&#1088;&#1072;&#1083;&#1100;&#1085;&#1099;&#1081;-&#1087;&#1088;&#1077;&#1079;&#1077;&#1085;&#1090;&#1072;&#1094;&#1080;&#1103;%20&#1082;%20&#1079;&#1072;&#1085;&#1103;&#1090;&#1080;&#1102;%20&#1072;&#1085;&#1090;&#1080;&#1082;&#1086;&#1088;&#1088;&#1091;&#1087;&#1094;&#1080;&#1103;-&#1043;&#1086;&#1085;&#1095;&#1072;&#1088;&#1086;&#1074;&#1072;-&#1062;&#1077;&#1085;&#1090;&#1088;&#1072;&#1083;&#1100;&#1085;&#1099;&#1081;\&#1092;&#1083;&#1077;&#1096;&#1084;&#1086;&#1073;%20-%20&#1040;&#1103;%20-%20&#1040;&#1083;&#1090;&#1099;&#1085;%20&#1054;&#1088;&#1076;&#1072;_(x-Minusovka.ru).mp3" TargetMode="Externa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image" Target="../media/image14.png"/><Relationship Id="rId5" Type="http://schemas.microsoft.com/office/2007/relationships/media" Target="../media/media2.mp3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72720" y="314960"/>
            <a:ext cx="3444240" cy="5405120"/>
          </a:xfrm>
          <a:prstGeom prst="roundRect">
            <a:avLst/>
          </a:prstGeom>
          <a:solidFill>
            <a:srgbClr val="C55A11">
              <a:alpha val="4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72720" y="514350"/>
            <a:ext cx="3344203" cy="5804487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Коррупция «есть корень, из которого</a:t>
            </a:r>
            <a:b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вытекает во все времена и при всяких</a:t>
            </a:r>
            <a:b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  <a:t>соблазнах презрение ко всем законам».</a:t>
            </a:r>
            <a:br>
              <a:rPr lang="ru-RU" sz="3600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sz="3600" b="1" i="1" dirty="0" smtClean="0"/>
              <a:t>Томас Гоббс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sz="40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3265" y="6279501"/>
            <a:ext cx="4702629" cy="46653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Учитель ГБОУ СОШ №304 Гончарова Э. А., Центральный район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268" y="1"/>
            <a:ext cx="8719514" cy="67201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Море «Историческое»</a:t>
            </a:r>
            <a:endParaRPr lang="ru-RU" sz="54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Picture 8" descr="http://www.spsl.nsc.ru/history/descr/PICTURE/spis80r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6599" y="1751615"/>
            <a:ext cx="2198642" cy="269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4603" y="969041"/>
            <a:ext cx="2438400" cy="2438400"/>
          </a:xfrm>
          <a:prstGeom prst="rect">
            <a:avLst/>
          </a:prstGeom>
        </p:spPr>
      </p:pic>
      <p:pic>
        <p:nvPicPr>
          <p:cNvPr id="1028" name="Picture 4" descr="https://pbs.twimg.com/media/CnRwmMDWYAQhtLG.jpg:lar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837" y="1127353"/>
            <a:ext cx="2339704" cy="23805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4203" y="3895265"/>
            <a:ext cx="1494501" cy="2240631"/>
          </a:xfrm>
          <a:prstGeom prst="rect">
            <a:avLst/>
          </a:prstGeom>
        </p:spPr>
      </p:pic>
      <p:pic>
        <p:nvPicPr>
          <p:cNvPr id="5" name="звук моря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323850" y="6049626"/>
            <a:ext cx="609600" cy="60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94646" y="-71482"/>
            <a:ext cx="9238646" cy="692948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Горы «Аналитические»</a:t>
            </a:r>
            <a:endParaRPr lang="ru-RU" sz="54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196" name="Picture 4" descr="http://www.stihi.ru/pics/2010/04/07/6299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3036" y="3383281"/>
            <a:ext cx="4760327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звук ветр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935163" y="641572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2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"/>
            <a:ext cx="8321040" cy="133773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C291E"/>
                </a:solidFill>
              </a:rPr>
              <a:t>На какие нужды идут взятки в России?</a:t>
            </a:r>
            <a:endParaRPr lang="ru-RU" b="1" dirty="0">
              <a:solidFill>
                <a:srgbClr val="7C291E"/>
              </a:solidFill>
            </a:endParaRPr>
          </a:p>
        </p:txBody>
      </p:sp>
      <p:pic>
        <p:nvPicPr>
          <p:cNvPr id="9219" name="Picture 2" descr="C:\Documents and Settings\ф\Мои документы\схема 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8969" y="948690"/>
            <a:ext cx="7943541" cy="57473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7C291E"/>
                </a:solidFill>
              </a:rPr>
              <a:t>Уровень деловой коррупции в 40 регионах России</a:t>
            </a:r>
            <a:endParaRPr lang="ru-RU" b="1" i="1" dirty="0">
              <a:solidFill>
                <a:srgbClr val="7C291E"/>
              </a:solidFill>
            </a:endParaRPr>
          </a:p>
        </p:txBody>
      </p:sp>
      <p:pic>
        <p:nvPicPr>
          <p:cNvPr id="10243" name="Picture 2" descr="C:\Documents and Settings\ф\Мои документы\mur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2" y="1428750"/>
            <a:ext cx="8929688" cy="5214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4310" y="0"/>
            <a:ext cx="9144000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566973"/>
            <a:ext cx="355937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4564" y="3340359"/>
            <a:ext cx="3825551" cy="3359020"/>
          </a:xfrm>
          <a:prstGeom prst="rect">
            <a:avLst/>
          </a:prstGeom>
          <a:solidFill>
            <a:srgbClr val="56DA7C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России коррупция – словно яма. </a:t>
            </a:r>
            <a:endParaRPr lang="ru-RU" sz="105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ней тщетно, как с бездорожьем, борются. </a:t>
            </a:r>
            <a:endParaRPr lang="ru-RU" sz="105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чем настойчивей под неё копают, </a:t>
            </a:r>
            <a:endParaRPr lang="ru-RU" sz="105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 только больше она становится. </a:t>
            </a:r>
            <a:endParaRPr lang="ru-RU" sz="105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вот в Китае действуют просто: </a:t>
            </a:r>
            <a:endParaRPr lang="ru-RU" sz="105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взятки - к стенке, без колебаний! </a:t>
            </a:r>
            <a:endParaRPr lang="ru-RU" sz="105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потом по почте получат родственники </a:t>
            </a:r>
            <a:endParaRPr lang="ru-RU" sz="105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Счёт за две пули – на восемь юаней. </a:t>
            </a:r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42852"/>
            <a:ext cx="8229600" cy="114300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C00000"/>
                </a:solidFill>
              </a:rPr>
              <a:t>Причины коррупции: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7686700" cy="5788152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  </a:t>
            </a:r>
            <a:r>
              <a:rPr lang="ru-RU" b="1" dirty="0" smtClean="0">
                <a:solidFill>
                  <a:srgbClr val="002060"/>
                </a:solidFill>
              </a:rPr>
              <a:t> -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Низкая заработная плата государственных служащих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   - Незнание законов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   - Желание легкой наживы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  -  Частая сменяемость лиц на различных должностях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   - Нестабильность в стране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  -  Коррупция как привычка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  - Низкий уровень жизни населения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  - Слабая развитость государственных институтов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 -  Безработица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  - Неразвитость институтов гражданского общества</a:t>
            </a:r>
          </a:p>
          <a:p>
            <a:pPr marL="365760" indent="-36576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Пустыня «Народная мудрость»</a:t>
            </a:r>
            <a:endParaRPr lang="ru-RU" dirty="0"/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1143000"/>
            <a:ext cx="8429625" cy="5622925"/>
          </a:xfrm>
        </p:spPr>
      </p:pic>
      <p:pic>
        <p:nvPicPr>
          <p:cNvPr id="5" name="Picture 5" descr="Картинка 66 из 1078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63" y="3429000"/>
            <a:ext cx="332740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22 -0.02264  -0.033 -0.06126  -0.027 -0.09988  C -0.024 -0.1132  -0.02 -0.12652  -0.014 -0.13717  C -0.01 -0.10654  0.004 -0.07858  0.025 -0.06126  C 0.025 -0.09855  0.041 -0.13451  0.068 -0.15049  C 0.077 -0.15715  0.087 -0.15982  0.097 -0.16115  C 0.082 -0.13851  0.074 -0.10654  0.077 -0.07325  C 0.099 -0.09722  0.13 -0.10255  0.157 -0.08523  C 0.166 -0.07991  0.175 -0.07058  0.181 -0.06126  C 0.158 -0.06393  0.134 -0.05194  0.117 -0.02797  C 0.144 -0.01998  0.167 0.00799  0.174 0.04661  C 0.176 0.05993  0.176 0.07325  0.174 0.08657  C 0.161 0.06126  0.139 0.04395  0.115 0.04129  C 0.127 0.07458  0.124 0.11587  0.106 0.1465  C 0.099 0.15715  0.091 0.16647  0.082 0.1718  C 0.089 0.1425  0.085 0.10921  0.072 0.08257  C 0.06 0.11587  0.034 0.13851  0.004 0.13851  C -0.007 0.13851  -0.017 0.13584  -0.026 0.13052  C -0.004 0.11986  0.013 0.09456  0.021 0.06393  C -0.007 0.07192  -0.036 0.05993  -0.055 0.0293  C -0.062 0.01731  -0.066 0.00533  -0.069 -0.00799  C -0.049 0.00932  -0.023 0.01199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401050" cy="68516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О чем гласит народная мудрость…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13" y="1337310"/>
            <a:ext cx="8229600" cy="4961890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Вспомните, какие пословицы и поговорки отражают коррупционную деятельность в современном обществе?   </a:t>
            </a:r>
          </a:p>
          <a:p>
            <a:pPr marL="365760" indent="-36576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«Не подмажешь, не поедешь» </a:t>
            </a:r>
            <a:endParaRPr lang="ru-RU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marL="365760" indent="-36576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 вымогательство, </a:t>
            </a:r>
            <a:r>
              <a:rPr lang="ru-RU" dirty="0" err="1" smtClean="0">
                <a:solidFill>
                  <a:srgbClr val="FF0000"/>
                </a:solidFill>
                <a:latin typeface="Bookman Old Style" pitchFamily="18" charset="0"/>
              </a:rPr>
              <a:t>взятоничество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.</a:t>
            </a:r>
          </a:p>
          <a:p>
            <a:pPr marL="365760" indent="-36576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«Рука руку моет»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</a:t>
            </a:r>
          </a:p>
          <a:p>
            <a:pPr marL="365760" indent="-36576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групповая запланированная деятельность в подкупе.</a:t>
            </a:r>
          </a:p>
          <a:p>
            <a:pPr marL="365760" indent="-36576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«Загребать жар чужими руками» 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  <a:p>
            <a:pPr marL="365760" indent="-36576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несознательное соучастие в мошенничестве и аферах.</a:t>
            </a:r>
          </a:p>
          <a:p>
            <a:pPr marL="365760" indent="-36576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«Видит око, да зуб неймет» </a:t>
            </a:r>
            <a:endParaRPr lang="ru-RU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marL="365760" indent="-36576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7030A0"/>
                </a:solidFill>
                <a:latin typeface="Bookman Old Style" pitchFamily="18" charset="0"/>
              </a:rPr>
              <a:t>безрезультативность действий борьбы с коррупцией.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5770" y="202882"/>
            <a:ext cx="8229600" cy="3957638"/>
          </a:xfrm>
        </p:spPr>
        <p:txBody>
          <a:bodyPr rtlCol="0">
            <a:normAutofit fontScale="32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700" b="1" i="1" dirty="0" smtClean="0">
                <a:solidFill>
                  <a:srgbClr val="C00000"/>
                </a:solidFill>
              </a:rPr>
              <a:t>Основные признаки коррупционного действия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600" b="1" dirty="0" smtClean="0">
                <a:solidFill>
                  <a:schemeClr val="tx2">
                    <a:lumMod val="50000"/>
                  </a:schemeClr>
                </a:solidFill>
              </a:rPr>
              <a:t>Обоюдное согласие участников действия.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600" b="1" dirty="0" smtClean="0">
                <a:solidFill>
                  <a:schemeClr val="tx2">
                    <a:lumMod val="50000"/>
                  </a:schemeClr>
                </a:solidFill>
              </a:rPr>
              <a:t>Наличие взаимных обязательств.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600" b="1" dirty="0" smtClean="0">
                <a:solidFill>
                  <a:schemeClr val="tx2">
                    <a:lumMod val="50000"/>
                  </a:schemeClr>
                </a:solidFill>
              </a:rPr>
              <a:t>Получение  определенных выгод и преимуществ обеими сторонами.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600" b="1" dirty="0" smtClean="0">
                <a:solidFill>
                  <a:schemeClr val="tx2">
                    <a:lumMod val="50000"/>
                  </a:schemeClr>
                </a:solidFill>
              </a:rPr>
              <a:t>Принимаемое решение нарушает закон или противоречит  моральным нормам.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600" b="1" dirty="0" smtClean="0">
                <a:solidFill>
                  <a:schemeClr val="tx2">
                    <a:lumMod val="50000"/>
                  </a:schemeClr>
                </a:solidFill>
              </a:rPr>
              <a:t>Сознательное подчинение общих интересов личной выгоде.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600" b="1" dirty="0" smtClean="0">
                <a:solidFill>
                  <a:schemeClr val="tx2">
                    <a:lumMod val="50000"/>
                  </a:schemeClr>
                </a:solidFill>
              </a:rPr>
              <a:t>Обе стороны стремятся скрыть свои действия.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5363" name="Picture 2" descr="img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831" y="4286250"/>
            <a:ext cx="3295650" cy="197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unnam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5019" y="4274820"/>
            <a:ext cx="4517941" cy="203073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7241" y="149290"/>
            <a:ext cx="8434873" cy="41241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chemeClr val="tx1"/>
                </a:solidFill>
              </a:rPr>
              <a:t>Срок заключения даже за простую взятку может достигать 5 лет, а штраф – от семисот до тысячи минимальных размеров оплаты труда.</a:t>
            </a:r>
          </a:p>
          <a:p>
            <a:r>
              <a:rPr lang="ru-RU" sz="3600" dirty="0" smtClean="0">
                <a:solidFill>
                  <a:schemeClr val="tx1"/>
                </a:solidFill>
              </a:rPr>
              <a:t>Вот мы говорим о коррупции, о том, что с ней обязательно нужно бороться и предотвращать любые проявления.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" y="428625"/>
            <a:ext cx="8526780" cy="58864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1" i="1" dirty="0" smtClean="0">
                <a:solidFill>
                  <a:srgbClr val="C00000"/>
                </a:solidFill>
              </a:rPr>
              <a:t>Рассмотреть ситуации и указать, в которых из них представлены случаи коррупции,  а в которых нет.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4330" y="868680"/>
            <a:ext cx="8469630" cy="5989320"/>
          </a:xfrm>
        </p:spPr>
        <p:txBody>
          <a:bodyPr rtlCol="0">
            <a:normAutofit fontScale="55000" lnSpcReduction="20000"/>
          </a:bodyPr>
          <a:lstStyle/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/>
              <a:t>1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 благодарность за то, что врач вылечил её тяжело больного ребёнка, Галина подарила врачу букет из цветов   своего сада.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Бухгалтер Иванова С.  использовала поддельные счета, которые содержат неверную информацию.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Кандидат в депутаты договорился  фирмой о  финансировании её выборов в органы государственной власти, взамен обещал   помогать этой фирме получать хорошие заказы.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Государственное должностное лицо пользуется служебным автомобилем и топливом в личных целях.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Иван вынужден был отблагодарить чиновника, сознательно тянувшего  время для решения его вопроса.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Должностное лицо правительства поздно приходит на работу, рано возвращается с работы и в рабочее время занимается личными делами.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sz="quarter" idx="4294967295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71211" cy="58293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5031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'Вместе против коррупции!' - Исаков Алексей 19 лет Москва (1)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77190" y="228600"/>
            <a:ext cx="8490796" cy="6368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8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60229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Молодость! Возьми с собой в дорогу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Самую заветную мечту,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За людей душевную тревогу,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Сердца жар и мыслей красоту, 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Мудрость чувства,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Стойкость в бурях жизни,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Мужество во всем и до конца,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Верность другу,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Преданность Отчизне, 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Имя гражданина и борца.</a:t>
            </a:r>
          </a:p>
          <a:p>
            <a:pPr eaLnBrk="1" hangingPunct="1"/>
            <a:endParaRPr lang="ru-RU" smtClean="0"/>
          </a:p>
        </p:txBody>
      </p:sp>
      <p:pic>
        <p:nvPicPr>
          <p:cNvPr id="4" name="Picture 8" descr="Картинка 3 из 87052"/>
          <p:cNvPicPr>
            <a:picLocks noChangeAspect="1" noChangeArrowheads="1"/>
          </p:cNvPicPr>
          <p:nvPr/>
        </p:nvPicPr>
        <p:blipFill>
          <a:blip r:embed="rId2" cstate="print"/>
          <a:srcRect l="5789" t="7535" r="5789" b="13014"/>
          <a:stretch>
            <a:fillRect/>
          </a:stretch>
        </p:blipFill>
        <p:spPr bwMode="auto">
          <a:xfrm>
            <a:off x="4857750" y="3857625"/>
            <a:ext cx="4090988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smtClean="0">
                <a:solidFill>
                  <a:srgbClr val="C00000"/>
                </a:solidFill>
              </a:rPr>
              <a:t>Скажем коррупции «Нет!»</a:t>
            </a:r>
          </a:p>
        </p:txBody>
      </p:sp>
      <p:pic>
        <p:nvPicPr>
          <p:cNvPr id="17411" name="Содержимое 3" descr="_corrupt0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93420" y="929958"/>
            <a:ext cx="7620000" cy="3441700"/>
          </a:xfrm>
        </p:spPr>
      </p:pic>
      <p:pic>
        <p:nvPicPr>
          <p:cNvPr id="7170" name="Picture 2" descr="hello_html_551c30c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60" y="3680461"/>
            <a:ext cx="4303680" cy="3177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(На доске рисунки двух деревьев. Одно дерево чёрное и колючее с названием «Коррупция», второе - зелёное и цветущее с названием «Закон»), ваша задача, определить какой яблоне принадлежит плод, на котором будет слово.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380098" y="359818"/>
            <a:ext cx="3732448" cy="4413620"/>
            <a:chOff x="440180" y="137732"/>
            <a:chExt cx="3732448" cy="441362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180" y="137732"/>
              <a:ext cx="3732448" cy="441362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 rot="621468">
              <a:off x="1038688" y="3426781"/>
              <a:ext cx="1722268" cy="36933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Коррупция</a:t>
              </a:r>
              <a:endParaRPr lang="ru-RU" b="1" dirty="0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1500326" y="2982898"/>
              <a:ext cx="464875" cy="355106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1965201" y="2982900"/>
              <a:ext cx="274958" cy="49714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Группа 21"/>
          <p:cNvGrpSpPr/>
          <p:nvPr/>
        </p:nvGrpSpPr>
        <p:grpSpPr>
          <a:xfrm>
            <a:off x="4765266" y="244593"/>
            <a:ext cx="4084122" cy="4316225"/>
            <a:chOff x="4659856" y="235127"/>
            <a:chExt cx="4084122" cy="4316225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9856" y="235127"/>
              <a:ext cx="4084122" cy="4316225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 rot="20947502">
              <a:off x="6090082" y="3344078"/>
              <a:ext cx="1606858" cy="36933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Закон</a:t>
              </a:r>
              <a:endParaRPr lang="ru-RU" b="1" dirty="0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6370326" y="2649210"/>
              <a:ext cx="423949" cy="76477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H="1" flipV="1">
              <a:off x="6794276" y="2649211"/>
              <a:ext cx="532106" cy="59259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1394551" y="4314311"/>
            <a:ext cx="1434947" cy="1521674"/>
            <a:chOff x="2143386" y="4934583"/>
            <a:chExt cx="1434947" cy="1521674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3386" y="4934583"/>
              <a:ext cx="1434947" cy="1521674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2212433" y="5521778"/>
              <a:ext cx="11311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 Black" panose="020B0A04020102020204" pitchFamily="34" charset="0"/>
                </a:rPr>
                <a:t>2. </a:t>
              </a:r>
              <a:r>
                <a:rPr lang="ru-RU" sz="1600" dirty="0" err="1" smtClean="0">
                  <a:latin typeface="Arial Black" panose="020B0A04020102020204" pitchFamily="34" charset="0"/>
                </a:rPr>
                <a:t>Нена-висть</a:t>
              </a:r>
              <a:r>
                <a:rPr lang="ru-RU" sz="1600" dirty="0" smtClean="0">
                  <a:latin typeface="Arial Black" panose="020B0A04020102020204" pitchFamily="34" charset="0"/>
                </a:rPr>
                <a:t> </a:t>
              </a:r>
              <a:endParaRPr lang="ru-RU" sz="16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116604" y="4753823"/>
            <a:ext cx="1361990" cy="1259841"/>
            <a:chOff x="585183" y="5034560"/>
            <a:chExt cx="1361990" cy="125984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83" y="5034560"/>
              <a:ext cx="1361990" cy="1259841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690277" y="5480503"/>
              <a:ext cx="10224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Arial Black" panose="020B0A04020102020204" pitchFamily="34" charset="0"/>
                </a:rPr>
                <a:t>8. </a:t>
              </a:r>
              <a:r>
                <a:rPr lang="ru-RU" sz="1400" dirty="0" err="1" smtClean="0">
                  <a:latin typeface="Arial Black" panose="020B0A04020102020204" pitchFamily="34" charset="0"/>
                </a:rPr>
                <a:t>Дове-рие</a:t>
              </a:r>
              <a:endParaRPr lang="ru-RU" sz="12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3333623" y="3241871"/>
            <a:ext cx="1434947" cy="1521674"/>
            <a:chOff x="2139391" y="5025561"/>
            <a:chExt cx="1434947" cy="1521674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9391" y="5025561"/>
              <a:ext cx="1434947" cy="1521674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2164523" y="5727943"/>
              <a:ext cx="12579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Arial Black" panose="020B0A04020102020204" pitchFamily="34" charset="0"/>
                </a:rPr>
                <a:t>5. Зло</a:t>
              </a:r>
              <a:endParaRPr lang="ru-RU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718087" y="5378177"/>
            <a:ext cx="1447012" cy="1521674"/>
            <a:chOff x="2131321" y="4934583"/>
            <a:chExt cx="1447012" cy="1521674"/>
          </a:xfrm>
        </p:grpSpPr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3386" y="4934583"/>
              <a:ext cx="1434947" cy="1521674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2131321" y="5617627"/>
              <a:ext cx="13619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Arial Black" panose="020B0A04020102020204" pitchFamily="34" charset="0"/>
                </a:rPr>
                <a:t>9. Взятка</a:t>
              </a:r>
              <a:endParaRPr lang="ru-RU" sz="1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5040010" y="3603432"/>
            <a:ext cx="1445415" cy="1521674"/>
            <a:chOff x="2132918" y="4934583"/>
            <a:chExt cx="1445415" cy="1521674"/>
          </a:xfrm>
        </p:grpSpPr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3386" y="4934583"/>
              <a:ext cx="1434947" cy="1521674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2132918" y="5615676"/>
              <a:ext cx="13317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Arial Black" panose="020B0A04020102020204" pitchFamily="34" charset="0"/>
                </a:rPr>
                <a:t>7. Зависть</a:t>
              </a:r>
              <a:endParaRPr lang="ru-RU" sz="1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00459" y="3829701"/>
            <a:ext cx="1413978" cy="1259841"/>
            <a:chOff x="533195" y="5034560"/>
            <a:chExt cx="1413978" cy="1259841"/>
          </a:xfrm>
        </p:grpSpPr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83" y="5034560"/>
              <a:ext cx="1361990" cy="1259841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533195" y="5615693"/>
              <a:ext cx="1299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Arial Black" panose="020B0A04020102020204" pitchFamily="34" charset="0"/>
                </a:rPr>
                <a:t>1.Добро</a:t>
              </a:r>
              <a:endParaRPr lang="ru-RU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3814370" y="4494048"/>
            <a:ext cx="1411342" cy="1243975"/>
            <a:chOff x="535831" y="5034560"/>
            <a:chExt cx="1411342" cy="1259841"/>
          </a:xfrm>
        </p:grpSpPr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83" y="5034560"/>
              <a:ext cx="1361990" cy="1259841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535831" y="5568436"/>
              <a:ext cx="1332010" cy="342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 Black" panose="020B0A04020102020204" pitchFamily="34" charset="0"/>
                </a:rPr>
                <a:t>6. Правда</a:t>
              </a:r>
              <a:endParaRPr lang="ru-RU" sz="16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7530582" y="3887589"/>
            <a:ext cx="1361990" cy="1243976"/>
            <a:chOff x="585183" y="5034560"/>
            <a:chExt cx="1361990" cy="1259841"/>
          </a:xfrm>
        </p:grpSpPr>
        <p:pic>
          <p:nvPicPr>
            <p:cNvPr id="49" name="Рисунок 4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83" y="5034560"/>
              <a:ext cx="1361990" cy="1259841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585183" y="5550182"/>
              <a:ext cx="1125340" cy="529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Arial Black" panose="020B0A04020102020204" pitchFamily="34" charset="0"/>
                </a:rPr>
                <a:t>11. Поря-док</a:t>
              </a:r>
              <a:endParaRPr lang="ru-RU" sz="1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382569" y="5405646"/>
            <a:ext cx="1361990" cy="1259841"/>
            <a:chOff x="585183" y="5034560"/>
            <a:chExt cx="1361990" cy="1259841"/>
          </a:xfrm>
        </p:grpSpPr>
        <p:pic>
          <p:nvPicPr>
            <p:cNvPr id="52" name="Рисунок 5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83" y="5034560"/>
              <a:ext cx="1361990" cy="1259841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681136" y="5398596"/>
              <a:ext cx="10875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Arial Black" panose="020B0A04020102020204" pitchFamily="34" charset="0"/>
                </a:rPr>
                <a:t>4. </a:t>
              </a:r>
              <a:r>
                <a:rPr lang="ru-RU" sz="1400" dirty="0" err="1" smtClean="0">
                  <a:latin typeface="Arial Black" panose="020B0A04020102020204" pitchFamily="34" charset="0"/>
                </a:rPr>
                <a:t>Спра-ведли-вость</a:t>
              </a:r>
              <a:endParaRPr lang="ru-RU" sz="1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7349258" y="5223114"/>
            <a:ext cx="1434947" cy="1521674"/>
            <a:chOff x="2144354" y="4831594"/>
            <a:chExt cx="1434947" cy="1521674"/>
          </a:xfrm>
        </p:grpSpPr>
        <p:pic>
          <p:nvPicPr>
            <p:cNvPr id="55" name="Рисунок 5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4354" y="4831594"/>
              <a:ext cx="1434947" cy="1521674"/>
            </a:xfrm>
            <a:prstGeom prst="rect">
              <a:avLst/>
            </a:prstGeom>
          </p:spPr>
        </p:pic>
        <p:sp>
          <p:nvSpPr>
            <p:cNvPr id="56" name="TextBox 55"/>
            <p:cNvSpPr txBox="1"/>
            <p:nvPr/>
          </p:nvSpPr>
          <p:spPr>
            <a:xfrm>
              <a:off x="2160203" y="5640073"/>
              <a:ext cx="1331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 Black" panose="020B0A04020102020204" pitchFamily="34" charset="0"/>
                </a:rPr>
                <a:t>10. Ложь</a:t>
              </a:r>
              <a:endParaRPr lang="ru-RU" sz="16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211051" y="5310197"/>
            <a:ext cx="1434947" cy="1521674"/>
            <a:chOff x="2143386" y="4934583"/>
            <a:chExt cx="1434947" cy="1521674"/>
          </a:xfrm>
        </p:grpSpPr>
        <p:pic>
          <p:nvPicPr>
            <p:cNvPr id="58" name="Рисунок 5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3386" y="4934583"/>
              <a:ext cx="1434947" cy="1521674"/>
            </a:xfrm>
            <a:prstGeom prst="rect">
              <a:avLst/>
            </a:prstGeom>
          </p:spPr>
        </p:pic>
        <p:sp>
          <p:nvSpPr>
            <p:cNvPr id="59" name="TextBox 58"/>
            <p:cNvSpPr txBox="1"/>
            <p:nvPr/>
          </p:nvSpPr>
          <p:spPr>
            <a:xfrm>
              <a:off x="2157606" y="5489971"/>
              <a:ext cx="13317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 Black" panose="020B0A04020102020204" pitchFamily="34" charset="0"/>
                </a:rPr>
                <a:t>3. </a:t>
              </a:r>
              <a:r>
                <a:rPr lang="ru-RU" sz="1600" dirty="0" err="1" smtClean="0">
                  <a:latin typeface="Arial Black" panose="020B0A04020102020204" pitchFamily="34" charset="0"/>
                </a:rPr>
                <a:t>Бесп</a:t>
              </a:r>
              <a:r>
                <a:rPr lang="ru-RU" sz="1600" dirty="0" smtClean="0">
                  <a:latin typeface="Arial Black" panose="020B0A04020102020204" pitchFamily="34" charset="0"/>
                </a:rPr>
                <a:t>-редел</a:t>
              </a:r>
              <a:endParaRPr lang="ru-RU" sz="1600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42122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98 -0.00301 L 0.08698 -0.00278 C 0.08959 -0.00324 0.09236 -0.00324 0.09514 -0.00417 C 0.0974 -0.00486 0.09913 -0.00694 0.10139 -0.00764 C 0.10434 -0.00856 0.10747 -0.00856 0.11059 -0.00903 C 0.12674 -0.01435 0.10834 -0.00787 0.12604 -0.01504 C 0.12934 -0.01643 0.13281 -0.0169 0.13594 -0.01875 C 0.14288 -0.02222 0.14479 -0.02569 0.15139 -0.02824 C 0.15417 -0.0294 0.15695 -0.02986 0.15955 -0.03079 C 0.17535 -0.04028 0.16615 -0.03542 0.18785 -0.04421 C 0.2 -0.04907 0.21181 -0.05486 0.22413 -0.05856 C 0.22813 -0.05995 0.23212 -0.06088 0.23594 -0.06227 C 0.23993 -0.06366 0.24375 -0.06574 0.24775 -0.06713 C 0.25174 -0.06852 0.25573 -0.06921 0.25955 -0.07083 C 0.29896 -0.0875 0.27518 -0.08125 0.29879 -0.08657 C 0.3033 -0.08889 0.30764 -0.0919 0.31233 -0.09375 C 0.32656 -0.1 0.34219 -0.10069 0.35504 -0.11088 C 0.35868 -0.11366 0.36215 -0.11667 0.36597 -0.11921 C 0.37413 -0.12477 0.38299 -0.12824 0.39045 -0.13495 C 0.39844 -0.14236 0.4059 -0.15023 0.41424 -0.15694 C 0.41754 -0.15949 0.4217 -0.16042 0.425 -0.16296 C 0.43038 -0.1669 0.43577 -0.175 0.44045 -0.17986 C 0.44705 -0.18657 0.454 -0.19259 0.46059 -0.1993 C 0.4625 -0.20139 0.46406 -0.20417 0.46597 -0.20648 C 0.47361 -0.21597 0.46927 -0.20949 0.47778 -0.21875 C 0.48334 -0.22477 0.48854 -0.23102 0.4941 -0.2368 C 0.50261 -0.24583 0.51111 -0.25463 0.51962 -0.26366 C 0.52205 -0.26597 0.52448 -0.26852 0.52691 -0.27083 C 0.52865 -0.27292 0.53038 -0.275 0.53229 -0.27685 C 0.53924 -0.28356 0.54636 -0.28981 0.5533 -0.29629 C 0.55538 -0.29838 0.55781 -0.29977 0.55955 -0.30231 C 0.57413 -0.32222 0.59045 -0.33981 0.6033 -0.3618 C 0.60538 -0.36528 0.60764 -0.36898 0.60955 -0.37268 C 0.61111 -0.37546 0.61233 -0.37847 0.61424 -0.38125 C 0.61511 -0.38264 0.6165 -0.38356 0.61771 -0.38472 C 0.62118 -0.39236 0.62379 -0.40069 0.62778 -0.40787 C 0.63212 -0.41551 0.6375 -0.42454 0.63959 -0.43333 C 0.63993 -0.43449 0.64011 -0.43565 0.64045 -0.4368 C 0.64167 -0.44051 0.64323 -0.44398 0.6441 -0.44792 C 0.64531 -0.45254 0.64566 -0.45764 0.64688 -0.46227 L 0.6533 -0.48773 C 0.65382 -0.49028 0.65452 -0.49259 0.65504 -0.49514 C 0.65538 -0.49676 0.65538 -0.49838 0.6559 -0.5 C 0.65781 -0.50579 0.66007 -0.51134 0.66233 -0.5169 C 0.66511 -0.52384 0.66702 -0.52847 0.67136 -0.53379 C 0.67917 -0.54352 0.68715 -0.54838 0.69688 -0.5544 C 0.69913 -0.55602 0.70174 -0.55671 0.70417 -0.5581 C 0.70521 -0.55879 0.7059 -0.56018 0.70695 -0.56065 C 0.70955 -0.56134 0.71233 -0.5618 0.71511 -0.5618 C 0.72622 -0.56204 0.7375 -0.5618 0.74879 -0.5618 L 0.74879 -0.56157 " pathEditMode="relative" rAng="0" ptsTypes="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90" y="-2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4 -0.12176 L 0.01354 -0.12153 C 0.01476 -0.12755 0.01598 -0.13311 0.01719 -0.13889 C 0.01771 -0.14121 0.01858 -0.14352 0.0191 -0.14607 C 0.01945 -0.14885 0.01945 -0.15186 0.01997 -0.15463 C 0.02032 -0.15741 0.02118 -0.16019 0.0217 -0.1632 C 0.02778 -0.19329 0.02188 -0.16713 0.02622 -0.1838 C 0.02882 -0.19306 0.03351 -0.21158 0.03351 -0.21135 C 0.03577 -0.23218 0.03525 -0.23056 0.03993 -0.25394 C 0.04045 -0.25602 0.04132 -0.25811 0.04184 -0.26019 C 0.04219 -0.26158 0.04236 -0.2632 0.04271 -0.26482 C 0.04479 -0.28912 0.04549 -0.29098 0.04549 -0.31945 C 0.04549 -0.35301 0.04514 -0.38658 0.04445 -0.42014 C 0.04445 -0.4213 0.04393 -0.42246 0.04358 -0.42385 C 0.04271 -0.42662 0.04167 -0.4294 0.0408 -0.43218 C 0.03976 -0.43588 0.03889 -0.43936 0.0382 -0.44306 C 0.03785 -0.44468 0.03768 -0.44653 0.03716 -0.44792 C 0.03299 -0.46227 0.03507 -0.45463 0.03091 -0.46505 C 0.02952 -0.46806 0.02865 -0.47153 0.02726 -0.47454 C 0.02674 -0.4757 0.02604 -0.47639 0.02535 -0.47709 C 0.0224 -0.4801 0.01858 -0.48172 0.01632 -0.48565 C 0.01493 -0.48797 0.01354 -0.49098 0.01181 -0.49283 C 0.01094 -0.49375 0.0099 -0.49445 0.00903 -0.49537 C 0.00834 -0.49607 0.00799 -0.49723 0.00712 -0.49769 C 0.00608 -0.49838 0.00469 -0.49838 0.00365 -0.49885 C 0.00191 -0.50116 0.00139 -0.50232 -0.00104 -0.50371 C -0.00191 -0.5044 -0.00277 -0.50463 -0.00364 -0.50486 L -0.00729 -0.50973 C -0.00902 -0.51204 -0.00955 -0.5132 -0.01198 -0.51459 C -0.02083 -0.52061 -0.01284 -0.51389 -0.01909 -0.51945 C -0.02239 -0.52593 -0.01944 -0.52107 -0.02552 -0.52686 C -0.02708 -0.52824 -0.02847 -0.53033 -0.03003 -0.53172 C -0.03437 -0.53519 -0.03507 -0.53519 -0.03923 -0.53658 C -0.04132 -0.53889 -0.04323 -0.5419 -0.04548 -0.54375 C -0.04722 -0.54514 -0.05104 -0.54607 -0.05104 -0.54584 C -0.05191 -0.54746 -0.05277 -0.54885 -0.05382 -0.54977 C -0.05573 -0.55162 -0.05781 -0.55255 -0.06007 -0.55348 C -0.06423 -0.55903 -0.05885 -0.55278 -0.06649 -0.55718 C -0.06718 -0.55764 -0.06753 -0.55903 -0.06823 -0.55949 C -0.06996 -0.56065 -0.07187 -0.56111 -0.07378 -0.56204 L -0.07552 -0.56436 L -0.08003 -0.56667 " pathEditMode="relative" rAng="0" ptsTypes="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0" y="-2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07 -0.1213 L -0.01007 -0.1213 C -0.00642 -0.12477 -0.00191 -0.12848 0.00174 -0.13264 C 0.0132 -0.14468 0.02709 -0.1544 0.03629 -0.17014 C 0.03837 -0.17362 0.04028 -0.17732 0.04254 -0.18079 C 0.0507 -0.19306 0.0599 -0.20394 0.06719 -0.21713 C 0.0783 -0.2375 0.08802 -0.25926 0.09722 -0.28149 C 0.10955 -0.31181 0.12396 -0.34167 0.13177 -0.37477 C 0.13542 -0.39005 0.13924 -0.40533 0.14271 -0.42084 C 0.14479 -0.43033 0.14601 -0.44028 0.14809 -0.45 C 0.15209 -0.46875 0.15556 -0.48774 0.16077 -0.50556 C 0.16424 -0.5169 0.16806 -0.52801 0.17084 -0.53959 C 0.175 -0.55718 0.17795 -0.57593 0.18091 -0.59422 C 0.18108 -0.60024 0.18125 -0.60625 0.1816 -0.61227 C 0.1816 -0.61366 0.18247 -0.61482 0.18264 -0.61598 C 0.18334 -0.61968 0.18351 -0.62338 0.18438 -0.62686 C 0.18629 -0.6338 0.18802 -0.64121 0.1908 -0.64746 C 0.19167 -0.64954 0.19288 -0.65139 0.19358 -0.65348 C 0.19497 -0.65741 0.19601 -0.66158 0.19722 -0.66575 C 0.19931 -0.67292 0.19844 -0.66968 0.2 -0.67547 C 0.20018 -0.67894 0.20087 -0.6963 0.20174 -0.70209 C 0.20209 -0.7044 0.20295 -0.70695 0.20365 -0.70926 C 0.20313 -0.71528 0.20365 -0.72153 0.20261 -0.72755 C 0.20209 -0.73056 0.19966 -0.73241 0.19809 -0.73473 C 0.19618 -0.73774 0.19566 -0.73774 0.19271 -0.73959 C 0.18907 -0.74167 0.1908 -0.73959 0.18907 -0.7419 L 0.18907 -0.74167 " pathEditMode="relative" rAng="0" ptsTypes="AAAAAAAAAAAAAAAAAAAAAAAAAAA">
                                      <p:cBhvr>
                                        <p:cTn id="1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77" y="-3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58 -0.11273 L 0.01858 -0.1125 C 0.02118 -0.11481 0.02378 -0.11713 0.02674 -0.11898 C 0.02847 -0.1199 0.03038 -0.12037 0.03212 -0.12129 C 0.03316 -0.12199 0.03385 -0.12338 0.0349 -0.12384 C 0.03663 -0.12453 0.03854 -0.12453 0.04028 -0.125 C 0.04184 -0.12523 0.0434 -0.12569 0.04479 -0.12615 C 0.05017 -0.13333 0.04462 -0.12731 0.05486 -0.13102 C 0.0592 -0.13264 0.06337 -0.13472 0.06753 -0.13703 C 0.06858 -0.13773 0.06927 -0.13889 0.07031 -0.13958 C 0.07483 -0.1419 0.08385 -0.1456 0.08385 -0.14537 C 0.0849 -0.14629 0.08576 -0.14722 0.08663 -0.14791 C 0.08819 -0.14953 0.08958 -0.15162 0.09115 -0.15278 C 0.09288 -0.15416 0.09496 -0.15416 0.0967 -0.15532 C 0.09983 -0.1574 0.1026 -0.16041 0.10573 -0.1625 C 0.10746 -0.16365 0.10955 -0.16389 0.11128 -0.16504 C 0.11319 -0.1662 0.11476 -0.16852 0.11667 -0.1699 C 0.11962 -0.17199 0.1217 -0.17245 0.12483 -0.17338 C 0.13003 -0.17754 0.13194 -0.17893 0.1375 -0.18426 C 0.13924 -0.18588 0.14045 -0.18796 0.14219 -0.18912 C 0.14531 -0.1919 0.14896 -0.19375 0.15208 -0.19653 C 0.15312 -0.19745 0.15382 -0.19907 0.15486 -0.20023 C 0.15625 -0.20185 0.15781 -0.2037 0.15937 -0.20509 C 0.16111 -0.20648 0.16302 -0.20717 0.16476 -0.20856 C 0.16996 -0.2125 0.17535 -0.2162 0.18038 -0.22083 C 0.20608 -0.24467 0.18333 -0.22546 0.1967 -0.24004 C 0.20017 -0.24398 0.20382 -0.24745 0.20764 -0.25115 C 0.2099 -0.25324 0.21267 -0.25463 0.21476 -0.25717 C 0.22361 -0.26713 0.23281 -0.27685 0.24028 -0.28865 C 0.24219 -0.29143 0.24358 -0.29467 0.24566 -0.29722 C 0.24826 -0.29977 0.25139 -0.30069 0.25399 -0.30324 C 0.26302 -0.3125 0.27083 -0.32384 0.28021 -0.33217 C 0.30191 -0.35139 0.26979 -0.32245 0.31024 -0.3625 C 0.32361 -0.37569 0.30972 -0.35856 0.32309 -0.37338 C 0.34931 -0.40301 0.34687 -0.39884 0.36476 -0.42685 C 0.37118 -0.4368 0.37691 -0.44768 0.38385 -0.45717 C 0.38576 -0.45949 0.38733 -0.46227 0.38941 -0.46435 C 0.39167 -0.46666 0.39427 -0.46852 0.3967 -0.47037 C 0.40087 -0.47778 0.40469 -0.48541 0.40937 -0.49236 C 0.41198 -0.49606 0.41597 -0.49791 0.4184 -0.50208 C 0.42274 -0.50879 0.42708 -0.51551 0.43125 -0.52268 C 0.43229 -0.52453 0.43281 -0.52685 0.43385 -0.5287 C 0.44167 -0.54236 0.42899 -0.51203 0.44201 -0.54444 C 0.44253 -0.5456 0.44236 -0.54699 0.44306 -0.54815 C 0.44392 -0.54953 0.44549 -0.55023 0.4467 -0.55162 C 0.44861 -0.55393 0.45035 -0.55648 0.45208 -0.55903 C 0.45278 -0.55995 0.45312 -0.56157 0.45399 -0.5625 C 0.45764 -0.56759 0.46181 -0.57222 0.4658 -0.57708 C 0.46823 -0.58703 0.4651 -0.57639 0.47569 -0.59282 C 0.47656 -0.59421 0.47656 -0.59653 0.4776 -0.59768 C 0.48819 -0.60926 0.49219 -0.61111 0.50486 -0.61597 C 0.50868 -0.61736 0.51267 -0.61875 0.51667 -0.61967 C 0.52726 -0.62153 0.54844 -0.6243 0.54844 -0.62407 C 0.5533 -0.62407 0.55816 -0.62384 0.56302 -0.62315 C 0.56424 -0.62315 0.56545 -0.62245 0.56667 -0.62199 C 0.56753 -0.62176 0.56944 -0.62083 0.56944 -0.6206 L 0.56944 -0.62083 " pathEditMode="relative" rAng="0" ptsTypes="AAAAAAAAAAAAA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35" y="-2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7 -0.1206 L -0.00487 -0.1206 C -0.00608 -0.12546 -0.00764 -0.13032 -0.00851 -0.13518 C -0.00973 -0.14143 -0.00903 -0.13842 -0.01042 -0.14375 C -0.01129 -0.15092 -0.01198 -0.15833 -0.0132 -0.1655 C -0.01355 -0.16759 -0.01459 -0.16944 -0.01493 -0.17152 C -0.01546 -0.17407 -0.01546 -0.17638 -0.0158 -0.17893 C -0.01598 -0.18009 -0.0165 -0.18125 -0.01684 -0.1824 C -0.01737 -0.18541 -0.01823 -0.18819 -0.01858 -0.19097 C -0.02205 -0.21527 -0.01875 -0.20115 -0.02136 -0.21157 C -0.02153 -0.21412 -0.02205 -0.21643 -0.02223 -0.21875 C -0.02292 -0.22777 -0.02292 -0.2368 -0.02396 -0.2456 C -0.02414 -0.24699 -0.02535 -0.24791 -0.02587 -0.24907 C -0.03056 -0.26064 -0.02691 -0.25671 -0.03212 -0.26134 C -0.03282 -0.26365 -0.03299 -0.26643 -0.03403 -0.26851 C -0.03507 -0.2706 -0.03716 -0.27152 -0.03855 -0.27337 C -0.0408 -0.27615 -0.04323 -0.27847 -0.04497 -0.28194 C -0.04549 -0.2831 -0.04601 -0.28449 -0.04671 -0.28541 C -0.04775 -0.28703 -0.04914 -0.28796 -0.05035 -0.28912 C -0.0507 -0.29027 -0.05053 -0.29189 -0.05122 -0.29282 C -0.05313 -0.2949 -0.05556 -0.29583 -0.05764 -0.29768 C -0.05851 -0.29837 -0.05938 -0.29953 -0.06042 -0.3 C -0.06146 -0.30069 -0.06285 -0.30069 -0.06407 -0.30115 C -0.06493 -0.30162 -0.0658 -0.30185 -0.06667 -0.30254 C -0.06789 -0.30324 -0.0691 -0.30416 -0.07032 -0.30486 C -0.07205 -0.30578 -0.07587 -0.3074 -0.07587 -0.3074 C -0.07639 -0.3081 -0.07691 -0.30902 -0.07761 -0.30972 C -0.07882 -0.31064 -0.08125 -0.31203 -0.08125 -0.31203 L -0.08299 -0.30486 " pathEditMode="relative" ptsTypes="AAAAAAAAAAAAAAAAAAAAAAAAAAAAA"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4 -0.10115 L 0.01024 -0.10092 C 0.01233 -0.10416 0.01458 -0.10671 0.01649 -0.10972 C 0.01719 -0.11087 0.01771 -0.11226 0.0184 -0.11342 C 0.01892 -0.11435 0.01962 -0.11481 0.02014 -0.11574 C 0.02153 -0.11805 0.02222 -0.12106 0.02379 -0.12314 C 0.02465 -0.1243 0.0257 -0.12546 0.02656 -0.12662 C 0.02847 -0.12962 0.02899 -0.13171 0.03108 -0.13402 C 0.03195 -0.13495 0.03281 -0.13564 0.03386 -0.13634 C 0.03976 -0.14976 0.03333 -0.13587 0.03924 -0.14745 C 0.04167 -0.15208 0.04375 -0.1574 0.04653 -0.1618 C 0.04774 -0.16388 0.04948 -0.16504 0.05104 -0.16666 C 0.05191 -0.16875 0.05278 -0.17083 0.05382 -0.17291 C 0.06302 -0.18912 0.07517 -0.20486 0.08021 -0.225 C 0.08386 -0.23935 0.08004 -0.22523 0.08472 -0.23958 C 0.0875 -0.24791 0.09028 -0.25648 0.09288 -0.26504 C 0.09392 -0.26805 0.09445 -0.27175 0.09566 -0.27476 C 0.09688 -0.27731 0.09896 -0.27916 0.10017 -0.28194 C 0.11684 -0.31898 0.10382 -0.29513 0.11198 -0.30972 C 0.11424 -0.32407 0.11267 -0.31689 0.12205 -0.34004 C 0.12309 -0.34259 0.12465 -0.3449 0.1257 -0.34745 C 0.12656 -0.34976 0.12674 -0.35231 0.12743 -0.35462 C 0.12951 -0.36157 0.13177 -0.36828 0.13386 -0.37523 C 0.13542 -0.38078 0.1342 -0.38032 0.13559 -0.38611 C 0.13611 -0.38796 0.13681 -0.38935 0.1375 -0.39097 C 0.13993 -0.41087 0.13663 -0.3868 0.14028 -0.40439 C 0.14132 -0.40949 0.14219 -0.41481 0.14288 -0.42013 C 0.1441 -0.42708 0.14358 -0.42708 0.14479 -0.43356 C 0.14601 -0.4405 0.14549 -0.43356 0.14653 -0.44189 C 0.14688 -0.4449 0.14722 -0.44768 0.14757 -0.45046 C 0.14688 -0.48009 0.14653 -0.50949 0.14566 -0.53888 C 0.14566 -0.54027 0.14514 -0.54143 0.14479 -0.54259 C 0.14288 -0.54953 0.14392 -0.54722 0.14115 -0.55115 C 0.14011 -0.55509 0.13976 -0.55648 0.13837 -0.56087 C 0.13785 -0.5625 0.13715 -0.56412 0.13663 -0.56574 C 0.13507 -0.57013 0.13629 -0.56944 0.13386 -0.57407 C 0.13333 -0.575 0.13264 -0.57569 0.13195 -0.57662 C 0.13142 -0.5787 0.13108 -0.58078 0.13021 -0.58263 C 0.12986 -0.58356 0.1283 -0.58495 0.1283 -0.58472 L 0.1283 -0.58495 " pathEditMode="relative" rAng="0" ptsTypes="AAAAAAAAAAAAAAAAAAAAAAAAAAAAAAAAAAAAAAAA">
                                      <p:cBhvr>
                                        <p:cTn id="2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58" y="-2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125 L -0.00278 -0.12477 C -0.00504 -0.12778 -0.00695 -0.13078 -0.00955 -0.13287 C -0.01094 -0.13426 -0.01285 -0.13426 -0.01441 -0.13541 C -0.01736 -0.13819 -0.01997 -0.14166 -0.02309 -0.14444 C -0.02587 -0.14722 -0.02761 -0.14745 -0.0309 -0.14838 C -0.03281 -0.15023 -0.03681 -0.15393 -0.03854 -0.15486 C -0.03976 -0.15555 -0.04115 -0.15578 -0.04254 -0.15625 C -0.04375 -0.1574 -0.04497 -0.15903 -0.04636 -0.16018 C -0.04844 -0.1618 -0.05295 -0.16435 -0.05504 -0.16528 C -0.05903 -0.16713 -0.06285 -0.16921 -0.06684 -0.17037 C -0.06806 -0.17083 -0.06945 -0.17129 -0.07066 -0.17176 C -0.07361 -0.17291 -0.07656 -0.1743 -0.07934 -0.17569 C -0.08229 -0.17685 -0.08542 -0.17778 -0.0882 -0.17963 C -0.09011 -0.18078 -0.09184 -0.18264 -0.09393 -0.18333 C -0.09653 -0.18426 -0.09913 -0.18426 -0.10174 -0.18472 L -0.11927 -0.1912 C -0.13195 -0.19606 -0.11875 -0.19143 -0.12986 -0.19629 C -0.13108 -0.19699 -0.13247 -0.19722 -0.13368 -0.19768 C -0.13611 -0.19838 -0.13837 -0.1993 -0.14063 -0.20023 C -0.14549 -0.20231 -0.15035 -0.20463 -0.15521 -0.20671 C -0.15608 -0.20717 -0.15712 -0.20764 -0.15799 -0.2081 C -0.16372 -0.20949 -0.16424 -0.20949 -0.17066 -0.2118 C -0.1717 -0.21227 -0.17257 -0.21273 -0.17361 -0.21319 C -0.17483 -0.21389 -0.17604 -0.21528 -0.17743 -0.21574 C -0.18125 -0.21713 -0.18524 -0.21759 -0.18906 -0.21828 C -0.1974 -0.22384 -0.1882 -0.21828 -0.19792 -0.22222 C -0.20365 -0.22453 -0.20955 -0.22731 -0.21528 -0.23009 C -0.21945 -0.23194 -0.21997 -0.2331 -0.22413 -0.23403 C -0.22691 -0.23449 -0.22986 -0.23472 -0.23281 -0.23518 C -0.23472 -0.23611 -0.23681 -0.2368 -0.23854 -0.23773 C -0.23976 -0.23842 -0.24045 -0.23981 -0.24149 -0.24051 C -0.24497 -0.24213 -0.24861 -0.24328 -0.25226 -0.24421 C -0.25712 -0.24583 -0.26215 -0.24606 -0.26684 -0.24815 L -0.27552 -0.25208 C -0.27656 -0.25254 -0.27743 -0.25301 -0.27847 -0.25324 L -0.28715 -0.25602 C -0.28976 -0.25671 -0.29236 -0.25764 -0.29497 -0.25856 C -0.29601 -0.25879 -0.29688 -0.25972 -0.29792 -0.25972 C -0.30104 -0.26041 -0.30434 -0.26065 -0.30764 -0.26111 C -0.31615 -0.2669 -0.30677 -0.26134 -0.32309 -0.26504 C -0.32518 -0.26551 -0.32691 -0.2669 -0.32899 -0.26759 C -0.34115 -0.27176 -0.32604 -0.26643 -0.33577 -0.27014 C -0.33698 -0.2706 -0.33837 -0.27106 -0.33958 -0.27153 C -0.34219 -0.27245 -0.34393 -0.27338 -0.34636 -0.27546 C -0.3559 -0.28264 -0.35156 -0.27963 -0.35799 -0.28565 C -0.36302 -0.29028 -0.35955 -0.28634 -0.3658 -0.29352 C -0.36649 -0.29421 -0.36719 -0.29514 -0.36771 -0.29606 C -0.36858 -0.29768 -0.36962 -0.30115 -0.36962 -0.30092 L -0.36962 -0.30115 " pathEditMode="relative" rAng="0" ptsTypes="AAAAAAAAAAAAAAAAAAAAAAAAAAAAAAAAAAAAAAAAAAAAAAAAAA">
                                      <p:cBhvr>
                                        <p:cTn id="3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51" y="-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3 -0.10393 L 0.00903 -0.1037 C 0.0092 -0.10787 0.00938 -0.1118 0.0099 -0.11574 C 0.01129 -0.12407 0.0224 -0.14375 0.02257 -0.14421 C 0.02379 -0.14676 0.02483 -0.14953 0.02639 -0.15208 C 0.02865 -0.15532 0.03125 -0.15856 0.03316 -0.16226 C 0.03698 -0.16967 0.03802 -0.17777 0.04098 -0.18564 C 0.04236 -0.18935 0.04445 -0.19236 0.04584 -0.19606 C 0.0474 -0.20023 0.04809 -0.20486 0.04983 -0.20902 C 0.05469 -0.22176 0.06528 -0.24652 0.06528 -0.24629 C 0.06841 -0.26296 0.06545 -0.25115 0.07118 -0.26597 C 0.08768 -0.30856 0.07865 -0.29004 0.08854 -0.30995 C 0.08924 -0.3125 0.08993 -0.31527 0.09063 -0.31782 C 0.09219 -0.32361 0.09584 -0.33426 0.0974 -0.33842 C 0.09792 -0.33981 0.09879 -0.34097 0.09931 -0.34236 C 0.10417 -0.35393 0.09844 -0.34189 0.10313 -0.35139 C 0.10764 -0.37222 0.10278 -0.35277 0.10712 -0.36435 C 0.10851 -0.36828 0.10799 -0.37037 0.10903 -0.37476 C 0.11302 -0.39074 0.10938 -0.37129 0.11198 -0.38379 C 0.11268 -0.38726 0.1132 -0.39074 0.11389 -0.39421 L 0.11493 -0.3993 C 0.11424 -0.40625 0.11372 -0.41319 0.11285 -0.42014 C 0.11268 -0.42129 0.11233 -0.42268 0.11198 -0.42384 C 0.11146 -0.42523 0.11059 -0.42662 0.11007 -0.42777 C 0.10591 -0.44976 0.11146 -0.42754 0.10226 -0.44606 C 0.10157 -0.44722 0.10087 -0.44838 0.10035 -0.44976 C 0.09983 -0.45115 0.1 -0.45254 0.09931 -0.4537 C 0.09861 -0.45486 0.0974 -0.45555 0.09636 -0.45625 C 0.0882 -0.47106 0.09896 -0.45347 0.08959 -0.46412 C 0.08837 -0.46551 0.08785 -0.46782 0.08663 -0.46921 C 0.08559 -0.47083 0.08403 -0.47176 0.08282 -0.47314 C 0.07882 -0.48101 0.08334 -0.47361 0.075 -0.48101 C 0.06771 -0.4875 0.07604 -0.4831 0.0691 -0.48611 C 0.06823 -0.4875 0.06754 -0.48912 0.06632 -0.49004 C 0.06511 -0.49097 0.06372 -0.49074 0.06233 -0.4912 C 0.05556 -0.49375 0.06389 -0.49097 0.05556 -0.49514 C 0.05434 -0.49583 0.05295 -0.49606 0.05174 -0.49652 C 0.0507 -0.49676 0.04983 -0.49745 0.04879 -0.49768 C 0.04757 -0.49814 0.04618 -0.49861 0.04497 -0.49907 C 0.04393 -0.49953 0.04202 -0.50023 0.04202 -0.5 L 0.04202 -0.50023 " pathEditMode="relative" rAng="0" ptsTypes="AAAAAAAAAAAAAAAAAAAAAAAAAAAAAAAAAAAAAAA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5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11968 L -0.00104 -0.11968 C -0.00208 -0.12315 -0.00243 -0.12708 -0.00399 -0.13009 C -0.00712 -0.13611 -0.01076 -0.13634 -0.01476 -0.14051 C -0.01615 -0.1419 -0.01701 -0.14445 -0.01858 -0.1456 C -0.0217 -0.14838 -0.02552 -0.14908 -0.0283 -0.15208 C -0.04236 -0.16713 -0.01858 -0.14213 -0.0467 -0.16898 C -0.05608 -0.17778 -0.05955 -0.18148 -0.07205 -0.18958 C -0.08021 -0.19514 -0.08889 -0.19908 -0.09722 -0.20394 C -0.10156 -0.20648 -0.10556 -0.20926 -0.1099 -0.21181 C -0.12205 -0.21875 -0.13507 -0.22408 -0.1467 -0.23241 C -0.19288 -0.26551 -0.12708 -0.21921 -0.17205 -0.24792 C -0.1842 -0.25579 -0.19636 -0.2632 -0.20799 -0.27245 C -0.21858 -0.28102 -0.22761 -0.28796 -0.23802 -0.29838 C -0.24445 -0.30486 -0.2507 -0.31181 -0.25747 -0.31783 C -0.26233 -0.32222 -0.26875 -0.32384 -0.27292 -0.3294 C -0.27483 -0.33218 -0.27656 -0.33495 -0.27882 -0.33727 C -0.28351 -0.3419 -0.28872 -0.34537 -0.2934 -0.35023 C -0.29549 -0.35232 -0.29705 -0.35556 -0.29913 -0.35787 C -0.30104 -0.35995 -0.30313 -0.36134 -0.30504 -0.3632 C -0.30903 -0.36736 -0.31267 -0.37176 -0.31667 -0.37616 C -0.31788 -0.37755 -0.32674 -0.38658 -0.32726 -0.38773 C -0.34566 -0.41759 -0.32604 -0.38611 -0.34583 -0.4162 C -0.35208 -0.42593 -0.34757 -0.42014 -0.35451 -0.43171 C -0.35538 -0.4331 -0.3566 -0.43426 -0.35747 -0.43565 C -0.37205 -0.46204 -0.36302 -0.44954 -0.37101 -0.46019 C -0.37136 -0.46204 -0.37136 -0.46389 -0.37205 -0.46551 C -0.37517 -0.47384 -0.37535 -0.47361 -0.37882 -0.47824 C -0.37917 -0.48009 -0.37934 -0.48195 -0.37969 -0.48357 C -0.38142 -0.48935 -0.38646 -0.49815 -0.38854 -0.50162 C -0.39167 -0.50695 -0.39566 -0.51134 -0.39826 -0.51713 C -0.39948 -0.52014 -0.40052 -0.52338 -0.40208 -0.52616 C -0.40451 -0.53033 -0.40729 -0.53403 -0.4099 -0.53796 C -0.41111 -0.53958 -0.41267 -0.5412 -0.41372 -0.54306 C -0.41875 -0.55162 -0.41632 -0.55139 -0.42344 -0.55857 C -0.42813 -0.5632 -0.43386 -0.56597 -0.43802 -0.57153 C -0.43941 -0.57338 -0.44097 -0.57593 -0.44288 -0.57662 C -0.44479 -0.57755 -0.4467 -0.57755 -0.44861 -0.57801 C -0.45104 -0.5794 -0.45313 -0.58079 -0.45556 -0.58195 C -0.45712 -0.58264 -0.46285 -0.58403 -0.46424 -0.58449 C -0.4658 -0.58588 -0.46736 -0.58727 -0.4691 -0.58843 C -0.47847 -0.59398 -0.46806 -0.58519 -0.47587 -0.59213 C -0.47951 -0.5919 -0.48299 -0.59167 -0.48663 -0.59097 C -0.48993 -0.59028 -0.48924 -0.58912 -0.49236 -0.58704 C -0.49445 -0.58565 -0.49462 -0.58588 -0.49618 -0.58588 L -0.49618 -0.58588 " pathEditMode="relative" ptsTypes="AAAAAAAAAAAAAAAAAAAAAAAAAAAAAAAAAAAAAAAAAAAAAA">
                                      <p:cBhvr>
                                        <p:cTn id="3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1.94444E-6 0.00093 C -0.00226 -0.0037 -0.00347 -0.00787 -0.00573 -0.01088 C -0.00729 -0.01342 -0.0099 -0.01365 -0.01163 -0.01551 C -0.01441 -0.01782 -0.01719 -0.02106 -0.01997 -0.02338 C -0.0257 -0.02824 -0.0316 -0.0331 -0.03733 -0.03726 C -0.04636 -0.04351 -0.05695 -0.04838 -0.06615 -0.05301 C -0.08698 -0.07708 -0.06268 -0.05069 -0.1158 -0.07939 C -0.1217 -0.08217 -0.12743 -0.08611 -0.13334 -0.08842 C -0.13941 -0.0912 -0.14566 -0.09236 -0.15209 -0.0949 C -0.15434 -0.09583 -0.1566 -0.09699 -0.15903 -0.09814 C -0.16632 -0.10764 -0.17118 -0.11412 -0.18021 -0.12152 C -0.18472 -0.125 -0.18976 -0.12592 -0.19445 -0.12893 C -0.1974 -0.13101 -0.19983 -0.13472 -0.20278 -0.1368 C -0.20712 -0.13981 -0.21181 -0.14143 -0.21615 -0.14444 C -0.22431 -0.15046 -0.23229 -0.15833 -0.24063 -0.16342 C -0.24531 -0.16643 -0.25018 -0.16898 -0.25486 -0.17245 C -0.25972 -0.17639 -0.26441 -0.18125 -0.2691 -0.18472 C -0.27101 -0.18657 -0.27327 -0.18842 -0.27518 -0.18981 C -0.27899 -0.19259 -0.28281 -0.19467 -0.28646 -0.19768 C -0.29132 -0.20162 -0.29601 -0.2074 -0.30087 -0.21157 C -0.30538 -0.21551 -0.3099 -0.21851 -0.31441 -0.22222 C -0.32188 -0.2287 -0.32934 -0.23379 -0.33629 -0.24097 C -0.3382 -0.24328 -0.34011 -0.24583 -0.34236 -0.24722 C -0.34479 -0.24907 -0.3474 -0.2493 -0.34983 -0.25069 C -0.35781 -0.25833 -0.36528 -0.26713 -0.37344 -0.27384 C -0.37587 -0.27569 -0.3783 -0.27777 -0.3809 -0.27986 C -0.40365 -0.30162 -0.38281 -0.28449 -0.40261 -0.30023 C -0.40399 -0.30231 -0.40521 -0.30463 -0.40643 -0.30648 C -0.41858 -0.32129 -0.40955 -0.30764 -0.41945 -0.3206 C -0.42622 -0.32939 -0.43264 -0.34027 -0.43959 -0.34838 C -0.44375 -0.35301 -0.44827 -0.35416 -0.45261 -0.35787 C -0.46702 -0.3699 -0.47761 -0.38101 -0.49184 -0.39027 C -0.49462 -0.39236 -0.4974 -0.39351 -0.50018 -0.39514 C -0.50122 -0.39676 -0.50191 -0.39861 -0.50313 -0.4 C -0.50417 -0.40069 -0.50781 -0.40254 -0.50851 -0.40277 C -0.5092 -0.40393 -0.5099 -0.40532 -0.51059 -0.40601 C -0.51181 -0.40671 -0.51285 -0.40648 -0.51389 -0.40764 C -0.51441 -0.40879 -0.51459 -0.41088 -0.51528 -0.4125 C -0.5158 -0.41342 -0.51684 -0.41389 -0.51754 -0.41551 C -0.51858 -0.41713 -0.51979 -0.41944 -0.52066 -0.42152 L -0.52431 -0.42939 L -0.52691 -0.43495 L -0.52691 -0.43495 " pathEditMode="relative" rAng="0" ptsTypes="AAAAAAAAAAAAAAAAAAAAAAAAAAAAAAAAAAAAAAAAAAAA">
                                      <p:cBhvr>
                                        <p:cTn id="4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54" y="-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0.10463 L -2.77778E-7 -0.1044 C -0.00365 -0.10787 -0.00729 -0.11065 -0.01076 -0.11389 C -0.01285 -0.11574 -0.01441 -0.11852 -0.01667 -0.12037 C -0.0184 -0.12199 -0.02049 -0.12269 -0.0224 -0.12408 C -0.0276 -0.12801 -0.03281 -0.13195 -0.03802 -0.13588 C -0.0408 -0.13797 -0.04375 -0.14028 -0.0467 -0.14236 C -0.04983 -0.14445 -0.05347 -0.14607 -0.05642 -0.14885 C -0.05972 -0.15185 -0.06302 -0.15463 -0.06615 -0.15787 C -0.0691 -0.16065 -0.0717 -0.16412 -0.07483 -0.1669 C -0.07795 -0.16945 -0.08142 -0.17107 -0.08455 -0.17338 C -0.0908 -0.17801 -0.09705 -0.18264 -0.10295 -0.1875 C -0.10556 -0.18982 -0.10816 -0.19213 -0.11076 -0.19398 C -0.11788 -0.19908 -0.125 -0.20371 -0.13212 -0.20834 C -0.13524 -0.21019 -0.13871 -0.21135 -0.14184 -0.21343 C -0.14549 -0.21574 -0.14878 -0.21898 -0.1526 -0.2213 C -0.1599 -0.22593 -0.16736 -0.22986 -0.17483 -0.23426 C -0.17639 -0.23496 -0.17812 -0.23565 -0.17969 -0.23681 C -0.18229 -0.23843 -0.18507 -0.24005 -0.1875 -0.2419 C -0.18889 -0.24306 -0.18993 -0.24491 -0.19132 -0.24584 C -0.19253 -0.24653 -0.1941 -0.24653 -0.19531 -0.24699 C -0.1967 -0.24769 -0.19774 -0.24885 -0.19913 -0.24977 C -0.20017 -0.25023 -0.20104 -0.25047 -0.20208 -0.25093 C -0.20365 -0.25185 -0.20538 -0.25278 -0.20694 -0.25347 C -0.20851 -0.25579 -0.2099 -0.25834 -0.21181 -0.25996 C -0.21354 -0.26181 -0.21562 -0.26273 -0.21753 -0.26389 C -0.2224 -0.26667 -0.22726 -0.26922 -0.23212 -0.27176 C -0.23437 -0.27269 -0.23681 -0.27315 -0.23889 -0.27431 C -0.24097 -0.27523 -0.24271 -0.27732 -0.24479 -0.27824 C -0.24792 -0.2794 -0.25121 -0.27963 -0.25451 -0.28079 C -0.25677 -0.28148 -0.25903 -0.28241 -0.26128 -0.28334 C -0.26615 -0.28704 -0.26892 -0.28935 -0.27396 -0.29236 C -0.27552 -0.29329 -0.27726 -0.29398 -0.27882 -0.29491 C -0.28212 -0.29722 -0.2849 -0.30162 -0.28854 -0.30278 C -0.29566 -0.3051 -0.28906 -0.30255 -0.29618 -0.30672 C -0.29722 -0.30718 -0.29826 -0.30741 -0.29913 -0.30787 C -0.30625 -0.31273 -0.30243 -0.31135 -0.3099 -0.31829 C -0.31198 -0.32037 -0.31424 -0.32107 -0.31667 -0.32222 C -0.31858 -0.32385 -0.32083 -0.32523 -0.3224 -0.32732 C -0.32309 -0.32824 -0.32361 -0.32917 -0.32448 -0.32986 C -0.32691 -0.33218 -0.32951 -0.33426 -0.33212 -0.33635 C -0.33698 -0.34028 -0.33559 -0.33935 -0.33889 -0.34144 L -0.33889 -0.34121 " pathEditMode="relative" rAng="0" ptsTypes="AAAAAAAAAAAAAAAAAAAAAAAAAAAAAAAAAAAAAAAAAAA">
                                      <p:cBhvr>
                                        <p:cTn id="4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44" y="-1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C291E"/>
                </a:solidFill>
              </a:rPr>
              <a:t>«Встаньте буквы дружно в ряд!»</a:t>
            </a:r>
            <a:endParaRPr lang="ru-RU" b="1" dirty="0">
              <a:solidFill>
                <a:srgbClr val="7C291E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Выданы буквы (формат А4),задача участвующих придумать слова к каждой букве на тему занятия (на команду по три буквы), затем участник презентует название слов и выходит к доске.</a:t>
            </a:r>
          </a:p>
          <a:p>
            <a:r>
              <a:rPr lang="ru-RU" dirty="0" smtClean="0"/>
              <a:t>Буквы выстроены в хаотичном порядке. Задача команд, под музыку  составить правильное высказывание.</a:t>
            </a:r>
          </a:p>
          <a:p>
            <a:r>
              <a:rPr lang="ru-RU" dirty="0" smtClean="0"/>
              <a:t> </a:t>
            </a:r>
            <a:r>
              <a:rPr lang="ru-RU" dirty="0"/>
              <a:t>П</a:t>
            </a:r>
            <a:r>
              <a:rPr lang="ru-RU" dirty="0" smtClean="0"/>
              <a:t>олучилось высказывание и все дружно: «Нет коррупции!»</a:t>
            </a:r>
            <a:endParaRPr lang="ru-RU" dirty="0"/>
          </a:p>
        </p:txBody>
      </p:sp>
      <p:pic>
        <p:nvPicPr>
          <p:cNvPr id="4" name="флешмоб - Ая - Алтын Орда_(x-Minusovka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55003" y="5817871"/>
            <a:ext cx="590867" cy="5908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818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88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C291E"/>
                </a:solidFill>
              </a:rPr>
              <a:t>Аргументы внеклассного занятия</a:t>
            </a:r>
            <a:endParaRPr lang="ru-RU" b="1" dirty="0">
              <a:solidFill>
                <a:srgbClr val="7C291E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 На занятии я работал активно/пассивно</a:t>
            </a:r>
          </a:p>
          <a:p>
            <a:r>
              <a:rPr lang="ru-RU" dirty="0" smtClean="0"/>
              <a:t>2. Своей работой я доволен/не доволен</a:t>
            </a:r>
          </a:p>
          <a:p>
            <a:r>
              <a:rPr lang="ru-RU" dirty="0" smtClean="0"/>
              <a:t>3. Занятие для меня показался коротким/длинным</a:t>
            </a:r>
          </a:p>
          <a:p>
            <a:r>
              <a:rPr lang="ru-RU" dirty="0" smtClean="0"/>
              <a:t>4. За занятие я не устал/ </a:t>
            </a:r>
            <a:r>
              <a:rPr lang="ru-RU" dirty="0" err="1" smtClean="0"/>
              <a:t>устал</a:t>
            </a:r>
            <a:endParaRPr lang="ru-RU" dirty="0" smtClean="0"/>
          </a:p>
          <a:p>
            <a:r>
              <a:rPr lang="ru-RU" dirty="0" smtClean="0"/>
              <a:t>5. Мое настроение стало лучше/стало хуже</a:t>
            </a:r>
          </a:p>
          <a:p>
            <a:r>
              <a:rPr lang="ru-RU" dirty="0" smtClean="0"/>
              <a:t>6. Материал занятия мне был понятен/не понятен</a:t>
            </a:r>
          </a:p>
          <a:p>
            <a:r>
              <a:rPr lang="ru-RU" dirty="0" smtClean="0"/>
              <a:t>полезен/бесполезен</a:t>
            </a:r>
          </a:p>
          <a:p>
            <a:r>
              <a:rPr lang="ru-RU" dirty="0" smtClean="0"/>
              <a:t>интересен/скучен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8621" y="326571"/>
            <a:ext cx="3377682" cy="641946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Тема занятия? </a:t>
            </a:r>
          </a:p>
          <a:p>
            <a:r>
              <a:rPr lang="ru-RU" sz="3200" dirty="0" smtClean="0"/>
              <a:t>В чем заключается важность данной темы?</a:t>
            </a:r>
          </a:p>
          <a:p>
            <a:r>
              <a:rPr lang="ru-RU" sz="3200" dirty="0" smtClean="0"/>
              <a:t>В чем заключается важность данной темы для вас лично? </a:t>
            </a:r>
          </a:p>
          <a:p>
            <a:r>
              <a:rPr lang="ru-RU" sz="3200" dirty="0" smtClean="0"/>
              <a:t>Какой результат вы должны получить в конце работы?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5534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4560" y="0"/>
            <a:ext cx="7995920" cy="6736080"/>
          </a:xfrm>
          <a:prstGeom prst="rect">
            <a:avLst/>
          </a:prstGeom>
          <a:solidFill>
            <a:srgbClr val="E6BE76">
              <a:alpha val="5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5481"/>
          <a:stretch/>
        </p:blipFill>
        <p:spPr>
          <a:xfrm>
            <a:off x="6259132" y="0"/>
            <a:ext cx="2884868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531620" y="468631"/>
            <a:ext cx="7612380" cy="6135370"/>
          </a:xfrm>
        </p:spPr>
        <p:txBody>
          <a:bodyPr>
            <a:noAutofit/>
          </a:bodyPr>
          <a:lstStyle/>
          <a:p>
            <a:pPr algn="l"/>
            <a:r>
              <a:rPr lang="be-BY" sz="3600" b="1" dirty="0" smtClean="0"/>
              <a:t>Страны с таким названьем нет на карте,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be-BY" sz="3600" b="1" dirty="0" smtClean="0"/>
              <a:t>Но вы её себе сейчас представьте.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be-BY" sz="3600" b="1" dirty="0" smtClean="0"/>
              <a:t>Она бывает часто рядом с нами,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be-BY" sz="3600" b="1" dirty="0" smtClean="0"/>
              <a:t>Коррупция – страну эту назвали.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be-BY" sz="3600" b="1" dirty="0" smtClean="0"/>
              <a:t>Здесь правде и законам места нет,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be-BY" sz="3600" b="1" dirty="0" smtClean="0"/>
              <a:t>Здесь правят только деньги много лет.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be-BY" sz="3600" b="1" dirty="0" smtClean="0"/>
              <a:t>В неё ведёт тернистый долгий путь,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be-BY" sz="3600" b="1" dirty="0" smtClean="0"/>
              <a:t>Идти туда – назад не повернуть,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be-BY" sz="3600" b="1" dirty="0" smtClean="0"/>
              <a:t>Но будущего нет у той страны,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be-BY" sz="3600" b="1" dirty="0" smtClean="0"/>
              <a:t>Против КОРРУПЦИИ все вместе встанем мы!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1"/>
            <a:ext cx="7995621" cy="13377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72149" y="2788920"/>
            <a:ext cx="3051811" cy="38633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1" descr="http://polemika.com.ua/images/2009-34/45771/full_2_vspomnitvse31avgustavistoriiuk_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4021" y="217170"/>
            <a:ext cx="2535669" cy="1897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s://euroroaming.ru/wp-content/uploads/2016/03/tranzitnaya-vi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690" y="2031714"/>
            <a:ext cx="7178040" cy="483913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2025" y="178415"/>
            <a:ext cx="7002623" cy="184665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Путешествие в страну </a:t>
            </a:r>
          </a:p>
          <a:p>
            <a:pPr algn="ctr"/>
            <a:r>
              <a:rPr lang="ru-RU" sz="6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Коррупция</a:t>
            </a:r>
            <a:endParaRPr lang="ru-RU" sz="6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7220" y="2738735"/>
            <a:ext cx="71642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cap="none" spc="0" dirty="0" smtClean="0">
                <a:ln w="11430"/>
                <a:solidFill>
                  <a:srgbClr val="7C291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Получение визы</a:t>
            </a:r>
            <a:endParaRPr lang="ru-RU" sz="4800" b="1" i="1" cap="none" spc="0" dirty="0">
              <a:ln w="11430"/>
              <a:solidFill>
                <a:srgbClr val="7C291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migranturus.com/wp-content/uploads/2019/10/zapolnenie-migracionnoj-kar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293"/>
            <a:ext cx="9144000" cy="69182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48740" y="1465729"/>
            <a:ext cx="7795260" cy="431785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be-BY" sz="4000" b="1" i="1" dirty="0" smtClean="0">
                <a:solidFill>
                  <a:srgbClr val="7C291E"/>
                </a:solidFill>
              </a:rPr>
              <a:t>В декларации вам необходимо написать синонимы к слову </a:t>
            </a:r>
            <a:r>
              <a:rPr lang="be-BY" sz="4000" b="1" i="1" dirty="0" smtClean="0">
                <a:solidFill>
                  <a:srgbClr val="C00000"/>
                </a:solidFill>
              </a:rPr>
              <a:t>“Коррупция”.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Bookman Old Style" pitchFamily="18" charset="0"/>
              </a:rPr>
              <a:t>Которые у вас 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Bookman Old Style" pitchFamily="18" charset="0"/>
              </a:rPr>
              <a:t>вызывают 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Bookman Old Style" pitchFamily="18" charset="0"/>
              </a:rPr>
              <a:t>ассоциацию со 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Bookman Old Style" pitchFamily="18" charset="0"/>
              </a:rPr>
              <a:t>словом 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Bookman Old Style" pitchFamily="18" charset="0"/>
              </a:rPr>
              <a:t>коррупция</a:t>
            </a:r>
            <a:r>
              <a:rPr lang="ru-RU" sz="4000" b="1" dirty="0" smtClean="0">
                <a:latin typeface="Bookman Old Style" pitchFamily="18" charset="0"/>
              </a:rPr>
              <a:t>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6756" y="258425"/>
            <a:ext cx="7747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Заполнение декларации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52548" y="2943542"/>
            <a:ext cx="3037071" cy="3205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powerpoint-templates-b450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5143" cy="6884042"/>
          </a:xfrm>
        </p:spPr>
      </p:pic>
      <p:sp>
        <p:nvSpPr>
          <p:cNvPr id="4" name="Овал 3"/>
          <p:cNvSpPr/>
          <p:nvPr/>
        </p:nvSpPr>
        <p:spPr>
          <a:xfrm>
            <a:off x="3074670" y="2823210"/>
            <a:ext cx="3086100" cy="142875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Коррупция</a:t>
            </a:r>
            <a:endParaRPr lang="ru-RU" sz="3200" b="1" i="1" dirty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 rot="19505688">
            <a:off x="1352548" y="4712970"/>
            <a:ext cx="3036570" cy="914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7C291E"/>
                </a:solidFill>
              </a:rPr>
              <a:t>корысть</a:t>
            </a:r>
            <a:endParaRPr lang="ru-RU" sz="3200" b="1" i="1" dirty="0">
              <a:solidFill>
                <a:srgbClr val="7C291E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160770" y="3135630"/>
            <a:ext cx="2621280" cy="101346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7C291E"/>
                </a:solidFill>
              </a:rPr>
              <a:t>взяточничество</a:t>
            </a:r>
            <a:endParaRPr lang="ru-RU" sz="3200" b="1" i="1" dirty="0">
              <a:solidFill>
                <a:srgbClr val="7C291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31470" y="3040380"/>
            <a:ext cx="2720340" cy="10477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7C291E"/>
                </a:solidFill>
              </a:rPr>
              <a:t>вымогательство</a:t>
            </a:r>
            <a:endParaRPr lang="ru-RU" sz="3200" b="1" i="1" dirty="0">
              <a:solidFill>
                <a:srgbClr val="7C291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2480867">
            <a:off x="4880610" y="4857750"/>
            <a:ext cx="3086100" cy="914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7C291E"/>
                </a:solidFill>
              </a:rPr>
              <a:t>подкуп</a:t>
            </a:r>
            <a:endParaRPr lang="ru-RU" sz="3200" b="1" i="1" dirty="0">
              <a:solidFill>
                <a:srgbClr val="7C291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19133756">
            <a:off x="4701539" y="1371659"/>
            <a:ext cx="3086100" cy="914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7C291E"/>
                </a:solidFill>
              </a:rPr>
              <a:t>правонарушение</a:t>
            </a:r>
            <a:endParaRPr lang="ru-RU" sz="3200" b="1" i="1" dirty="0">
              <a:solidFill>
                <a:srgbClr val="7C291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1677801">
            <a:off x="933982" y="1712198"/>
            <a:ext cx="3090819" cy="914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7C291E"/>
                </a:solidFill>
              </a:rPr>
              <a:t>продажность</a:t>
            </a:r>
            <a:endParaRPr lang="ru-RU" sz="3200" b="1" i="1" dirty="0">
              <a:solidFill>
                <a:srgbClr val="7C291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2910" y="308610"/>
            <a:ext cx="4549140" cy="902970"/>
          </a:xfrm>
          <a:prstGeom prst="rect">
            <a:avLst/>
          </a:prstGeom>
          <a:solidFill>
            <a:srgbClr val="4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 2 14"/>
          <p:cNvSpPr/>
          <p:nvPr/>
        </p:nvSpPr>
        <p:spPr>
          <a:xfrm>
            <a:off x="2777490" y="617220"/>
            <a:ext cx="5017770" cy="4240530"/>
          </a:xfrm>
          <a:prstGeom prst="borderCallout2">
            <a:avLst>
              <a:gd name="adj1" fmla="val 14470"/>
              <a:gd name="adj2" fmla="val -591"/>
              <a:gd name="adj3" fmla="val 18750"/>
              <a:gd name="adj4" fmla="val -16667"/>
              <a:gd name="adj5" fmla="val 138471"/>
              <a:gd name="adj6" fmla="val -53714"/>
            </a:avLst>
          </a:prstGeom>
          <a:solidFill>
            <a:srgbClr val="E6BE76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Декларации заполнены, визы получены, впереди – таможенный контроль. Что бы пройти таможню, надо пояснить значение слова – КОРРУПЦИЯ.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90100"/>
            <a:ext cx="74732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”.</a:t>
            </a:r>
            <a:endParaRPr kumimoji="0" lang="be-BY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43934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e-BY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43934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e-BY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43934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e-BY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7" grpId="0" build="p" animBg="1"/>
      <p:bldP spid="8" grpId="0" build="allAtOnce" animBg="1"/>
      <p:bldP spid="9" grpId="0" build="allAtOnce" animBg="1"/>
      <p:bldP spid="10" grpId="0" build="allAtOnce" animBg="1"/>
      <p:bldP spid="11" grpId="0" build="allAtOnce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25780" y="188913"/>
            <a:ext cx="7975310" cy="2376487"/>
          </a:xfrm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49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Коррупция</a:t>
            </a:r>
            <a:r>
              <a:rPr lang="ru-RU" sz="3200" b="1" dirty="0" smtClean="0">
                <a:solidFill>
                  <a:srgbClr val="7C29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3200" b="1" dirty="0" smtClean="0">
                <a:solidFill>
                  <a:srgbClr val="7C29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7C29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(лат. "</a:t>
            </a:r>
            <a:r>
              <a:rPr lang="ru-RU" sz="3200" b="1" dirty="0" err="1" smtClean="0">
                <a:solidFill>
                  <a:srgbClr val="7C29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corrumpire</a:t>
            </a:r>
            <a:r>
              <a:rPr lang="ru-RU" sz="3200" b="1" dirty="0" smtClean="0">
                <a:solidFill>
                  <a:srgbClr val="7C29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", "портить", "подкупать") означает </a:t>
            </a:r>
            <a:r>
              <a:rPr lang="ru-RU" sz="3200" b="1" dirty="0">
                <a:solidFill>
                  <a:srgbClr val="7C29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подкуп, подкупность и продажность общественных и политических деятелей, государственных чиновников и должностных лиц.  </a:t>
            </a:r>
            <a:endParaRPr lang="ru-RU" sz="3200" b="1" dirty="0" smtClean="0">
              <a:solidFill>
                <a:srgbClr val="7C29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4" descr="big_pic_2417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019" y="4304687"/>
            <a:ext cx="4249131" cy="255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3600" y="2823210"/>
            <a:ext cx="4470400" cy="25146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9" descr="https://vi.ill.in.ua/m/625x469/60732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49" y="177395"/>
            <a:ext cx="8691342" cy="652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77344" y="177481"/>
            <a:ext cx="39629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Итак, в путь!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2" descr="Звук корабельного колокол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980" y="5632577"/>
            <a:ext cx="1600200" cy="1066801"/>
          </a:xfrm>
          <a:prstGeom prst="rect">
            <a:avLst/>
          </a:prstGeom>
          <a:noFill/>
        </p:spPr>
      </p:pic>
      <p:pic>
        <p:nvPicPr>
          <p:cNvPr id="3" name="рынд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 flipH="1">
            <a:off x="1088079" y="6119446"/>
            <a:ext cx="703025" cy="673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1109</TotalTime>
  <Words>716</Words>
  <Application>Microsoft Office PowerPoint</Application>
  <PresentationFormat>Экран (4:3)</PresentationFormat>
  <Paragraphs>135</Paragraphs>
  <Slides>26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Office Theme</vt:lpstr>
      <vt:lpstr> Коррупция «есть корень, из которого вытекает во все времена и при всяких соблазнах презрение ко всем законам». Томас Гоббс </vt:lpstr>
      <vt:lpstr>Слайд 2</vt:lpstr>
      <vt:lpstr>Слайд 3</vt:lpstr>
      <vt:lpstr>Страны с таким названьем нет на карте, Но вы её себе сейчас представьте. Она бывает часто рядом с нами, Коррупция – страну эту назвали. Здесь правде и законам места нет, Здесь правят только деньги много лет. В неё ведёт тернистый долгий путь, Идти туда – назад не повернуть, Но будущего нет у той страны, Против КОРРУПЦИИ все вместе встанем мы!</vt:lpstr>
      <vt:lpstr>Слайд 5</vt:lpstr>
      <vt:lpstr>Слайд 6</vt:lpstr>
      <vt:lpstr>Слайд 7</vt:lpstr>
      <vt:lpstr>Коррупция  (лат. "corrumpire", "портить", "подкупать") означает подкуп, подкупность и продажность общественных и политических деятелей, государственных чиновников и должностных лиц.  </vt:lpstr>
      <vt:lpstr>Слайд 9</vt:lpstr>
      <vt:lpstr>Море «Историческое»</vt:lpstr>
      <vt:lpstr>Горы «Аналитические»</vt:lpstr>
      <vt:lpstr>На какие нужды идут взятки в России?</vt:lpstr>
      <vt:lpstr>Уровень деловой коррупции в 40 регионах России</vt:lpstr>
      <vt:lpstr>Слайд 14</vt:lpstr>
      <vt:lpstr>Причины коррупции: </vt:lpstr>
      <vt:lpstr>Пустыня «Народная мудрость»</vt:lpstr>
      <vt:lpstr>О чем гласит народная мудрость…</vt:lpstr>
      <vt:lpstr>Слайд 18</vt:lpstr>
      <vt:lpstr>Рассмотреть ситуации и указать, в которых из них представлены случаи коррупции,  а в которых нет.  </vt:lpstr>
      <vt:lpstr>Слайд 20</vt:lpstr>
      <vt:lpstr>Слайд 21</vt:lpstr>
      <vt:lpstr>Скажем коррупции «Нет!»</vt:lpstr>
      <vt:lpstr>Рефлексия </vt:lpstr>
      <vt:lpstr>Слайд 24</vt:lpstr>
      <vt:lpstr>«Встаньте буквы дружно в ряд!»</vt:lpstr>
      <vt:lpstr>Аргументы внеклассного занятия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Пользователь</cp:lastModifiedBy>
  <cp:revision>147</cp:revision>
  <dcterms:created xsi:type="dcterms:W3CDTF">2016-11-18T14:12:19Z</dcterms:created>
  <dcterms:modified xsi:type="dcterms:W3CDTF">2020-08-16T07:06:12Z</dcterms:modified>
</cp:coreProperties>
</file>