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62" r:id="rId3"/>
    <p:sldId id="264" r:id="rId4"/>
    <p:sldId id="263" r:id="rId5"/>
    <p:sldId id="265" r:id="rId6"/>
    <p:sldId id="266" r:id="rId7"/>
    <p:sldId id="273" r:id="rId8"/>
    <p:sldId id="274" r:id="rId9"/>
    <p:sldId id="267" r:id="rId10"/>
    <p:sldId id="269" r:id="rId11"/>
    <p:sldId id="270" r:id="rId12"/>
    <p:sldId id="271" r:id="rId13"/>
    <p:sldId id="272" r:id="rId14"/>
    <p:sldId id="275" r:id="rId15"/>
    <p:sldId id="277" r:id="rId16"/>
    <p:sldId id="278" r:id="rId17"/>
    <p:sldId id="276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A30F0-C7F8-4CEF-B42E-CA2AE52131E6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399F5-3EBA-4F9D-BEF9-0E407990C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97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399F5-3EBA-4F9D-BEF9-0E407990C7A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32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399F5-3EBA-4F9D-BEF9-0E407990C7A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34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0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4.jpeg"/><Relationship Id="rId4" Type="http://schemas.openxmlformats.org/officeDocument/2006/relationships/image" Target="../media/image5.jpeg"/><Relationship Id="rId9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0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4.jpeg"/><Relationship Id="rId4" Type="http://schemas.openxmlformats.org/officeDocument/2006/relationships/image" Target="../media/image5.jpeg"/><Relationship Id="rId9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selo-podelkino.ru/pole/" TargetMode="External"/><Relationship Id="rId13" Type="http://schemas.openxmlformats.org/officeDocument/2006/relationships/hyperlink" Target="http://rus-img.com/simvol-vozduha-u-slavyan" TargetMode="External"/><Relationship Id="rId3" Type="http://schemas.openxmlformats.org/officeDocument/2006/relationships/hyperlink" Target="http://yandex.ru/clck/jsredir?from=yandex.ru;search/;web;;&amp;text=&amp;etext=715.ysFKBMa10y1N8R24dF42whRWmpDADpyJV07IFS8SdPUnNt_O_OaFGPSXMFnIYuc_Eq_Lusx-L3JqywKFrWox-Q.2aea0317fc4beed0468d4dc7fdd9e1fea658ff52&amp;uuid=&amp;state=PEtFfuTeVD4jaxywoSUvtNlVVIL6S3yQDiVIWGNU7dhI1Pz1rqFOgA&amp;data=UlNrNmk5WktYejR0eWJFYk1LdmtxbUtteFR2dXRrbTd2azctZ2JjcFI0RHEtaHhzb3RKV0U1NUV3SlRnTDlpbDJPVWFmVmtKVnZPZmprV2J6SjZOVnFTanpfdEx0UkNSU0Rvdk1ieHA5dnJkQ0VsWDBqcngzTHpTWkVkdjE3b0Q&amp;b64e=2&amp;sign=9de5a4e4557e68a290c95f7e4d9cec04&amp;keyno=0&amp;cst=AiuY0DBWFJ7IXge4WdYJQVX-BxP3NjEE6v7-7rzs9m_jrzOE7jd_lwyDQZI_Bcc9d4Yzn6NWuyJ2cO8WFeW3keX_aBqX8M4-tj5do5S3BgfeWVMXscuMR329W4UGIk7olfnkPPEVypNctj-HYeo8159-VLTTe0-Uy2j0Ue6wlC3Sj4_7oU4ZKzYtXxO9wilpIbvi4yxtvNDCZ_nApdFgyoe1vw2AWVCN-0KRpPMVEhd1CFw_QZFBaYDsLNgStaPnkoerhEHVy3gwpQjAdWoGn_LblwkzCDofqq3UeO1j5LZ0Pp1YWo0hcSo18AUq1NNbyf4jfiQbUpixZ95ULU9d0VjM25JbEEJLU483vJFV2Ouar9Z8i61AaN7Pzcmu2m_EQzcsRQhDn44ppnhNWcLVJs5ZunJ5O7yd9K0adv7WffDekx3HOq9p4w921gTx4HdSShBYJp01ZEqyMyw2WjIrVrTs_57WCRZDFS3ms5wfKhsalf8IISOpPsPGZmGIzozspHiKfwvrDYN3x2hu9-b2XJ52pRzcKDPZ&amp;ref=cM777e4sMOAycdZhdUbYHpMQ80108_UCCIlkcOrsGUPNqwTRRkfw2UxbsTtGOj7Ey6KHiQ--rTKRQcq25ATpcPnLUJsZvXoqsX3r5Su4O1pRmCki_uZweAaeoQ9_YnaRl-pfRTZn0yzWAPAriykcpxSFKSwVxO0-v-NmZpLpoUWgOJh7yE5oPNFI-ESZ7Ifyonm0LbcRFINsXWTV_L-FWA&amp;l10n=ru&amp;cts=1433926644221&amp;mc=5.445511200869108" TargetMode="External"/><Relationship Id="rId7" Type="http://schemas.openxmlformats.org/officeDocument/2006/relationships/hyperlink" Target="http://bewitchit.com/magicheskie-simvolyi-i-znaki/feed" TargetMode="External"/><Relationship Id="rId12" Type="http://schemas.openxmlformats.org/officeDocument/2006/relationships/hyperlink" Target="http://yandex.ru/clck/jsredir?from=yandex.ru;images/search;web;;&amp;text=&amp;etext=715.MPPeyYDp2OjUTU1S8Xu1Z_U7oS7lQ_dhFoFQ_E9XS3avh0BEcvMVSzFG6uA0WKfBnMdgJ-mKnbgWjsgA0ji0WGTCYhy3rssvU-62IW-xfxY.4fd4556370ceb1e6b53214576e237cc03f1799e7&amp;uuid=&amp;state=EIW2pfxuI9g&amp;data=UlNrNmk5WktYejR0eWJFYk1LdmtxaEhSTTBxQTRlZVYxTGxBZXhNejBBTWVGT2VSMW4yVXp1LXI0N01rczlYTDVaRW5JNDJZZXVfWEJnUEJ0ZGpUc0lYb1Z4LTNQcV92bWgxeWFkTTY0RzZhaG1zVERadTZlYXh6dFVPeEhyRlBSbnNxU1lDNzRJTzRJdVFBRl9mWG9TbVllWWxhdlRwTEp5TEt4cWdFNWN5ZFUwdXd2Z2hRWThfTU4yaGRrdTJlaGxTS0ZvLTh5aXE3cnRoaHZHVFpYUjFEOWNVa3hRWnNkdFluYmIxVjltbzJGN0NFR0xMNGlNNkszUFJFTWRHNUw0LWM1c1JZVi1GUUlPTVFhOTUwYTZkV3VhNVh4Z3d4eVQ4X3RjaE9JdEVVTVNia3ZIRXhKSVFNNGFGLXQxXzY1Sm1mRlZpUURaZTdHeGFGRWxpQ0luU2FkT2c0RGI3elNoM05zUFJ5RVU2eVlSUm5DNWtic0I0RVVQOVVNU0ZUdlAtN0dibG8zRXU4OU13cjREUGgxcjZ0WTlNakpMTUo&amp;b64e=2&amp;sign=e6111b7f3dddaf644668000cfc52322d&amp;keyno=0&amp;l10n=ru" TargetMode="External"/><Relationship Id="rId2" Type="http://schemas.openxmlformats.org/officeDocument/2006/relationships/hyperlink" Target="http://www.nasled.org/" TargetMode="External"/><Relationship Id="rId16" Type="http://schemas.openxmlformats.org/officeDocument/2006/relationships/hyperlink" Target="http://yandex.ru/clck/jsredir?from=yandex.ru;images/search;web;;&amp;text=&amp;etext=715.Za62to2Vpuk3P06HlPSqGoQ8pzKOjIgagrpGMBRT6tEf4sIRrjP40OdMI1ll9q6HYMfYzUKx3iaEJRelpqqqirXNFd-PXrnSIAvjU_38KTg.c9df513d305f78cb58d5eb004d74091fc093b427&amp;uuid=&amp;state=EIW2pfxuI9g&amp;data=UlNrNmk5WktYejR0eWJFYk1LdmtxbUQtbVJZX29lUUdyS2wtSkZQMEhYcnJJcjZFRmlnSmY4QXFvbHZnSlNkeTNlQVJRaEdTbVRrMnlzRlZmZjR3Vlh3R3g4U3ItZ19iTG53WDJCNjg5cUhuWWFwYThwaTQtNlVTVEdmSlc5WlZIR1EtNzlMdWlrcw&amp;b64e=2&amp;sign=af5b5187f87119b42966783db13bbe07&amp;keyno=0&amp;l10n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s-img.com/simvol-plodorodiya-u-slavyan" TargetMode="External"/><Relationship Id="rId11" Type="http://schemas.openxmlformats.org/officeDocument/2006/relationships/hyperlink" Target="http://rusbalt.flyboard.ru/viewtopic.php?p=49041" TargetMode="External"/><Relationship Id="rId5" Type="http://schemas.openxmlformats.org/officeDocument/2006/relationships/hyperlink" Target="http://rusbalt.flyboard.ru/topic82-1400.html" TargetMode="External"/><Relationship Id="rId15" Type="http://schemas.openxmlformats.org/officeDocument/2006/relationships/hyperlink" Target="http://yandex.ru/clck/jsredir?from=yandex.ru;images/search;web;;&amp;text=&amp;etext=715.ffmDw_aKLByvM_Pw1EskErNHGlydk_18srwEOImHSwy96N0w91RRDvGv1jRLQ_MKXAmyU72ptnBo-RDghmRjrQy_MrRUWVFdh9btISPekho.a06fbe73f5858b90fd45fdaec99b7c10004e7804&amp;uuid=&amp;state=EIW2pfxuI9g&amp;data=UlNrNmk5WktYejR0eWJFYk1LdmtxdXlLVHBXSGVMUHltZFZMZDZtYmpLdTRhZk0xQ0RRYWo1OHFDTDl1ZDVZbjE2N2FoRjVkMUdETUxSdC12R0RSOGs1UXM1Vm96NWp2cDlQY1p0eDlNZnU2d1dEazR3QVBVZFdhSFdVSXo5ejFuOEZHM2g0aUx3MnN2c1BsZW1iOGMwdjA2endraHc1d0k1QlItejNZb0dv&amp;b64e=2&amp;sign=6012d107e5dda2e65306cb53d4796593&amp;keyno=0&amp;l10n=ru" TargetMode="External"/><Relationship Id="rId10" Type="http://schemas.openxmlformats.org/officeDocument/2006/relationships/hyperlink" Target="http://inscms.pp.ua/slavyanskie-simvoly-i-ih-znachenie.html" TargetMode="External"/><Relationship Id="rId4" Type="http://schemas.openxmlformats.org/officeDocument/2006/relationships/hyperlink" Target="http://5fan.info/ujgqasatyujgrnaujg.html" TargetMode="External"/><Relationship Id="rId9" Type="http://schemas.openxmlformats.org/officeDocument/2006/relationships/hyperlink" Target="http://www.neomark.ru/read.php?dtnce=//////dom/index.php?cat=31677" TargetMode="External"/><Relationship Id="rId14" Type="http://schemas.openxmlformats.org/officeDocument/2006/relationships/hyperlink" Target="http://magazin-arsenal.ucoz.ua/news/rs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1214422"/>
            <a:ext cx="75009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Древние образы в народном искусстве</a:t>
            </a:r>
          </a:p>
          <a:p>
            <a:pPr algn="ctr"/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  <a:p>
            <a:pPr algn="ctr"/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  <a:ea typeface="Batang" pitchFamily="18" charset="-127"/>
              </a:rPr>
              <a:t>Урок № 1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  <a:ea typeface="Batang" pitchFamily="18" charset="-127"/>
              </a:rPr>
              <a:t>5 класс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3504" y="5286388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Пильгуй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 Светлана Васильевна</a:t>
            </a:r>
            <a:endParaRPr lang="ru-RU" sz="1600" b="1" dirty="0" smtClean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Учитель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ИЗО</a:t>
            </a:r>
            <a:endParaRPr lang="ru-RU" sz="1600" b="1" dirty="0" smtClean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МКОУ Октябрьская ОШ № 30»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Ефремовского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 района </a:t>
            </a:r>
            <a:r>
              <a:rPr lang="ru-RU" sz="1600" b="1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,  </a:t>
            </a:r>
          </a:p>
          <a:p>
            <a:r>
              <a:rPr lang="ru-RU" sz="1600" b="1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Тульской области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5500702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В народных представлениях древо жизни было символом растительных сил земли, вечно живой, процветающей природы. Его изображение символизировало счастливое продолжение рода.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5" name="Рисунок 4" descr="Сбитнев Сергей - Мировое древо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928670"/>
            <a:ext cx="2500330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285984" y="142852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Древо жизни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45" b="-490"/>
          <a:stretch/>
        </p:blipFill>
        <p:spPr>
          <a:xfrm>
            <a:off x="6323777" y="928670"/>
            <a:ext cx="2483118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://www.100artists.com.ua/img/items/getimg.php4?item=10278&amp;img=imgfu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5962" y="3261700"/>
            <a:ext cx="3065099" cy="2042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8092" y="928670"/>
            <a:ext cx="2220838" cy="2220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5500702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Конь был столь же необходим крестьянину, чтобы выращивать хлеб, как и само солнце. Солнце принимало образ коня, а конь как бы приобретал животворящую силу солнца.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5" name="Рисунок 4" descr="http://cyrillitsa.ru/wp-content/uploads/2013/12/makosha-stihiya-zemli3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48922"/>
            <a:ext cx="3744416" cy="1919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14414" y="214290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Образ коня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292534"/>
            <a:ext cx="4472223" cy="1967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3292534"/>
            <a:ext cx="2627784" cy="1967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5357826"/>
            <a:ext cx="757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В давние времена люди верили, что птицы прогоняют своим звонким пением зимнюю стужу и приносят на крыльях весну красную, тёплое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летушко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. Птицы символизировали свет, тепло.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А.С.Пушкин и веды Даария = Атлантида Лемурия ВКонтакт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0" t="7732" r="2499" b="3350"/>
          <a:stretch>
            <a:fillRect/>
          </a:stretch>
        </p:blipFill>
        <p:spPr bwMode="auto">
          <a:xfrm>
            <a:off x="3681886" y="1124744"/>
            <a:ext cx="2662148" cy="1899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136410" y="166942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Образ птицы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1259748"/>
            <a:ext cx="2270056" cy="2260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52" y="1259748"/>
            <a:ext cx="2154700" cy="2240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8351" y="3207151"/>
            <a:ext cx="2668298" cy="2003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user\Pictures\Рисунок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571480"/>
            <a:ext cx="33528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43042" y="5357826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Объясните, что изображено на глиняном сосуде.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0547" y="252691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Кроссворд «Древние образы в народном искусстве»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6" name="Рисунок 5" descr="http://www.peshera.org/khrono/Fotos-15/foto-37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41" b="20455"/>
          <a:stretch>
            <a:fillRect/>
          </a:stretch>
        </p:blipFill>
        <p:spPr bwMode="auto">
          <a:xfrm>
            <a:off x="1285852" y="4643446"/>
            <a:ext cx="1714512" cy="1857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Создание нового Семейного Союза у всех Славянских и Арийских Родов имело во все исторические времена очень большое значение, ибо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000108"/>
            <a:ext cx="1428760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КАТЯ\Desktop\Рисунки РУССКАЯ ИЗБА\img10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</a:blip>
          <a:srcRect l="477" t="228" r="50000" b="52355"/>
          <a:stretch>
            <a:fillRect/>
          </a:stretch>
        </p:blipFill>
        <p:spPr bwMode="auto">
          <a:xfrm>
            <a:off x="1214414" y="2714620"/>
            <a:ext cx="1285878" cy="1285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Сбитнев Сергей - Мировое древо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3857628"/>
            <a:ext cx="1643074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71741" y="1285859"/>
          <a:ext cx="5048263" cy="3214717"/>
        </p:xfrm>
        <a:graphic>
          <a:graphicData uri="http://schemas.openxmlformats.org/drawingml/2006/table">
            <a:tbl>
              <a:tblPr/>
              <a:tblGrid>
                <a:gridCol w="458933"/>
                <a:gridCol w="458933"/>
                <a:gridCol w="458933"/>
                <a:gridCol w="458933"/>
                <a:gridCol w="458933"/>
                <a:gridCol w="458933"/>
                <a:gridCol w="458933"/>
                <a:gridCol w="458933"/>
                <a:gridCol w="458933"/>
                <a:gridCol w="458933"/>
                <a:gridCol w="458933"/>
              </a:tblGrid>
              <a:tr h="312379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379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379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379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79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79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2379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379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37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306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2" name="Рисунок 11" descr="russkij_sever: Берегини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87" t="768" r="45190" b="49004"/>
          <a:stretch>
            <a:fillRect/>
          </a:stretch>
        </p:blipFill>
        <p:spPr bwMode="auto">
          <a:xfrm>
            <a:off x="7429520" y="857232"/>
            <a:ext cx="1500198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We celebrte it on the first of Jnury.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82" t="72448"/>
          <a:stretch>
            <a:fillRect/>
          </a:stretch>
        </p:blipFill>
        <p:spPr bwMode="auto">
          <a:xfrm>
            <a:off x="3428992" y="5357826"/>
            <a:ext cx="3470278" cy="1227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Славянская символика 55 фотографий ВКонтакте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59" t="21854" r="18957" b="50000"/>
          <a:stretch>
            <a:fillRect/>
          </a:stretch>
        </p:blipFill>
        <p:spPr bwMode="auto">
          <a:xfrm>
            <a:off x="5143504" y="3500438"/>
            <a:ext cx="1214446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Овал 15"/>
          <p:cNvSpPr/>
          <p:nvPr/>
        </p:nvSpPr>
        <p:spPr>
          <a:xfrm>
            <a:off x="1214414" y="4500570"/>
            <a:ext cx="35719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85852" y="928670"/>
            <a:ext cx="35719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142976" y="2643182"/>
            <a:ext cx="35719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072066" y="3429000"/>
            <a:ext cx="35719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072330" y="3714752"/>
            <a:ext cx="35719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286116" y="5214950"/>
            <a:ext cx="35719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286644" y="785794"/>
            <a:ext cx="35719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1571" y="304925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Кроссворд «Древние образы в народном искусстве»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6" name="Рисунок 5" descr="http://www.peshera.org/khrono/Fotos-15/foto-37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41" b="20455"/>
          <a:stretch>
            <a:fillRect/>
          </a:stretch>
        </p:blipFill>
        <p:spPr bwMode="auto">
          <a:xfrm>
            <a:off x="1285852" y="4643446"/>
            <a:ext cx="1714512" cy="1857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Создание нового Семейного Союза у всех Славянских и Арийских Родов имело во все исторические времена очень большое значение, ибо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000108"/>
            <a:ext cx="1428760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КАТЯ\Desktop\Рисунки РУССКАЯ ИЗБА\img10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</a:blip>
          <a:srcRect l="477" t="228" r="50000" b="52355"/>
          <a:stretch>
            <a:fillRect/>
          </a:stretch>
        </p:blipFill>
        <p:spPr bwMode="auto">
          <a:xfrm>
            <a:off x="1214414" y="2714620"/>
            <a:ext cx="1285878" cy="1285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Сбитнев Сергей - Мировое древо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3857628"/>
            <a:ext cx="1643074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russkij_sever: Берегини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87" t="768" r="45190" b="49004"/>
          <a:stretch>
            <a:fillRect/>
          </a:stretch>
        </p:blipFill>
        <p:spPr bwMode="auto">
          <a:xfrm>
            <a:off x="7429520" y="857232"/>
            <a:ext cx="1500198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We celebrte it on the first of Jnury.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82" t="72448"/>
          <a:stretch>
            <a:fillRect/>
          </a:stretch>
        </p:blipFill>
        <p:spPr bwMode="auto">
          <a:xfrm>
            <a:off x="3428992" y="5357826"/>
            <a:ext cx="3470278" cy="1227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Славянская символика 55 фотографий ВКонтакте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59" t="21854" r="18957" b="50000"/>
          <a:stretch>
            <a:fillRect/>
          </a:stretch>
        </p:blipFill>
        <p:spPr bwMode="auto">
          <a:xfrm>
            <a:off x="5220072" y="3500438"/>
            <a:ext cx="1137878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571736" y="1285860"/>
          <a:ext cx="5000666" cy="3154090"/>
        </p:xfrm>
        <a:graphic>
          <a:graphicData uri="http://schemas.openxmlformats.org/drawingml/2006/table">
            <a:tbl>
              <a:tblPr/>
              <a:tblGrid>
                <a:gridCol w="454606"/>
                <a:gridCol w="454606"/>
                <a:gridCol w="454606"/>
                <a:gridCol w="454606"/>
                <a:gridCol w="454606"/>
                <a:gridCol w="454606"/>
                <a:gridCol w="454606"/>
                <a:gridCol w="454606"/>
                <a:gridCol w="454606"/>
                <a:gridCol w="454606"/>
                <a:gridCol w="454606"/>
              </a:tblGrid>
              <a:tr h="315409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409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409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409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09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09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ц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5409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409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ь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409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Овал 16"/>
          <p:cNvSpPr/>
          <p:nvPr/>
        </p:nvSpPr>
        <p:spPr>
          <a:xfrm>
            <a:off x="1142976" y="4572008"/>
            <a:ext cx="357190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71538" y="2643182"/>
            <a:ext cx="357190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285852" y="928670"/>
            <a:ext cx="357190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286116" y="5214950"/>
            <a:ext cx="357190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000628" y="3429000"/>
            <a:ext cx="357190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286644" y="785794"/>
            <a:ext cx="357190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072330" y="3714752"/>
            <a:ext cx="357190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571480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Задание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1428736"/>
            <a:ext cx="73581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Выполни рисунок на тему одного из древних образов в узорах вышивки, росписи и резьбе по дереву (мать-земля, древо жизни, птица света, конь и др.) Преврати реальный образ в символический знак, добиваясь в рисунке обобщённого изображения, исключая мелкие, ненужные подробности. 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3789040"/>
            <a:ext cx="424959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1604" y="500042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Домашнее задание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714488"/>
            <a:ext cx="7000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Подбери в книгах, журналах, Интернете вместе со взрослыми изображения древних образов в росписи, резьбе по дереву, вышивке, народной игрушке.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8076" y="3212976"/>
            <a:ext cx="371654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8604"/>
            <a:ext cx="7215238" cy="497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литературы: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</a:pPr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Н.А. Горяева, О.В. Островская «Декоративно прикладное искусство в жизни человека».: Москва «Просвещение» 2014 год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>
                <a:hlinkClick r:id="rId2"/>
              </a:rPr>
              <a:t>nasled.org</a:t>
            </a:r>
            <a:r>
              <a:rPr lang="en-US" sz="1600" dirty="0" err="1" smtClean="0"/>
              <a:t>›</a:t>
            </a:r>
            <a:r>
              <a:rPr lang="en-US" sz="1600" dirty="0" err="1" smtClean="0">
                <a:hlinkClick r:id="rId3"/>
              </a:rPr>
              <a:t>vera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b="1" dirty="0" smtClean="0">
                <a:hlinkClick r:id="rId3"/>
              </a:rPr>
              <a:t>Simvoly</a:t>
            </a:r>
            <a:r>
              <a:rPr lang="en-US" sz="1600" dirty="0" smtClean="0">
                <a:hlinkClick r:id="rId3"/>
              </a:rPr>
              <a:t>.htm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5fan.info/ujgqasatyujgrnaujg.html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rusbalt.flyboard.ru/topic82-1400.html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rus-img.com/simvol-plodorodiya-u-slavyan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bewitchit.com/magicheskie-simvolyi-i-znaki/feed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hlinkClick r:id="rId8"/>
              </a:rPr>
              <a:t>http://selo-podelkino.ru/pole</a:t>
            </a:r>
            <a:r>
              <a:rPr lang="en-US" sz="1600" dirty="0" smtClean="0">
                <a:hlinkClick r:id="rId8"/>
              </a:rPr>
              <a:t>/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hlinkClick r:id="rId9"/>
              </a:rPr>
              <a:t>http://www.neomark.ru/read.php?dtnce=//////</a:t>
            </a:r>
            <a:r>
              <a:rPr lang="en-US" sz="1600" dirty="0" smtClean="0">
                <a:hlinkClick r:id="rId9"/>
              </a:rPr>
              <a:t>dom/index.php?cat=31677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hlinkClick r:id="rId10"/>
              </a:rPr>
              <a:t>http://</a:t>
            </a:r>
            <a:r>
              <a:rPr lang="en-US" sz="1600" dirty="0" smtClean="0">
                <a:hlinkClick r:id="rId10"/>
              </a:rPr>
              <a:t>inscms.pp.ua/slavyanskie-simvoly-i-ih-znachenie.html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hlinkClick r:id="rId11"/>
              </a:rPr>
              <a:t>http://</a:t>
            </a:r>
            <a:r>
              <a:rPr lang="en-US" sz="1600" dirty="0" smtClean="0">
                <a:hlinkClick r:id="rId11"/>
              </a:rPr>
              <a:t>rusbalt.flyboard.ru/viewtopic.php?p=49041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hlinkClick r:id="rId12"/>
              </a:rPr>
              <a:t>http://www.BankReferatov.ru/</a:t>
            </a:r>
            <a:r>
              <a:rPr lang="en-US" sz="1600" dirty="0" err="1">
                <a:hlinkClick r:id="rId12"/>
              </a:rPr>
              <a:t>referats</a:t>
            </a:r>
            <a:r>
              <a:rPr lang="en-US" sz="1600" dirty="0">
                <a:hlinkClick r:id="rId12"/>
              </a:rPr>
              <a:t>/C325729F00717F7B43257B0B000458D2</a:t>
            </a:r>
            <a:r>
              <a:rPr lang="en-US" sz="1600" dirty="0" smtClean="0">
                <a:hlinkClick r:id="rId12"/>
              </a:rPr>
              <a:t>/…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hlinkClick r:id="rId13"/>
              </a:rPr>
              <a:t>http://</a:t>
            </a:r>
            <a:r>
              <a:rPr lang="en-US" sz="1600" dirty="0" smtClean="0">
                <a:hlinkClick r:id="rId13"/>
              </a:rPr>
              <a:t>rus-img.com/simvol-vozduha-u-slavyan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hlinkClick r:id="rId14"/>
              </a:rPr>
              <a:t>http://magazin-arsenal.ucoz.ua/news/rss</a:t>
            </a:r>
            <a:r>
              <a:rPr lang="en-US" sz="1600" dirty="0" smtClean="0">
                <a:hlinkClick r:id="rId14"/>
              </a:rPr>
              <a:t>/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hlinkClick r:id="rId15"/>
              </a:rPr>
              <a:t>http://design-interior.net/</a:t>
            </a:r>
            <a:r>
              <a:rPr lang="en-US" sz="1600" dirty="0" err="1">
                <a:hlinkClick r:id="rId15"/>
              </a:rPr>
              <a:t>slovo</a:t>
            </a:r>
            <a:r>
              <a:rPr lang="en-US" sz="1600" dirty="0">
                <a:hlinkClick r:id="rId15"/>
              </a:rPr>
              <a:t>-</a:t>
            </a:r>
            <a:r>
              <a:rPr lang="en-US" sz="1600" dirty="0" err="1">
                <a:hlinkClick r:id="rId15"/>
              </a:rPr>
              <a:t>mebel</a:t>
            </a:r>
            <a:r>
              <a:rPr lang="en-US" sz="1600" dirty="0">
                <a:hlinkClick r:id="rId15"/>
              </a:rPr>
              <a:t>-</a:t>
            </a:r>
            <a:r>
              <a:rPr lang="en-US" sz="1600" dirty="0" err="1">
                <a:hlinkClick r:id="rId15"/>
              </a:rPr>
              <a:t>pojavilos</a:t>
            </a:r>
            <a:r>
              <a:rPr lang="en-US" sz="1600" dirty="0">
                <a:hlinkClick r:id="rId15"/>
              </a:rPr>
              <a:t>-v-</a:t>
            </a:r>
            <a:r>
              <a:rPr lang="en-US" sz="1600" dirty="0" err="1">
                <a:hlinkClick r:id="rId15"/>
              </a:rPr>
              <a:t>russkom</a:t>
            </a:r>
            <a:r>
              <a:rPr lang="en-US" sz="1600" dirty="0">
                <a:hlinkClick r:id="rId15"/>
              </a:rPr>
              <a:t>-</a:t>
            </a:r>
            <a:r>
              <a:rPr lang="en-US" sz="1600" dirty="0" err="1">
                <a:hlinkClick r:id="rId15"/>
              </a:rPr>
              <a:t>jazyke</a:t>
            </a:r>
            <a:r>
              <a:rPr lang="en-US" sz="1600" dirty="0">
                <a:hlinkClick r:id="rId15"/>
              </a:rPr>
              <a:t>-v-</a:t>
            </a:r>
            <a:r>
              <a:rPr lang="en-US" sz="1600" dirty="0" err="1">
                <a:hlinkClick r:id="rId15"/>
              </a:rPr>
              <a:t>ko</a:t>
            </a:r>
            <a:r>
              <a:rPr lang="en-US" sz="1600" dirty="0" smtClean="0">
                <a:hlinkClick r:id="rId15"/>
              </a:rPr>
              <a:t>…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16"/>
              </a:rPr>
              <a:t>http</a:t>
            </a:r>
            <a:r>
              <a:rPr lang="en-US" sz="1600" dirty="0">
                <a:hlinkClick r:id="rId16"/>
              </a:rPr>
              <a:t>://www.s1128.ru/predmet/izo3/PrNarB/18.htm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2273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user\Pictures\Рисунок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571480"/>
            <a:ext cx="33528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00166" y="5429264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Как вы думаете, что изображено на глиняном сосуде?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5357826"/>
            <a:ext cx="7786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Наши далёкие предки украшали свои изделия простейшими орнаментами. Человек пытался разобраться, как устроен мир, найти объяснение непонятному, загадочному, таинственному.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5949" y="332656"/>
            <a:ext cx="6263672" cy="4697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omovitay74.ucoz.com/_fr/1/05188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4" b="5593"/>
          <a:stretch>
            <a:fillRect/>
          </a:stretch>
        </p:blipFill>
        <p:spPr bwMode="auto">
          <a:xfrm>
            <a:off x="2071670" y="285728"/>
            <a:ext cx="5899171" cy="1670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Создание нового Семейного Союза у всех Славянских и Арийских Родов имело во все исторические времена очень большое значение, ибо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214554"/>
            <a:ext cx="1643074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Русское Отечество * Просмотр темы - Славянские древност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064"/>
          <a:stretch>
            <a:fillRect/>
          </a:stretch>
        </p:blipFill>
        <p:spPr bwMode="auto">
          <a:xfrm>
            <a:off x="3071802" y="2214554"/>
            <a:ext cx="585791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://festival.1september.ru/articles/410383/img2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3" t="1878" r="33731" b="71127"/>
          <a:stretch>
            <a:fillRect/>
          </a:stretch>
        </p:blipFill>
        <p:spPr bwMode="auto">
          <a:xfrm>
            <a:off x="3203848" y="4044406"/>
            <a:ext cx="3429024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071538" y="6143644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Свои понятия о мире человек выражал условными знаками.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5143512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Древний земледелец, выстраивая свои отношения с окружающим миром, наделял природные явления действиями, чувствами, присущими живым существам, облекая их в форму птиц, животных, фантастических существ.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142852"/>
            <a:ext cx="1440160" cy="21054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2857488" y="142852"/>
            <a:ext cx="2363660" cy="14168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7143768" y="142852"/>
            <a:ext cx="1831293" cy="18312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4" y="642918"/>
            <a:ext cx="1905135" cy="16155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72" r="11244"/>
          <a:stretch/>
        </p:blipFill>
        <p:spPr>
          <a:xfrm>
            <a:off x="2714612" y="1714488"/>
            <a:ext cx="1742679" cy="11767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30" y="2571744"/>
            <a:ext cx="2240130" cy="14775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5857884" y="2357430"/>
            <a:ext cx="2172271" cy="10934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9454" y="3357562"/>
            <a:ext cx="1870502" cy="14242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2500306"/>
            <a:ext cx="1601840" cy="11321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52" y="3643314"/>
            <a:ext cx="2110698" cy="1361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5500702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Образ солнца занимает одно из главных мест в украшении жилища. «Не земля хлеб родит, а небо», – говорит русская пословица.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5" name="Рисунок 4" descr="ЕГЭ - Учебный портал. . . 20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0"/>
            <a:ext cx="3267075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131840" y="214290"/>
            <a:ext cx="5226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Символы солнца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7" name="Рисунок 6" descr="http://www.vyatskayarospis.ru/assets/galleries/48/sunduk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7842" y="1182614"/>
            <a:ext cx="2991690" cy="1938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1250" y="3530736"/>
            <a:ext cx="2836694" cy="1698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9070" y="3468416"/>
            <a:ext cx="2024930" cy="20707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596755"/>
            <a:ext cx="3236479" cy="946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4285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Символы земли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3834" y="500042"/>
            <a:ext cx="1071570" cy="52157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6" t="34"/>
          <a:stretch/>
        </p:blipFill>
        <p:spPr>
          <a:xfrm>
            <a:off x="1428728" y="1142984"/>
            <a:ext cx="5668939" cy="2218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68" b="13222"/>
          <a:stretch/>
        </p:blipFill>
        <p:spPr>
          <a:xfrm>
            <a:off x="1428728" y="3571876"/>
            <a:ext cx="2592288" cy="2104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Славянская вышивка схем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571876"/>
            <a:ext cx="2716611" cy="2099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115615" y="5786454"/>
            <a:ext cx="7811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В распаханную землю сеяли, бросали семена. Семена изображали в виде точек.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Землю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изображали в виде ромбов, четырехугольников, квадратов.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142852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Символы воды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5" name="Рисунок 4" descr="http://uistoka.com/public/album_photo/20/0a/0a16_489d.jpg?c=058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857232"/>
            <a:ext cx="2633667" cy="3762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785794"/>
            <a:ext cx="1690681" cy="38930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1" t="6341" r="5730" b="5644"/>
          <a:stretch/>
        </p:blipFill>
        <p:spPr>
          <a:xfrm>
            <a:off x="4000496" y="928670"/>
            <a:ext cx="2976331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419872" y="5949280"/>
            <a:ext cx="5904656" cy="90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43607" y="4929198"/>
            <a:ext cx="79928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  <a:cs typeface="Times New Roman" panose="02020603050405020304" pitchFamily="18" charset="0"/>
              </a:rPr>
              <a:t>В древности, люди не поливали свои поля. Их смачивали только дождь и роса. О дожде молились особенно усердно и старательно в четверг. Этот день недели был посвящен на Руси богу грома и молнии Перуну. </a:t>
            </a:r>
            <a:r>
              <a:rPr lang="ru-RU" altLang="ru-RU" sz="20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  <a:cs typeface="Times New Roman" panose="02020603050405020304" pitchFamily="18" charset="0"/>
              </a:rPr>
              <a:t>Поэтому </a:t>
            </a:r>
            <a:r>
              <a:rPr lang="ru-RU" altLang="ru-RU" sz="2000" b="1" dirty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  <a:cs typeface="Times New Roman" panose="02020603050405020304" pitchFamily="18" charset="0"/>
              </a:rPr>
              <a:t>в народе и появилась поговорка – “после дождичка в четверг”.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5852" y="4929198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Русский крестьянин исстари жил землёй. Землю, её плодородие он связывал с образом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матери-сырой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 земли. Женская фигура – это божество, выражавшее представления о земле, которая родит урожай, и о женщине – продолжательнице рода.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6" name="Рисунок 5" descr="http://www.peshera.org/khrono/Fotos-15/foto-37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357298"/>
            <a:ext cx="2428892" cy="3143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071538" y="214290"/>
            <a:ext cx="8072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Мать – сыра земля, Берегиня,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Макошь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8" name="Picture 5" descr="C:\Users\КАТЯ\Desktop\imagesCATAK7C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285860"/>
            <a:ext cx="2365283" cy="350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nalichniki.com/blog/wp-content/uploads/2013/02/Kizhi_09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1357298"/>
            <a:ext cx="2480536" cy="3143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573</Words>
  <Application>Microsoft Office PowerPoint</Application>
  <PresentationFormat>Экран (4:3)</PresentationFormat>
  <Paragraphs>131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ОШ </cp:lastModifiedBy>
  <cp:revision>52</cp:revision>
  <dcterms:modified xsi:type="dcterms:W3CDTF">2020-08-19T07:49:11Z</dcterms:modified>
</cp:coreProperties>
</file>