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85" r:id="rId3"/>
    <p:sldId id="286" r:id="rId4"/>
    <p:sldId id="289" r:id="rId5"/>
    <p:sldId id="290" r:id="rId6"/>
    <p:sldId id="265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66"/>
    <a:srgbClr val="0033CC"/>
    <a:srgbClr val="009900"/>
    <a:srgbClr val="990000"/>
    <a:srgbClr val="222104"/>
    <a:srgbClr val="210D05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6" autoAdjust="0"/>
    <p:restoredTop sz="94407" autoAdjust="0"/>
  </p:normalViewPr>
  <p:slideViewPr>
    <p:cSldViewPr>
      <p:cViewPr>
        <p:scale>
          <a:sx n="75" d="100"/>
          <a:sy n="75" d="100"/>
        </p:scale>
        <p:origin x="-1236" y="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png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ru-RU"/>
          </a:p>
        </p:txBody>
      </p:sp>
      <p:pic>
        <p:nvPicPr>
          <p:cNvPr id="10243" name="Picture 3" descr="minispi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</p:spPr>
      </p:pic>
      <p:sp>
        <p:nvSpPr>
          <p:cNvPr id="10244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/>
          </a:p>
        </p:txBody>
      </p:sp>
      <p:pic>
        <p:nvPicPr>
          <p:cNvPr id="10245" name="Picture 5" descr="minispir"/>
          <p:cNvPicPr>
            <a:picLocks noChangeAspect="1" noChangeArrowheads="1"/>
          </p:cNvPicPr>
          <p:nvPr/>
        </p:nvPicPr>
        <p:blipFill>
          <a:blip r:embed="rId3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</p:spPr>
      </p:pic>
      <p:sp>
        <p:nvSpPr>
          <p:cNvPr id="1024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quarter" idx="2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EC57782-E829-4975-B055-2C1F025B7A5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605E8C-2C8E-4A2A-AC98-45A400C01C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6703C-05CA-4FFC-B836-32C60281242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066800" y="381000"/>
            <a:ext cx="76200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1014413" y="6107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452813" y="61071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881813" y="6107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6E13699-F992-4490-89F5-91C358F0E4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B4BB0-3707-4830-B081-C7AAACE10BE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EA547-89AA-4F51-B9E2-1108DB7EC9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49C7A-868D-491E-9982-71030BCC305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49564-774D-45F0-940D-64508351462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A8218-C095-4638-9AF7-F103A44CB4A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674C00-AAE8-4005-833C-B2A7A05D64A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72B7B-8EEE-4C40-9712-76EBA1100C5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E2055-2A91-49DD-933D-99F3A54CF1A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ru-RU"/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9220" name="Picture 4" descr="minispir"/>
          <p:cNvPicPr>
            <a:picLocks noChangeAspect="1" noChangeArrowheads="1"/>
          </p:cNvPicPr>
          <p:nvPr/>
        </p:nvPicPr>
        <p:blipFill>
          <a:blip r:embed="rId14"/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</p:spPr>
      </p:pic>
      <p:pic>
        <p:nvPicPr>
          <p:cNvPr id="9221" name="Picture 5" descr="minispir"/>
          <p:cNvPicPr>
            <a:picLocks noChangeAspect="1" noChangeArrowheads="1"/>
          </p:cNvPicPr>
          <p:nvPr/>
        </p:nvPicPr>
        <p:blipFill>
          <a:blip r:embed="rId14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</p:spPr>
      </p:pic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CEA2C7F-376F-44F1-91B2-3E0105C1584F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audio" Target="../media/audio1.wav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jpeg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1557338"/>
            <a:ext cx="6408738" cy="41036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000" b="1" dirty="0">
              <a:solidFill>
                <a:srgbClr val="008000"/>
              </a:solidFill>
            </a:endParaRPr>
          </a:p>
          <a:p>
            <a:pPr>
              <a:lnSpc>
                <a:spcPct val="80000"/>
              </a:lnSpc>
            </a:pPr>
            <a:endParaRPr lang="ru-RU" sz="2000" b="1" dirty="0">
              <a:solidFill>
                <a:srgbClr val="008000"/>
              </a:solidFill>
            </a:endParaRPr>
          </a:p>
          <a:p>
            <a:pPr>
              <a:lnSpc>
                <a:spcPct val="80000"/>
              </a:lnSpc>
            </a:pPr>
            <a:r>
              <a:rPr lang="ru-RU" b="1" i="1" u="sng" dirty="0">
                <a:solidFill>
                  <a:srgbClr val="CC3300"/>
                </a:solidFill>
              </a:rPr>
              <a:t>Тема урока</a:t>
            </a:r>
            <a:r>
              <a:rPr lang="ru-RU" b="1" dirty="0">
                <a:solidFill>
                  <a:srgbClr val="0033CC"/>
                </a:solidFill>
              </a:rPr>
              <a:t>:"Действие жидкости и газа на погруженное в них тело. Архимедова сила»</a:t>
            </a:r>
          </a:p>
          <a:p>
            <a:pPr>
              <a:lnSpc>
                <a:spcPct val="80000"/>
              </a:lnSpc>
            </a:pPr>
            <a:endParaRPr lang="ru-RU" sz="1800" b="1" dirty="0">
              <a:solidFill>
                <a:srgbClr val="22041C"/>
              </a:solidFill>
            </a:endParaRPr>
          </a:p>
          <a:p>
            <a:pPr>
              <a:lnSpc>
                <a:spcPct val="80000"/>
              </a:lnSpc>
            </a:pPr>
            <a:endParaRPr lang="ru-RU" sz="1800" b="1" dirty="0">
              <a:solidFill>
                <a:srgbClr val="22041C"/>
              </a:solidFill>
            </a:endParaRPr>
          </a:p>
        </p:txBody>
      </p:sp>
      <p:pic>
        <p:nvPicPr>
          <p:cNvPr id="7172" name="Picture 4" descr="03f-i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3786190"/>
            <a:ext cx="4829175" cy="1619250"/>
          </a:xfrm>
          <a:prstGeom prst="rect">
            <a:avLst/>
          </a:prstGeom>
          <a:noFill/>
        </p:spPr>
      </p:pic>
      <p:pic>
        <p:nvPicPr>
          <p:cNvPr id="7175" name="Picture 7" descr="knig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56550" y="1844675"/>
            <a:ext cx="576263" cy="466725"/>
          </a:xfrm>
          <a:prstGeom prst="rect">
            <a:avLst/>
          </a:prstGeom>
          <a:noFill/>
        </p:spPr>
      </p:pic>
      <p:pic>
        <p:nvPicPr>
          <p:cNvPr id="7177" name="Picture 9" descr="1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3" y="1628775"/>
            <a:ext cx="1651000" cy="150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9" name="Picture 11" descr="l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3929066"/>
            <a:ext cx="12858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3" name="Picture 15" descr="corona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63713" y="5445125"/>
            <a:ext cx="2179637" cy="1120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1-15-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DAFFE1"/>
              </a:clrFrom>
              <a:clrTo>
                <a:srgbClr val="DAFFE1">
                  <a:alpha val="0"/>
                </a:srgbClr>
              </a:clrTo>
            </a:clrChange>
            <a:lum bright="-12000"/>
          </a:blip>
          <a:srcRect l="35110" t="18994" r="35719" b="21584"/>
          <a:stretch>
            <a:fillRect/>
          </a:stretch>
        </p:blipFill>
        <p:spPr bwMode="auto">
          <a:xfrm>
            <a:off x="1116013" y="1628775"/>
            <a:ext cx="2619375" cy="3095625"/>
          </a:xfrm>
          <a:prstGeom prst="rect">
            <a:avLst/>
          </a:prstGeom>
          <a:noFill/>
        </p:spPr>
      </p:pic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3">
            <a:lum bright="-12000"/>
          </a:blip>
          <a:srcRect t="1140"/>
          <a:stretch>
            <a:fillRect/>
          </a:stretch>
        </p:blipFill>
        <p:spPr bwMode="auto">
          <a:xfrm>
            <a:off x="3736975" y="333375"/>
            <a:ext cx="5086350" cy="633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2568575" cy="1143000"/>
          </a:xfrm>
          <a:noFill/>
          <a:ln/>
        </p:spPr>
        <p:txBody>
          <a:bodyPr/>
          <a:lstStyle/>
          <a:p>
            <a:r>
              <a:rPr lang="ru-RU" sz="2000" b="1">
                <a:solidFill>
                  <a:srgbClr val="990000"/>
                </a:solidFill>
              </a:rPr>
              <a:t>Вывод формулы расчета выталкивающей силы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wallpaper243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50000">
                <a:srgbClr val="30FFFA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</p:pic>
      <p:graphicFrame>
        <p:nvGraphicFramePr>
          <p:cNvPr id="53251" name="Object 3"/>
          <p:cNvGraphicFramePr>
            <a:graphicFrameLocks noChangeAspect="1"/>
          </p:cNvGraphicFramePr>
          <p:nvPr/>
        </p:nvGraphicFramePr>
        <p:xfrm>
          <a:off x="0" y="3495675"/>
          <a:ext cx="4581525" cy="3362325"/>
        </p:xfrm>
        <a:graphic>
          <a:graphicData uri="http://schemas.openxmlformats.org/presentationml/2006/ole">
            <p:oleObj spid="_x0000_s53251" name="Точечный рисунок" r:id="rId7" imgW="4580952" imgH="3362794" progId="PBrush">
              <p:embed/>
            </p:oleObj>
          </a:graphicData>
        </a:graphic>
      </p:graphicFrame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3276600" y="260350"/>
            <a:ext cx="5867400" cy="4191000"/>
          </a:xfrm>
          <a:prstGeom prst="cloudCallout">
            <a:avLst>
              <a:gd name="adj1" fmla="val -74000"/>
              <a:gd name="adj2" fmla="val 29583"/>
            </a:avLst>
          </a:prstGeom>
          <a:solidFill>
            <a:srgbClr val="76FAF4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>
              <a:solidFill>
                <a:srgbClr val="FF0000"/>
              </a:solidFill>
            </a:endParaRPr>
          </a:p>
        </p:txBody>
      </p:sp>
      <p:sp>
        <p:nvSpPr>
          <p:cNvPr id="53253" name="WordArt 5"/>
          <p:cNvSpPr>
            <a:spLocks noChangeArrowheads="1" noChangeShapeType="1" noTextEdit="1"/>
          </p:cNvSpPr>
          <p:nvPr/>
        </p:nvSpPr>
        <p:spPr bwMode="auto">
          <a:xfrm>
            <a:off x="4572000" y="1828800"/>
            <a:ext cx="3067050" cy="10477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"Э-В-Р-И-К-А!"</a:t>
            </a:r>
          </a:p>
        </p:txBody>
      </p:sp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5257800" y="2133600"/>
          <a:ext cx="1981200" cy="1844675"/>
        </p:xfrm>
        <a:graphic>
          <a:graphicData uri="http://schemas.openxmlformats.org/presentationml/2006/ole">
            <p:oleObj spid="_x0000_s53254" name="Clip" r:id="rId8" imgW="4824000" imgH="4495680" progId="">
              <p:embed/>
            </p:oleObj>
          </a:graphicData>
        </a:graphic>
      </p:graphicFrame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304800" y="457200"/>
            <a:ext cx="4495800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>
                <a:solidFill>
                  <a:srgbClr val="FFFF00"/>
                </a:solidFill>
              </a:rPr>
              <a:t>На тело, погруженное в жидкость  или газ, действует выталкивающая …………….</a:t>
            </a:r>
          </a:p>
          <a:p>
            <a:pPr eaLnBrk="0" hangingPunct="0">
              <a:spcBef>
                <a:spcPct val="50000"/>
              </a:spcBef>
            </a:pPr>
            <a:r>
              <a:rPr lang="ru-RU">
                <a:solidFill>
                  <a:srgbClr val="FFFF00"/>
                </a:solidFill>
              </a:rPr>
              <a:t>                           сила, </a:t>
            </a:r>
            <a:r>
              <a:rPr lang="ru-RU">
                <a:solidFill>
                  <a:srgbClr val="009900"/>
                </a:solidFill>
              </a:rPr>
              <a:t>…</a:t>
            </a:r>
            <a:r>
              <a:rPr lang="ru-RU">
                <a:solidFill>
                  <a:srgbClr val="FF0066"/>
                </a:solidFill>
              </a:rPr>
              <a:t>равная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5181600" y="4572000"/>
            <a:ext cx="3962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b="1">
                <a:solidFill>
                  <a:srgbClr val="FF0000"/>
                </a:solidFill>
              </a:rPr>
              <a:t>…весу жидкости или газа, .</a:t>
            </a:r>
          </a:p>
          <a:p>
            <a:pPr eaLnBrk="0" hangingPunct="0">
              <a:spcBef>
                <a:spcPct val="50000"/>
              </a:spcBef>
            </a:pPr>
            <a:r>
              <a:rPr lang="ru-RU" b="1">
                <a:solidFill>
                  <a:srgbClr val="FF0000"/>
                </a:solidFill>
              </a:rPr>
              <a:t> вытесненного </a:t>
            </a:r>
          </a:p>
          <a:p>
            <a:pPr eaLnBrk="0" hangingPunct="0">
              <a:spcBef>
                <a:spcPct val="50000"/>
              </a:spcBef>
            </a:pPr>
            <a:r>
              <a:rPr lang="ru-RU" b="1">
                <a:solidFill>
                  <a:srgbClr val="FF0000"/>
                </a:solidFill>
              </a:rPr>
              <a:t>этим……. Телом!!!!!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1116013" y="2492375"/>
            <a:ext cx="4427537" cy="771525"/>
          </a:xfrm>
          <a:prstGeom prst="rect">
            <a:avLst/>
          </a:prstGeom>
          <a:solidFill>
            <a:srgbClr val="000099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4400" b="1" i="1">
                <a:solidFill>
                  <a:srgbClr val="FF0000"/>
                </a:solidFill>
              </a:rPr>
              <a:t>F</a:t>
            </a:r>
            <a:r>
              <a:rPr lang="ru-RU" sz="4400" b="1" i="1" baseline="-25000">
                <a:solidFill>
                  <a:srgbClr val="FF0000"/>
                </a:solidFill>
              </a:rPr>
              <a:t>Архимеда</a:t>
            </a:r>
            <a:r>
              <a:rPr lang="ru-RU" sz="4400" b="1" i="1">
                <a:solidFill>
                  <a:srgbClr val="FF0000"/>
                </a:solidFill>
              </a:rPr>
              <a:t>=</a:t>
            </a:r>
            <a:r>
              <a:rPr lang="ru-RU" sz="4400" b="1">
                <a:solidFill>
                  <a:srgbClr val="FF0000"/>
                </a:solidFill>
              </a:rPr>
              <a:t> </a:t>
            </a:r>
            <a:r>
              <a:rPr lang="ru-RU" sz="4400" b="1" i="1">
                <a:solidFill>
                  <a:srgbClr val="FF0000"/>
                </a:solidFill>
              </a:rPr>
              <a:t>Р</a:t>
            </a:r>
            <a:r>
              <a:rPr lang="ru-RU" sz="3200" b="1" i="1">
                <a:solidFill>
                  <a:srgbClr val="FF0000"/>
                </a:solidFill>
              </a:rPr>
              <a:t>ж</a:t>
            </a:r>
            <a:r>
              <a:rPr lang="ru-RU" sz="4400" b="1" i="1">
                <a:solidFill>
                  <a:srgbClr val="FF0000"/>
                </a:solidFill>
              </a:rPr>
              <a:t> </a:t>
            </a:r>
            <a:r>
              <a:rPr lang="en-US" sz="4400" b="1" i="1">
                <a:solidFill>
                  <a:srgbClr val="FF0000"/>
                </a:solidFill>
              </a:rPr>
              <a:t>g</a:t>
            </a:r>
            <a:r>
              <a:rPr lang="ru-RU" sz="4400" b="1" i="1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53258" name="AutoShape 1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6477000"/>
            <a:ext cx="457200" cy="3810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 autoUpdateAnimBg="0"/>
      <p:bldP spid="19465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22" name="Group 2"/>
          <p:cNvGraphicFramePr>
            <a:graphicFrameLocks noGrp="1"/>
          </p:cNvGraphicFramePr>
          <p:nvPr>
            <p:ph/>
          </p:nvPr>
        </p:nvGraphicFramePr>
        <p:xfrm>
          <a:off x="1258888" y="1773238"/>
          <a:ext cx="7259637" cy="4530727"/>
        </p:xfrm>
        <a:graphic>
          <a:graphicData uri="http://schemas.openxmlformats.org/drawingml/2006/table">
            <a:tbl>
              <a:tblPr/>
              <a:tblGrid>
                <a:gridCol w="3633787"/>
                <a:gridCol w="3625850"/>
              </a:tblGrid>
              <a:tr h="7191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Архимедова сила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зависит от: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Зависит от: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966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1) плотности тела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1) плотности жидкости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2) положения тела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2)   объема   тела,   погруженного   в жидкость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3) формы тела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4) от глубины погружения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6342" name="Text Box 22"/>
          <p:cNvSpPr txBox="1">
            <a:spLocks noChangeArrowheads="1"/>
          </p:cNvSpPr>
          <p:nvPr/>
        </p:nvSpPr>
        <p:spPr bwMode="auto">
          <a:xfrm>
            <a:off x="2051050" y="765175"/>
            <a:ext cx="525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 b="1" u="sng">
                <a:solidFill>
                  <a:srgbClr val="0066CC"/>
                </a:solidFill>
                <a:latin typeface="Comic Sans MS" pitchFamily="66" charset="0"/>
              </a:rPr>
              <a:t>Выводы</a:t>
            </a:r>
          </a:p>
        </p:txBody>
      </p:sp>
      <p:pic>
        <p:nvPicPr>
          <p:cNvPr id="56343" name="Picture 23" descr="knig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517525"/>
            <a:ext cx="1152525" cy="933450"/>
          </a:xfrm>
          <a:prstGeom prst="rect">
            <a:avLst/>
          </a:prstGeom>
          <a:noFill/>
        </p:spPr>
      </p:pic>
      <p:pic>
        <p:nvPicPr>
          <p:cNvPr id="56344" name="Picture 24"/>
          <p:cNvPicPr>
            <a:picLocks noChangeAspect="1" noChangeArrowheads="1"/>
          </p:cNvPicPr>
          <p:nvPr/>
        </p:nvPicPr>
        <p:blipFill>
          <a:blip r:embed="rId3">
            <a:lum bright="-18000"/>
          </a:blip>
          <a:srcRect/>
          <a:stretch>
            <a:fillRect/>
          </a:stretch>
        </p:blipFill>
        <p:spPr bwMode="auto">
          <a:xfrm>
            <a:off x="7785100" y="260350"/>
            <a:ext cx="912813" cy="1296988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задач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1.Каково </a:t>
            </a:r>
            <a:r>
              <a:rPr lang="ru-RU" dirty="0" smtClean="0"/>
              <a:t>значение силы Архимеда, действующей на полностью погруженный в воду медный брусок массой 890 г</a:t>
            </a:r>
            <a:r>
              <a:rPr lang="ru-RU" dirty="0" smtClean="0"/>
              <a:t>?</a:t>
            </a:r>
          </a:p>
          <a:p>
            <a:pPr>
              <a:buNone/>
            </a:pPr>
            <a:r>
              <a:rPr lang="ru-RU" dirty="0" smtClean="0"/>
              <a:t>2.Тело </a:t>
            </a:r>
            <a:r>
              <a:rPr lang="ru-RU" dirty="0" smtClean="0"/>
              <a:t>объемом 2 м</a:t>
            </a:r>
            <a:r>
              <a:rPr lang="ru-RU" baseline="30000" dirty="0" smtClean="0"/>
              <a:t>3</a:t>
            </a:r>
            <a:r>
              <a:rPr lang="ru-RU" dirty="0" smtClean="0"/>
              <a:t> погружено в воду. Найдите архимедову силу, действующую на тело.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>
                <a:solidFill>
                  <a:srgbClr val="0066CC"/>
                </a:solidFill>
              </a:rPr>
              <a:t>Итог урока</a:t>
            </a:r>
            <a:r>
              <a:rPr lang="ru-RU" sz="3200" b="1">
                <a:latin typeface="Verdana" pitchFamily="34" charset="0"/>
              </a:rPr>
              <a:t> 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214414" y="1785926"/>
            <a:ext cx="64008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>
                <a:solidFill>
                  <a:srgbClr val="0066CC"/>
                </a:solidFill>
              </a:rPr>
              <a:t>Домашнее задание:</a:t>
            </a:r>
          </a:p>
          <a:p>
            <a:pPr>
              <a:spcBef>
                <a:spcPct val="50000"/>
              </a:spcBef>
            </a:pPr>
            <a:r>
              <a:rPr lang="ru-RU" b="1" dirty="0"/>
              <a:t>§ </a:t>
            </a:r>
            <a:r>
              <a:rPr lang="en-US" b="1" dirty="0" smtClean="0"/>
              <a:t>50</a:t>
            </a:r>
            <a:r>
              <a:rPr lang="ru-RU" b="1" dirty="0" smtClean="0"/>
              <a:t>,51</a:t>
            </a:r>
            <a:endParaRPr lang="ru-RU" b="1" dirty="0"/>
          </a:p>
        </p:txBody>
      </p:sp>
      <p:pic>
        <p:nvPicPr>
          <p:cNvPr id="22533" name="Picture 5" descr="knig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649288"/>
            <a:ext cx="1079500" cy="8747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традь">
  <a:themeElements>
    <a:clrScheme name="Тетрадь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Тетрадь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Тетрадь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Designs\Тетрадь.pot</Template>
  <TotalTime>507</TotalTime>
  <Words>130</Words>
  <Application>Microsoft PowerPoint</Application>
  <PresentationFormat>Экран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Тетрадь</vt:lpstr>
      <vt:lpstr>Точечный рисунок</vt:lpstr>
      <vt:lpstr>Clip</vt:lpstr>
      <vt:lpstr>Слайд 1</vt:lpstr>
      <vt:lpstr>Вывод формулы расчета выталкивающей силы</vt:lpstr>
      <vt:lpstr>Слайд 3</vt:lpstr>
      <vt:lpstr>Слайд 4</vt:lpstr>
      <vt:lpstr>Решение задач</vt:lpstr>
      <vt:lpstr>Итог урока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Анна Ивановна</dc:creator>
  <cp:lastModifiedBy>Пользователь</cp:lastModifiedBy>
  <cp:revision>30</cp:revision>
  <dcterms:created xsi:type="dcterms:W3CDTF">1601-01-01T00:00:00Z</dcterms:created>
  <dcterms:modified xsi:type="dcterms:W3CDTF">2020-03-02T17:53:25Z</dcterms:modified>
</cp:coreProperties>
</file>