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5" r:id="rId3"/>
    <p:sldId id="286" r:id="rId4"/>
    <p:sldId id="289" r:id="rId5"/>
    <p:sldId id="290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33CC"/>
    <a:srgbClr val="009900"/>
    <a:srgbClr val="990000"/>
    <a:srgbClr val="222104"/>
    <a:srgbClr val="210D0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407" autoAdjust="0"/>
  </p:normalViewPr>
  <p:slideViewPr>
    <p:cSldViewPr>
      <p:cViewPr>
        <p:scale>
          <a:sx n="75" d="100"/>
          <a:sy n="75" d="100"/>
        </p:scale>
        <p:origin x="-1236" y="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10243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10244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/>
          </a:p>
        </p:txBody>
      </p:sp>
      <p:pic>
        <p:nvPicPr>
          <p:cNvPr id="10245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C57782-E829-4975-B055-2C1F025B7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05E8C-2C8E-4A2A-AC98-45A400C01C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6703C-05CA-4FFC-B836-32C602812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E13699-F992-4490-89F5-91C358F0E4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B4BB0-3707-4830-B081-C7AAACE10B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EA547-89AA-4F51-B9E2-1108DB7EC9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9C7A-868D-491E-9982-71030BCC30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49564-774D-45F0-940D-6450835146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A8218-C095-4638-9AF7-F103A44CB4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74C00-AAE8-4005-833C-B2A7A05D64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72B7B-8EEE-4C40-9712-76EBA1100C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2055-2A91-49DD-933D-99F3A54CF1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ru-RU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0" name="Picture 4" descr="minispir"/>
          <p:cNvPicPr>
            <a:picLocks noChangeAspect="1" noChangeArrowheads="1"/>
          </p:cNvPicPr>
          <p:nvPr/>
        </p:nvPicPr>
        <p:blipFill>
          <a:blip r:embed="rId14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9221" name="Picture 5" descr="minispir"/>
          <p:cNvPicPr>
            <a:picLocks noChangeAspect="1" noChangeArrowheads="1"/>
          </p:cNvPicPr>
          <p:nvPr/>
        </p:nvPicPr>
        <p:blipFill>
          <a:blip r:embed="rId1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EA2C7F-376F-44F1-91B2-3E0105C1584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1557338"/>
            <a:ext cx="6408738" cy="41036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endParaRPr lang="ru-RU" sz="2000" b="1" dirty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i="1" u="sng" dirty="0">
                <a:solidFill>
                  <a:srgbClr val="CC3300"/>
                </a:solidFill>
              </a:rPr>
              <a:t>Тема урока</a:t>
            </a:r>
            <a:r>
              <a:rPr lang="ru-RU" b="1" dirty="0">
                <a:solidFill>
                  <a:srgbClr val="0033CC"/>
                </a:solidFill>
              </a:rPr>
              <a:t>:"Действие жидкости и газа на погруженное в них тело. Архимедова сила»</a:t>
            </a: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rgbClr val="22041C"/>
              </a:solidFill>
            </a:endParaRP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rgbClr val="22041C"/>
              </a:solidFill>
            </a:endParaRPr>
          </a:p>
        </p:txBody>
      </p:sp>
      <p:pic>
        <p:nvPicPr>
          <p:cNvPr id="7172" name="Picture 4" descr="03f-i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786190"/>
            <a:ext cx="4829175" cy="1619250"/>
          </a:xfrm>
          <a:prstGeom prst="rect">
            <a:avLst/>
          </a:prstGeom>
          <a:noFill/>
        </p:spPr>
      </p:pic>
      <p:pic>
        <p:nvPicPr>
          <p:cNvPr id="7175" name="Picture 7" descr="knig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1844675"/>
            <a:ext cx="576263" cy="466725"/>
          </a:xfrm>
          <a:prstGeom prst="rect">
            <a:avLst/>
          </a:prstGeom>
          <a:noFill/>
        </p:spPr>
      </p:pic>
      <p:pic>
        <p:nvPicPr>
          <p:cNvPr id="7177" name="Picture 9" descr="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628775"/>
            <a:ext cx="16510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l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929066"/>
            <a:ext cx="128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 descr="corona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5445125"/>
            <a:ext cx="2179637" cy="112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1-15-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AFFE1"/>
              </a:clrFrom>
              <a:clrTo>
                <a:srgbClr val="DAFFE1">
                  <a:alpha val="0"/>
                </a:srgbClr>
              </a:clrTo>
            </a:clrChange>
            <a:lum bright="-12000"/>
          </a:blip>
          <a:srcRect l="35110" t="18994" r="35719" b="21584"/>
          <a:stretch>
            <a:fillRect/>
          </a:stretch>
        </p:blipFill>
        <p:spPr bwMode="auto">
          <a:xfrm>
            <a:off x="1116013" y="1628775"/>
            <a:ext cx="2619375" cy="3095625"/>
          </a:xfrm>
          <a:prstGeom prst="rect">
            <a:avLst/>
          </a:prstGeom>
          <a:noFill/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>
            <a:lum bright="-12000"/>
          </a:blip>
          <a:srcRect t="1140"/>
          <a:stretch>
            <a:fillRect/>
          </a:stretch>
        </p:blipFill>
        <p:spPr bwMode="auto">
          <a:xfrm>
            <a:off x="3736975" y="333375"/>
            <a:ext cx="5086350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2568575" cy="1143000"/>
          </a:xfrm>
          <a:noFill/>
          <a:ln/>
        </p:spPr>
        <p:txBody>
          <a:bodyPr/>
          <a:lstStyle/>
          <a:p>
            <a:r>
              <a:rPr lang="ru-RU" sz="2000" b="1">
                <a:solidFill>
                  <a:srgbClr val="990000"/>
                </a:solidFill>
              </a:rPr>
              <a:t>Вывод формулы расчета выталкивающей силы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allpaper243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30FFFA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0000FF"/>
            </a:solidFill>
            <a:miter lim="800000"/>
            <a:headEnd/>
            <a:tailEnd/>
          </a:ln>
        </p:spPr>
      </p:pic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0" y="3495675"/>
          <a:ext cx="4581525" cy="3362325"/>
        </p:xfrm>
        <a:graphic>
          <a:graphicData uri="http://schemas.openxmlformats.org/presentationml/2006/ole">
            <p:oleObj spid="_x0000_s53251" name="Точечный рисунок" r:id="rId7" imgW="4580952" imgH="3362794" progId="PBrush">
              <p:embed/>
            </p:oleObj>
          </a:graphicData>
        </a:graphic>
      </p:graphicFrame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276600" y="260350"/>
            <a:ext cx="5867400" cy="4191000"/>
          </a:xfrm>
          <a:prstGeom prst="cloudCallout">
            <a:avLst>
              <a:gd name="adj1" fmla="val -74000"/>
              <a:gd name="adj2" fmla="val 29583"/>
            </a:avLst>
          </a:prstGeom>
          <a:solidFill>
            <a:srgbClr val="76FA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>
              <a:solidFill>
                <a:srgbClr val="FF0000"/>
              </a:solidFill>
            </a:endParaRP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4572000" y="1828800"/>
            <a:ext cx="3067050" cy="10477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"Э-В-Р-И-К-А!"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257800" y="2133600"/>
          <a:ext cx="1981200" cy="1844675"/>
        </p:xfrm>
        <a:graphic>
          <a:graphicData uri="http://schemas.openxmlformats.org/presentationml/2006/ole">
            <p:oleObj spid="_x0000_s53254" name="Clip" r:id="rId8" imgW="4824000" imgH="4495680" progId="">
              <p:embed/>
            </p:oleObj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304800" y="457200"/>
            <a:ext cx="4495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На тело, погруженное в жидкость  или газ, действует выталкивающая …………….</a:t>
            </a:r>
          </a:p>
          <a:p>
            <a:pPr eaLnBrk="0" hangingPunct="0">
              <a:spcBef>
                <a:spcPct val="50000"/>
              </a:spcBef>
            </a:pPr>
            <a:r>
              <a:rPr lang="ru-RU">
                <a:solidFill>
                  <a:srgbClr val="FFFF00"/>
                </a:solidFill>
              </a:rPr>
              <a:t>                           сила, </a:t>
            </a:r>
            <a:r>
              <a:rPr lang="ru-RU">
                <a:solidFill>
                  <a:srgbClr val="009900"/>
                </a:solidFill>
              </a:rPr>
              <a:t>…</a:t>
            </a:r>
            <a:r>
              <a:rPr lang="ru-RU">
                <a:solidFill>
                  <a:srgbClr val="FF0066"/>
                </a:solidFill>
              </a:rPr>
              <a:t>равная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181600" y="4572000"/>
            <a:ext cx="396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…весу жидкости или газа, .</a:t>
            </a:r>
          </a:p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 вытесненного </a:t>
            </a:r>
          </a:p>
          <a:p>
            <a:pPr eaLnBrk="0" hangingPunct="0"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</a:rPr>
              <a:t>этим……. Телом!!!!!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116013" y="2492375"/>
            <a:ext cx="4427537" cy="771525"/>
          </a:xfrm>
          <a:prstGeom prst="rect">
            <a:avLst/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400" b="1" i="1">
                <a:solidFill>
                  <a:srgbClr val="FF0000"/>
                </a:solidFill>
              </a:rPr>
              <a:t>F</a:t>
            </a:r>
            <a:r>
              <a:rPr lang="ru-RU" sz="4400" b="1" i="1" baseline="-25000">
                <a:solidFill>
                  <a:srgbClr val="FF0000"/>
                </a:solidFill>
              </a:rPr>
              <a:t>Архимеда</a:t>
            </a:r>
            <a:r>
              <a:rPr lang="ru-RU" sz="4400" b="1" i="1">
                <a:solidFill>
                  <a:srgbClr val="FF0000"/>
                </a:solidFill>
              </a:rPr>
              <a:t>=</a:t>
            </a:r>
            <a:r>
              <a:rPr lang="ru-RU" sz="4400" b="1">
                <a:solidFill>
                  <a:srgbClr val="FF0000"/>
                </a:solidFill>
              </a:rPr>
              <a:t> </a:t>
            </a:r>
            <a:r>
              <a:rPr lang="ru-RU" sz="4400" b="1" i="1">
                <a:solidFill>
                  <a:srgbClr val="FF0000"/>
                </a:solidFill>
              </a:rPr>
              <a:t>Р</a:t>
            </a:r>
            <a:r>
              <a:rPr lang="ru-RU" sz="3200" b="1" i="1">
                <a:solidFill>
                  <a:srgbClr val="FF0000"/>
                </a:solidFill>
              </a:rPr>
              <a:t>ж</a:t>
            </a:r>
            <a:r>
              <a:rPr lang="ru-RU" sz="4400" b="1" i="1">
                <a:solidFill>
                  <a:srgbClr val="FF0000"/>
                </a:solidFill>
              </a:rPr>
              <a:t> </a:t>
            </a:r>
            <a:r>
              <a:rPr lang="en-US" sz="4400" b="1" i="1">
                <a:solidFill>
                  <a:srgbClr val="FF0000"/>
                </a:solidFill>
              </a:rPr>
              <a:t>g</a:t>
            </a:r>
            <a:r>
              <a:rPr lang="ru-RU" sz="4400" b="1" i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3258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477000"/>
            <a:ext cx="457200" cy="3810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Group 2"/>
          <p:cNvGraphicFramePr>
            <a:graphicFrameLocks noGrp="1"/>
          </p:cNvGraphicFramePr>
          <p:nvPr>
            <p:ph/>
          </p:nvPr>
        </p:nvGraphicFramePr>
        <p:xfrm>
          <a:off x="1258888" y="1773238"/>
          <a:ext cx="7259637" cy="4530727"/>
        </p:xfrm>
        <a:graphic>
          <a:graphicData uri="http://schemas.openxmlformats.org/drawingml/2006/table">
            <a:tbl>
              <a:tblPr/>
              <a:tblGrid>
                <a:gridCol w="3633787"/>
                <a:gridCol w="3625850"/>
              </a:tblGrid>
              <a:tr h="7191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Архимедова сила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зависит от: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Зависит от: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плотности тела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плотности жидкости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положения тела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 объема   тела,   погруженного   в жидкость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формы тела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от глубины погружения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051050" y="765175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 u="sng">
                <a:solidFill>
                  <a:srgbClr val="0066CC"/>
                </a:solidFill>
                <a:latin typeface="Comic Sans MS" pitchFamily="66" charset="0"/>
              </a:rPr>
              <a:t>Выводы</a:t>
            </a:r>
          </a:p>
        </p:txBody>
      </p:sp>
      <p:pic>
        <p:nvPicPr>
          <p:cNvPr id="56343" name="Picture 23" descr="knig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17525"/>
            <a:ext cx="1152525" cy="933450"/>
          </a:xfrm>
          <a:prstGeom prst="rect">
            <a:avLst/>
          </a:prstGeom>
          <a:noFill/>
        </p:spPr>
      </p:pic>
      <p:pic>
        <p:nvPicPr>
          <p:cNvPr id="56344" name="Picture 24"/>
          <p:cNvPicPr>
            <a:picLocks noChangeAspect="1" noChangeArrowheads="1"/>
          </p:cNvPicPr>
          <p:nvPr/>
        </p:nvPicPr>
        <p:blipFill>
          <a:blip r:embed="rId3">
            <a:lum bright="-18000"/>
          </a:blip>
          <a:srcRect/>
          <a:stretch>
            <a:fillRect/>
          </a:stretch>
        </p:blipFill>
        <p:spPr bwMode="auto">
          <a:xfrm>
            <a:off x="7785100" y="260350"/>
            <a:ext cx="912813" cy="1296988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1.Каково </a:t>
            </a:r>
            <a:r>
              <a:rPr lang="ru-RU" dirty="0" smtClean="0"/>
              <a:t>значение силы Архимеда, действующей на полностью погруженный в воду медный брусок массой 890 г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2.Тело </a:t>
            </a:r>
            <a:r>
              <a:rPr lang="ru-RU" dirty="0" smtClean="0"/>
              <a:t>объемом 2 м</a:t>
            </a:r>
            <a:r>
              <a:rPr lang="ru-RU" baseline="30000" dirty="0" smtClean="0"/>
              <a:t>3</a:t>
            </a:r>
            <a:r>
              <a:rPr lang="ru-RU" dirty="0" smtClean="0"/>
              <a:t> погружено в воду. Найдите архимедову силу, действующую на тело.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66CC"/>
                </a:solidFill>
              </a:rPr>
              <a:t>Итог урока</a:t>
            </a:r>
            <a:r>
              <a:rPr lang="ru-RU" sz="3200" b="1">
                <a:latin typeface="Verdana" pitchFamily="34" charset="0"/>
              </a:rPr>
              <a:t>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14414" y="1785926"/>
            <a:ext cx="6400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66CC"/>
                </a:solidFill>
              </a:rPr>
              <a:t>Домашнее задание:</a:t>
            </a:r>
          </a:p>
          <a:p>
            <a:pPr>
              <a:spcBef>
                <a:spcPct val="50000"/>
              </a:spcBef>
            </a:pPr>
            <a:r>
              <a:rPr lang="ru-RU" b="1" dirty="0"/>
              <a:t>§ </a:t>
            </a:r>
            <a:r>
              <a:rPr lang="en-US" b="1" dirty="0" smtClean="0"/>
              <a:t>50</a:t>
            </a:r>
            <a:r>
              <a:rPr lang="ru-RU" b="1" dirty="0" smtClean="0"/>
              <a:t>,51</a:t>
            </a:r>
            <a:endParaRPr lang="ru-RU" b="1" dirty="0"/>
          </a:p>
        </p:txBody>
      </p:sp>
      <p:pic>
        <p:nvPicPr>
          <p:cNvPr id="22533" name="Picture 5" descr="knig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49288"/>
            <a:ext cx="1079500" cy="874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507</TotalTime>
  <Words>130</Words>
  <Application>Microsoft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Тетрадь</vt:lpstr>
      <vt:lpstr>Точечный рисунок</vt:lpstr>
      <vt:lpstr>Clip</vt:lpstr>
      <vt:lpstr>Слайд 1</vt:lpstr>
      <vt:lpstr>Вывод формулы расчета выталкивающей силы</vt:lpstr>
      <vt:lpstr>Слайд 3</vt:lpstr>
      <vt:lpstr>Слайд 4</vt:lpstr>
      <vt:lpstr>Решение задач</vt:lpstr>
      <vt:lpstr>Итог урока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Анна Ивановна</dc:creator>
  <cp:lastModifiedBy>Пользователь</cp:lastModifiedBy>
  <cp:revision>30</cp:revision>
  <dcterms:created xsi:type="dcterms:W3CDTF">1601-01-01T00:00:00Z</dcterms:created>
  <dcterms:modified xsi:type="dcterms:W3CDTF">2020-03-02T17:53:25Z</dcterms:modified>
</cp:coreProperties>
</file>