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7"/>
  </p:handoutMasterIdLst>
  <p:sldIdLst>
    <p:sldId id="256" r:id="rId2"/>
    <p:sldId id="267" r:id="rId3"/>
    <p:sldId id="273" r:id="rId4"/>
    <p:sldId id="268" r:id="rId5"/>
    <p:sldId id="269" r:id="rId6"/>
    <p:sldId id="270" r:id="rId7"/>
    <p:sldId id="272" r:id="rId8"/>
    <p:sldId id="271" r:id="rId9"/>
    <p:sldId id="257" r:id="rId10"/>
    <p:sldId id="260" r:id="rId11"/>
    <p:sldId id="259" r:id="rId12"/>
    <p:sldId id="276" r:id="rId13"/>
    <p:sldId id="277" r:id="rId14"/>
    <p:sldId id="278" r:id="rId15"/>
    <p:sldId id="261" r:id="rId16"/>
  </p:sldIdLst>
  <p:sldSz cx="9144000" cy="6858000" type="screen4x3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Arial Black" pitchFamily="34" charset="0"/>
      <p:bold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8000"/>
    <a:srgbClr val="0066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206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CB6CF8-C5D8-4283-B110-162962AAB4EA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2C7B4-A1CF-4B2D-82AC-5CCA17451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lum contrast="10000"/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96442-21B3-4E09-B78F-A141E990F5B2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6679B-6C0E-42FB-9593-E1CB7BC417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810"/>
            </a:avLst>
          </a:prstGeom>
          <a:solidFill>
            <a:srgbClr val="008000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3wall.com/wallpaper/1366_768/0912/1366_768_20091205125938287096.jpg" TargetMode="External"/><Relationship Id="rId2" Type="http://schemas.openxmlformats.org/officeDocument/2006/relationships/hyperlink" Target="http://scicenter.online/russkiy-yazyik-scicenter/tipyi-rechi-teksta-97850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didaktor.ru/interaktivnaya-infografika-v-powerpoint-eto-vozmozhno/" TargetMode="External"/><Relationship Id="rId4" Type="http://schemas.openxmlformats.org/officeDocument/2006/relationships/hyperlink" Target="https://interneturok.ru/russian/2-klass/nasha-rech/chto-takoe-tekst-rassuzhdeni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3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6000768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8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Автор работы: Коваль Анна Дмитриевна, </a:t>
            </a:r>
          </a:p>
          <a:p>
            <a:pPr algn="ctr"/>
            <a:r>
              <a:rPr lang="ru-RU" sz="1600" b="1" dirty="0" smtClean="0">
                <a:solidFill>
                  <a:srgbClr val="008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</a:rPr>
              <a:t>учитель начальных классов  МБОУ «СОШ» с. Койгородок Республика Коми</a:t>
            </a:r>
            <a:endParaRPr lang="ru-RU" sz="1600" b="1" dirty="0">
              <a:solidFill>
                <a:srgbClr val="008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3071810"/>
            <a:ext cx="442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8000"/>
                </a:solidFill>
              </a:rPr>
              <a:t>Русский язык, 2 класс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8000"/>
                </a:solidFill>
              </a:rPr>
              <a:t>УМК «Школа России»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3141" y="1500174"/>
            <a:ext cx="4357718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spc="500" dirty="0" smtClean="0">
                <a:solidFill>
                  <a:srgbClr val="008000"/>
                </a:solidFill>
                <a:effectLst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Текст </a:t>
            </a:r>
            <a:endParaRPr lang="ru-RU" sz="7200" b="1" spc="500" dirty="0">
              <a:solidFill>
                <a:srgbClr val="008000"/>
              </a:solidFill>
              <a:effectLst>
                <a:innerShdw blurRad="114300">
                  <a:prstClr val="black"/>
                </a:inn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7151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Текст - описание</a:t>
            </a:r>
            <a:endParaRPr lang="ru-RU" sz="40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140104"/>
            <a:ext cx="6429420" cy="1815882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Схема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Название предмета (явления)</a:t>
            </a:r>
          </a:p>
          <a:p>
            <a:pPr marL="342900" indent="-342900">
              <a:buAutoNum type="arabicPeriod"/>
            </a:pPr>
            <a:r>
              <a:rPr lang="ru-RU" sz="2800" b="1" smtClean="0">
                <a:solidFill>
                  <a:srgbClr val="002060"/>
                </a:solidFill>
              </a:rPr>
              <a:t>Описание </a:t>
            </a:r>
            <a:r>
              <a:rPr lang="ru-RU" sz="2800" b="1" dirty="0" smtClean="0">
                <a:solidFill>
                  <a:srgbClr val="002060"/>
                </a:solidFill>
              </a:rPr>
              <a:t>предмета (явления)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Отношение к предмету (явлению</a:t>
            </a:r>
            <a:r>
              <a:rPr lang="ru-RU" sz="2800" dirty="0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72330" y="2140104"/>
            <a:ext cx="1785950" cy="2246769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Вопросы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Какой? Какая? Какое? Какие?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5572140"/>
            <a:ext cx="6500858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Приём «фотографирования»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Можно сделать один фотоснимок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8643998" cy="523220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В тексте даётся описание предмета или явления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4287010"/>
            <a:ext cx="6429420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Части речи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Много имён прилагательных</a:t>
            </a:r>
          </a:p>
        </p:txBody>
      </p:sp>
      <p:sp>
        <p:nvSpPr>
          <p:cNvPr id="12" name="Управляющая кнопка: документ 11">
            <a:hlinkClick r:id="rId2" action="ppaction://hlinksldjump" highlightClick="1"/>
          </p:cNvPr>
          <p:cNvSpPr/>
          <p:nvPr/>
        </p:nvSpPr>
        <p:spPr>
          <a:xfrm>
            <a:off x="7000892" y="5572140"/>
            <a:ext cx="714380" cy="928694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Home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67151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Текст - рассуждение</a:t>
            </a:r>
            <a:endParaRPr lang="ru-RU" sz="40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188482"/>
            <a:ext cx="6429420" cy="2246769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Схема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Высказывается мысль, которая требует  объяснения, доказательства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Объяснение, доказательство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Вывод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00892" y="2188482"/>
            <a:ext cx="1857388" cy="1384995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Вопросы</a:t>
            </a:r>
            <a:r>
              <a:rPr lang="ru-RU" sz="2800" b="1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Почему?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Зачем?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5715016"/>
            <a:ext cx="6429420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Приём «фотографирования»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Нельзя сфотографировать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1071546"/>
            <a:ext cx="8572560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В тексте содержится объяснение, доказательство чего-либо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598080"/>
            <a:ext cx="6429420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Части речи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Разные части речи</a:t>
            </a:r>
          </a:p>
        </p:txBody>
      </p:sp>
      <p:sp>
        <p:nvSpPr>
          <p:cNvPr id="11" name="Управляющая кнопка: документ 10">
            <a:hlinkClick r:id="rId2" action="ppaction://hlinksldjump" highlightClick="1"/>
          </p:cNvPr>
          <p:cNvSpPr/>
          <p:nvPr/>
        </p:nvSpPr>
        <p:spPr>
          <a:xfrm>
            <a:off x="7000892" y="5715016"/>
            <a:ext cx="714380" cy="928694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Home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множение 12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77" y="1136064"/>
            <a:ext cx="8358246" cy="4585871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ru-RU" sz="3200" dirty="0" smtClean="0">
              <a:solidFill>
                <a:srgbClr val="002060"/>
              </a:solidFill>
            </a:endParaRPr>
          </a:p>
          <a:p>
            <a:pPr algn="just"/>
            <a:r>
              <a:rPr lang="ru-RU" sz="3200" dirty="0" smtClean="0">
                <a:solidFill>
                  <a:srgbClr val="002060"/>
                </a:solidFill>
              </a:rPr>
              <a:t>	</a:t>
            </a:r>
            <a:r>
              <a:rPr lang="ru-RU" sz="2800" dirty="0" smtClean="0">
                <a:solidFill>
                  <a:srgbClr val="002060"/>
                </a:solidFill>
              </a:rPr>
              <a:t>Школьники пошли в поход. 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Они перешли через овраг. Вот и лес. Трава ещё блестела от росы. В лесу стояла глубокая тишина. Потянул лёгкий ветерок. Яркое солнце показалось над лесом. На ели застучал дятел. На болоте заквакали лягушки. На полянке в траве ребята увидели много земляники. 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Вечером дети вернулись домой.</a:t>
            </a:r>
          </a:p>
          <a:p>
            <a:pPr algn="just"/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Return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77" y="1351508"/>
            <a:ext cx="8358246" cy="4154984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3200" dirty="0" smtClean="0"/>
          </a:p>
          <a:p>
            <a:pPr algn="just"/>
            <a:r>
              <a:rPr lang="ru-RU" sz="3200" dirty="0" smtClean="0">
                <a:solidFill>
                  <a:srgbClr val="002060"/>
                </a:solidFill>
              </a:rPr>
              <a:t>	</a:t>
            </a:r>
            <a:r>
              <a:rPr lang="ru-RU" sz="2800" dirty="0" smtClean="0">
                <a:solidFill>
                  <a:srgbClr val="002060"/>
                </a:solidFill>
              </a:rPr>
              <a:t>Петух был такой красивый и смелый. На шее огненное ожерелье. Спинка серая в мелких белых </a:t>
            </a:r>
            <a:r>
              <a:rPr lang="ru-RU" sz="2800" dirty="0" err="1" smtClean="0">
                <a:solidFill>
                  <a:srgbClr val="002060"/>
                </a:solidFill>
              </a:rPr>
              <a:t>пестринках</a:t>
            </a:r>
            <a:r>
              <a:rPr lang="ru-RU" sz="2800" dirty="0" smtClean="0">
                <a:solidFill>
                  <a:srgbClr val="002060"/>
                </a:solidFill>
              </a:rPr>
              <a:t>, а в пышном хвосте длинные, серпообразные сине-чёрные перья. Он выступал вперёд широкой отливающей бронзой грудью, высоко, будто на параде, поднимал лапу с загнутыми острыми шпорами.</a:t>
            </a:r>
          </a:p>
          <a:p>
            <a:pPr algn="just"/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Return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071546"/>
            <a:ext cx="8358246" cy="4832092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Кто на свете самый сильный? Вы скажете: «кит» или «слон». Ошибаетесь, самое сильное живое существо – это муравей.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Во-первых, муравей способен переносить тяжести, в десять раз превышающие его собственный вес. Во-вторых, муравьиная семья строит огромный дом-город, который уходит глубоко под землю.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	Поэтому самый сильный на свете – муравей.</a:t>
            </a:r>
          </a:p>
          <a:p>
            <a:pPr algn="just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Return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250273"/>
            <a:ext cx="6929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http://scicenter.online/russkiy-yazyik-scicenter/tipyi-rechi-teksta-97850.html</a:t>
            </a:r>
            <a:r>
              <a:rPr lang="ru-RU" sz="1400" dirty="0" smtClean="0"/>
              <a:t> типы текста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643050"/>
            <a:ext cx="8621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3"/>
              </a:rPr>
              <a:t>http://www.v3wall.com/wallpaper/1366_768/0912/1366_768_20091205125938287096.jpg</a:t>
            </a:r>
            <a:r>
              <a:rPr lang="ru-RU" sz="1400" dirty="0" smtClean="0"/>
              <a:t> фон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571480"/>
            <a:ext cx="3143272" cy="52322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Источники:</a:t>
            </a:r>
            <a:endParaRPr lang="ru-RU" sz="28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496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4"/>
              </a:rPr>
              <a:t>https://interneturok.ru/russian/2-klass/nasha-rech/chto-takoe-tekst-rassuzhdenie</a:t>
            </a:r>
            <a:r>
              <a:rPr lang="ru-RU" sz="1400" dirty="0" smtClean="0"/>
              <a:t> текст рассуждение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464719"/>
            <a:ext cx="81439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О.В. </a:t>
            </a:r>
            <a:r>
              <a:rPr lang="ru-RU" sz="1400" dirty="0" err="1" smtClean="0"/>
              <a:t>Узорова</a:t>
            </a:r>
            <a:r>
              <a:rPr lang="ru-RU" sz="1400" dirty="0" smtClean="0"/>
              <a:t> «Практическое пособие по развитию речи». Издательство  «Аквариум»», 1998г.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071942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Идея технологического приема </a:t>
            </a:r>
            <a:r>
              <a:rPr lang="ru-RU" sz="1400" dirty="0" err="1" smtClean="0"/>
              <a:t>Г.О.Аствацатурова</a:t>
            </a:r>
            <a:r>
              <a:rPr lang="ru-RU" sz="1400" dirty="0" smtClean="0"/>
              <a:t> </a:t>
            </a:r>
            <a:r>
              <a:rPr lang="ru-RU" sz="1400" dirty="0" smtClean="0"/>
              <a:t> </a:t>
            </a:r>
            <a:r>
              <a:rPr lang="ru-RU" sz="1400" dirty="0" smtClean="0"/>
              <a:t>«Интерактивная </a:t>
            </a:r>
            <a:r>
              <a:rPr lang="ru-RU" sz="1400" dirty="0" err="1" smtClean="0"/>
              <a:t>инфографика</a:t>
            </a:r>
            <a:r>
              <a:rPr lang="ru-RU" sz="1400" dirty="0" smtClean="0"/>
              <a:t> в </a:t>
            </a:r>
            <a:r>
              <a:rPr lang="ru-RU" sz="1400" dirty="0" err="1" smtClean="0"/>
              <a:t>Power</a:t>
            </a:r>
            <a:r>
              <a:rPr lang="ru-RU" sz="1400" dirty="0" smtClean="0"/>
              <a:t> </a:t>
            </a:r>
            <a:r>
              <a:rPr lang="ru-RU" sz="1400" dirty="0" err="1" smtClean="0"/>
              <a:t>Point</a:t>
            </a:r>
            <a:r>
              <a:rPr lang="ru-RU" sz="1400" smtClean="0"/>
              <a:t>» </a:t>
            </a:r>
            <a:r>
              <a:rPr lang="en-US" sz="1400" smtClean="0">
                <a:hlinkClick r:id="rId5"/>
              </a:rPr>
              <a:t>http</a:t>
            </a:r>
            <a:r>
              <a:rPr lang="en-US" sz="1400" dirty="0" smtClean="0">
                <a:hlinkClick r:id="rId5"/>
              </a:rPr>
              <a:t>://didaktor.ru/interaktivnaya-infografika-v-powerpoint-eto-vozmozhno/#more-5892</a:t>
            </a:r>
            <a:r>
              <a:rPr lang="ru-RU" sz="1400" dirty="0" smtClean="0"/>
              <a:t> 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5" name="TextBox 4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57752" y="1285860"/>
            <a:ext cx="3857652" cy="95410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Два или несколько предложений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7752" y="2451174"/>
            <a:ext cx="3857652" cy="138499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Предложения связаны между собой по смыслу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7752" y="4047376"/>
            <a:ext cx="3857652" cy="138499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Предложения стоят в определённом порядке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5643578"/>
            <a:ext cx="3857652" cy="95410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Текст можно озаглавить</a:t>
            </a:r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786314" y="2714620"/>
            <a:ext cx="3857652" cy="2062103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 ком или о чём говорится в тексте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7" name="TextBox 16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15" name="Умножение 14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57752" y="2500306"/>
            <a:ext cx="3857652" cy="255454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Это то главное, о чём хотел сказать читателю автор</a:t>
            </a:r>
          </a:p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57752" y="2500306"/>
            <a:ext cx="3857652" cy="255454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Краткое название темы или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основная мысль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57752" y="1428736"/>
            <a:ext cx="3857652" cy="95410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Начало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Готовит читателя к чтению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7752" y="3172896"/>
            <a:ext cx="3857652" cy="1323439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Основная часть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Говорится о том главном,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о чём хотел сказать автор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7752" y="5286388"/>
            <a:ext cx="3857652" cy="95410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Концовка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Завершает текст</a:t>
            </a:r>
          </a:p>
        </p:txBody>
      </p:sp>
      <p:sp>
        <p:nvSpPr>
          <p:cNvPr id="12" name="TextBox 11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16" name="Умножение 15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hlinkClick r:id="rId2" action="ppaction://hlinksldjump"/>
          </p:cNvPr>
          <p:cNvSpPr txBox="1"/>
          <p:nvPr/>
        </p:nvSpPr>
        <p:spPr>
          <a:xfrm>
            <a:off x="357158" y="2271704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Тема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57158" y="3114672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Главная мысль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57158" y="3957640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Заголовок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357158" y="1428736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Признаки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7" name="TextBox 16">
            <a:hlinkClick r:id="rId6" action="ppaction://hlinksldjump"/>
          </p:cNvPr>
          <p:cNvSpPr txBox="1"/>
          <p:nvPr/>
        </p:nvSpPr>
        <p:spPr>
          <a:xfrm>
            <a:off x="357158" y="564357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Типы текстов 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357158" y="4800608"/>
            <a:ext cx="38576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Части текста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50397" y="285729"/>
            <a:ext cx="2643206" cy="707886"/>
          </a:xfrm>
          <a:prstGeom prst="rect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Текст </a:t>
            </a:r>
            <a:endParaRPr lang="ru-RU" sz="4000" b="1" dirty="0">
              <a:latin typeface="Arial Black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4857752" y="2143116"/>
            <a:ext cx="3857652" cy="584775"/>
            <a:chOff x="4857752" y="2143116"/>
            <a:chExt cx="3857652" cy="584775"/>
          </a:xfrm>
        </p:grpSpPr>
        <p:sp>
          <p:nvSpPr>
            <p:cNvPr id="9" name="TextBox 8">
              <a:hlinkClick r:id="rId8" action="ppaction://hlinksldjump"/>
            </p:cNvPr>
            <p:cNvSpPr txBox="1"/>
            <p:nvPr/>
          </p:nvSpPr>
          <p:spPr>
            <a:xfrm>
              <a:off x="4857752" y="2143116"/>
              <a:ext cx="3857652" cy="584775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Повествование</a:t>
              </a:r>
            </a:p>
          </p:txBody>
        </p:sp>
        <p:sp>
          <p:nvSpPr>
            <p:cNvPr id="20" name="Стрелка вправо 19">
              <a:hlinkClick r:id="rId8" action="ppaction://hlinksldjump"/>
            </p:cNvPr>
            <p:cNvSpPr/>
            <p:nvPr/>
          </p:nvSpPr>
          <p:spPr>
            <a:xfrm>
              <a:off x="8358214" y="2357430"/>
              <a:ext cx="285752" cy="21431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857752" y="3607595"/>
            <a:ext cx="3857652" cy="584775"/>
            <a:chOff x="4857752" y="3607595"/>
            <a:chExt cx="3857652" cy="584775"/>
          </a:xfrm>
        </p:grpSpPr>
        <p:sp>
          <p:nvSpPr>
            <p:cNvPr id="10" name="TextBox 9">
              <a:hlinkClick r:id="rId9" action="ppaction://hlinksldjump"/>
            </p:cNvPr>
            <p:cNvSpPr txBox="1"/>
            <p:nvPr/>
          </p:nvSpPr>
          <p:spPr>
            <a:xfrm>
              <a:off x="4857752" y="3607595"/>
              <a:ext cx="3857652" cy="584775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Описание</a:t>
              </a:r>
            </a:p>
          </p:txBody>
        </p:sp>
        <p:sp>
          <p:nvSpPr>
            <p:cNvPr id="21" name="Стрелка вправо 20">
              <a:hlinkClick r:id="rId9" action="ppaction://hlinksldjump"/>
            </p:cNvPr>
            <p:cNvSpPr/>
            <p:nvPr/>
          </p:nvSpPr>
          <p:spPr>
            <a:xfrm>
              <a:off x="8358214" y="3786190"/>
              <a:ext cx="285752" cy="21431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857752" y="5072074"/>
            <a:ext cx="3857652" cy="584775"/>
            <a:chOff x="4857752" y="5072074"/>
            <a:chExt cx="3857652" cy="584775"/>
          </a:xfrm>
        </p:grpSpPr>
        <p:sp>
          <p:nvSpPr>
            <p:cNvPr id="11" name="TextBox 10">
              <a:hlinkClick r:id="rId10" action="ppaction://hlinksldjump"/>
            </p:cNvPr>
            <p:cNvSpPr txBox="1"/>
            <p:nvPr/>
          </p:nvSpPr>
          <p:spPr>
            <a:xfrm>
              <a:off x="4857752" y="5072074"/>
              <a:ext cx="3857652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Рассуждение</a:t>
              </a:r>
            </a:p>
          </p:txBody>
        </p:sp>
        <p:sp>
          <p:nvSpPr>
            <p:cNvPr id="22" name="Стрелка вправо 21">
              <a:hlinkClick r:id="rId10" action="ppaction://hlinksldjump"/>
            </p:cNvPr>
            <p:cNvSpPr/>
            <p:nvPr/>
          </p:nvSpPr>
          <p:spPr>
            <a:xfrm>
              <a:off x="8358214" y="5286388"/>
              <a:ext cx="285752" cy="21431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Умножение 15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85728"/>
            <a:ext cx="67151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Текст - повествование</a:t>
            </a:r>
            <a:endParaRPr lang="ru-RU" sz="40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379736"/>
            <a:ext cx="5429288" cy="1815882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Схема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Начало событий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Развитие событий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Конец событий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2379736"/>
            <a:ext cx="2857520" cy="1384995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Вопросы</a:t>
            </a:r>
            <a:r>
              <a:rPr lang="ru-RU" sz="2800" b="1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Что случилось?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Что произошло?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572140"/>
            <a:ext cx="6500858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Приём «фотографирования»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Можно сделать несколько фотоснимков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214422"/>
            <a:ext cx="8572560" cy="954107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В тексте повествуется, рассказывается о событиях, действиях, происходящих одно за другим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Управляющая кнопка: документ 7">
            <a:hlinkClick r:id="rId2" action="ppaction://hlinksldjump" highlightClick="1"/>
          </p:cNvPr>
          <p:cNvSpPr/>
          <p:nvPr/>
        </p:nvSpPr>
        <p:spPr>
          <a:xfrm>
            <a:off x="7000892" y="5572140"/>
            <a:ext cx="714380" cy="928694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01090" y="6143644"/>
            <a:ext cx="428628" cy="500066"/>
          </a:xfrm>
          <a:prstGeom prst="actionButtonHome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85720" y="4406825"/>
            <a:ext cx="5429288" cy="954107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008000"/>
                </a:solidFill>
              </a:rPr>
              <a:t>Части речи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Много глаголов </a:t>
            </a:r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8501090" y="214290"/>
            <a:ext cx="428628" cy="428628"/>
          </a:xfrm>
          <a:prstGeom prst="mathMultiply">
            <a:avLst/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360</Words>
  <Application>Microsoft Office PowerPoint</Application>
  <PresentationFormat>Экран (4:3)</PresentationFormat>
  <Paragraphs>129</Paragraphs>
  <Slides>15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Arial Black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Коваль Дмитрий</dc:creator>
  <cp:lastModifiedBy>Коваль Дмитрий</cp:lastModifiedBy>
  <cp:revision>82</cp:revision>
  <dcterms:created xsi:type="dcterms:W3CDTF">2018-04-08T19:59:58Z</dcterms:created>
  <dcterms:modified xsi:type="dcterms:W3CDTF">2018-05-02T15:34:25Z</dcterms:modified>
</cp:coreProperties>
</file>