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75" r:id="rId4"/>
    <p:sldId id="276" r:id="rId5"/>
    <p:sldId id="268" r:id="rId6"/>
    <p:sldId id="271" r:id="rId7"/>
    <p:sldId id="272" r:id="rId8"/>
    <p:sldId id="273" r:id="rId9"/>
    <p:sldId id="274" r:id="rId10"/>
    <p:sldId id="277" r:id="rId11"/>
    <p:sldId id="258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B2FE"/>
    <a:srgbClr val="3343ED"/>
    <a:srgbClr val="D87DA1"/>
    <a:srgbClr val="EBABC6"/>
    <a:srgbClr val="D38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 autoAdjust="0"/>
  </p:normalViewPr>
  <p:slideViewPr>
    <p:cSldViewPr snapToGrid="0">
      <p:cViewPr varScale="1">
        <p:scale>
          <a:sx n="93" d="100"/>
          <a:sy n="93" d="100"/>
        </p:scale>
        <p:origin x="91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007CBA-4679-4787-8FDE-FC4771FAC6B2}" type="datetimeFigureOut">
              <a:rPr lang="ru-RU"/>
              <a:pPr>
                <a:defRPr/>
              </a:pPr>
              <a:t>03.06.2020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9E29CE-79B6-47F3-AFC0-21B168ABC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488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B3D334-8824-43A2-A313-33DBD0EEC214}" type="slidenum">
              <a:rPr 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7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dutsadok.com.ua/clipart/ljudi/khor_detej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7400" y="854015"/>
            <a:ext cx="1744998" cy="174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162" y="2723614"/>
            <a:ext cx="2033220" cy="3188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5333A-87AC-43EB-8229-C5B61DC85B4A}" type="datetimeFigureOut">
              <a:rPr lang="en-US"/>
              <a:pPr>
                <a:defRPr/>
              </a:pPr>
              <a:t>6/3/2020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94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17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16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dutsadok.com.ua/clipart/ljudi/khor_detej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827665" y="711200"/>
            <a:ext cx="1566860" cy="156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CB55-315A-46D0-8B19-904A02F032B9}" type="datetimeFigureOut">
              <a:rPr lang="en-US"/>
              <a:pPr>
                <a:defRPr/>
              </a:pPr>
              <a:t>6/3/2020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F55FE-ABC1-4CA8-B363-62E043E64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95400" y="2557463"/>
            <a:ext cx="9601200" cy="3317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1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494" y="3950898"/>
            <a:ext cx="1379767" cy="2163934"/>
          </a:xfrm>
          <a:prstGeom prst="rect">
            <a:avLst/>
          </a:prstGeom>
        </p:spPr>
      </p:pic>
      <p:pic>
        <p:nvPicPr>
          <p:cNvPr id="11" name="Picture 4" descr="http://dutsadok.com.ua/clipart/ljudi/khor_detej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8854" y="761832"/>
            <a:ext cx="1744998" cy="174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927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58" y="4610278"/>
            <a:ext cx="1041622" cy="163361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86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playcast.ru/uploads/2017/11/04/2380992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1200" y="761832"/>
            <a:ext cx="1775771" cy="139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49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33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46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863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A5F2145-156A-42FF-BB80-E8D664DB772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33B086-ECE1-477D-A8D4-2F30CBE9B08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242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AFAF5"/>
              </a:clrFrom>
              <a:clrTo>
                <a:srgbClr val="FAFA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6938" y="-2657062"/>
            <a:ext cx="6858000" cy="121721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AFAF5"/>
              </a:clrFrom>
              <a:clrTo>
                <a:srgbClr val="FAFA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98972" y="-2572938"/>
            <a:ext cx="6618034" cy="119693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92"/>
          <a:stretch/>
        </p:blipFill>
        <p:spPr>
          <a:xfrm rot="5400000">
            <a:off x="2677475" y="-2657600"/>
            <a:ext cx="6856928" cy="12172123"/>
          </a:xfrm>
          <a:prstGeom prst="rect">
            <a:avLst/>
          </a:prstGeom>
          <a:effectLst>
            <a:softEdge rad="431800"/>
          </a:effectLst>
        </p:spPr>
      </p:pic>
      <p:pic>
        <p:nvPicPr>
          <p:cNvPr id="1033" name="Рисунок 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7828" y="5779399"/>
            <a:ext cx="2203141" cy="8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A2221DC-77B7-4FAC-9AA8-AA53B86D0A44}" type="datetimeFigureOut">
              <a:rPr lang="en-US"/>
              <a:pPr>
                <a:defRPr/>
              </a:pPr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F33196E-94D4-480E-B65E-04E863CAF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1292395" y="6640969"/>
            <a:ext cx="8996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sz="800" b="0" kern="1200" dirty="0" smtClean="0">
                <a:solidFill>
                  <a:srgbClr val="D87DA1"/>
                </a:solidFill>
                <a:effectLst/>
                <a:latin typeface="HeinrichScript" panose="02000505020000020004" pitchFamily="2" charset="0"/>
                <a:ea typeface="+mn-ea"/>
                <a:cs typeface="+mn-cs"/>
              </a:rPr>
              <a:t>© </a:t>
            </a:r>
            <a:r>
              <a:rPr lang="ru-RU" sz="800" dirty="0" smtClean="0">
                <a:solidFill>
                  <a:srgbClr val="D87DA1"/>
                </a:solidFill>
                <a:latin typeface="HeinrichScript" panose="02000505020000020004" pitchFamily="2" charset="0"/>
                <a:cs typeface="AngsanaUPC" panose="02020603050405020304" pitchFamily="18" charset="-34"/>
              </a:rPr>
              <a:t>Полшкова</a:t>
            </a:r>
            <a:r>
              <a:rPr lang="ru-RU" sz="800" baseline="0" dirty="0" smtClean="0">
                <a:solidFill>
                  <a:srgbClr val="D87DA1"/>
                </a:solidFill>
                <a:latin typeface="HeinrichScript" panose="02000505020000020004" pitchFamily="2" charset="0"/>
                <a:cs typeface="AngsanaUPC" panose="02020603050405020304" pitchFamily="18" charset="-34"/>
              </a:rPr>
              <a:t> В.В.</a:t>
            </a:r>
            <a:endParaRPr lang="ru-RU" sz="800" dirty="0" smtClean="0">
              <a:solidFill>
                <a:srgbClr val="D87DA1"/>
              </a:solidFill>
              <a:latin typeface="HeinrichScript" panose="02000505020000020004" pitchFamily="2" charset="0"/>
              <a:cs typeface="AngsanaUPC" panose="02020603050405020304" pitchFamily="18" charset="-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fb.ru/media/i/3/5/2/5/7/i/35257.jpg" TargetMode="External"/><Relationship Id="rId13" Type="http://schemas.openxmlformats.org/officeDocument/2006/relationships/hyperlink" Target="https://get.wallhere.com/photo/flowers-abstract-colorful-ART-1004628.jpg" TargetMode="External"/><Relationship Id="rId3" Type="http://schemas.openxmlformats.org/officeDocument/2006/relationships/hyperlink" Target="http://dutsadok.com.ua/clipart/ljudi/Poyushie_devochki.png" TargetMode="External"/><Relationship Id="rId7" Type="http://schemas.openxmlformats.org/officeDocument/2006/relationships/hyperlink" Target="https://media.istockphoto.com/vectors/boy-singing-vector-id517999537?k=6&amp;m=517999537&amp;s=612x612&amp;w=0&amp;h=ump07kN5XnL1gvi-P5Gc51JRVqd46UQsF2jU2vtGsrs=" TargetMode="External"/><Relationship Id="rId12" Type="http://schemas.openxmlformats.org/officeDocument/2006/relationships/hyperlink" Target="http://3.bp.blogspot.com/-wl5r5J3MBOA/VEk2u3UHrNI/AAAAAAAAAJY/HtVvNmxbdiQ/s1600/t62hihzhhg.gif" TargetMode="External"/><Relationship Id="rId2" Type="http://schemas.openxmlformats.org/officeDocument/2006/relationships/hyperlink" Target="http://dz-online.ru/files/news_image/462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penik.ru/dizain_musik/muz9.png" TargetMode="External"/><Relationship Id="rId11" Type="http://schemas.openxmlformats.org/officeDocument/2006/relationships/hyperlink" Target="http://pesenok.ru/15/Pet-priyatno-i-udobno/tekst-pesni-HOR" TargetMode="External"/><Relationship Id="rId5" Type="http://schemas.openxmlformats.org/officeDocument/2006/relationships/hyperlink" Target="http://kiev.convdocs.org/tw_files2/urls_12/113/d-112267/112267_html_m208a5a00.png" TargetMode="External"/><Relationship Id="rId10" Type="http://schemas.openxmlformats.org/officeDocument/2006/relationships/hyperlink" Target="https://2.bp.blogspot.com/-wgQ3tN924Og/V9p1yX-g42I/AAAAAAAABZM/BKn3U-oksH8OtR16bI6DPLeypyA0N8e7ACLcB/s1600/91.jpg" TargetMode="External"/><Relationship Id="rId4" Type="http://schemas.openxmlformats.org/officeDocument/2006/relationships/hyperlink" Target="http://www.playcast.ru/uploads/2017/11/04/23809922.png" TargetMode="External"/><Relationship Id="rId9" Type="http://schemas.openxmlformats.org/officeDocument/2006/relationships/hyperlink" Target="http://www.maam.ru/detskijsad/pravila-penija-sidja-i-stoja-pevcheskaja-ustanovk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</a:rPr>
              <a:t>Певческая установка. Правила пения в положении сидя и стоя</a:t>
            </a: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Автор: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Годухина Оксана Викторовна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педагог дополнительного образования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МБУ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ДО 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ЦРТДиЮ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им. 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А.Гайдара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г.Арзамас</a:t>
            </a:r>
            <a:endParaRPr lang="ru-RU" sz="28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Управляющая кнопка: сведения 4">
            <a:hlinkClick r:id="" action="ppaction://hlinkshowjump?jump=lastslide" highlightClick="1"/>
          </p:cNvPr>
          <p:cNvSpPr/>
          <p:nvPr/>
        </p:nvSpPr>
        <p:spPr>
          <a:xfrm>
            <a:off x="10785979" y="672860"/>
            <a:ext cx="618142" cy="635136"/>
          </a:xfrm>
          <a:prstGeom prst="actionButtonInformati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«Петь приятно и удобно»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/>
              <a:t>1.Если хочешь сидя петь –</a:t>
            </a:r>
            <a:br>
              <a:rPr lang="ru-RU" sz="2400" dirty="0"/>
            </a:br>
            <a:r>
              <a:rPr lang="ru-RU" sz="2400" dirty="0"/>
              <a:t>Не садись ты как медведь.</a:t>
            </a:r>
            <a:br>
              <a:rPr lang="ru-RU" sz="2400" dirty="0"/>
            </a:br>
            <a:r>
              <a:rPr lang="ru-RU" sz="2400" dirty="0"/>
              <a:t>Спинку выпрями скорей,</a:t>
            </a:r>
            <a:br>
              <a:rPr lang="ru-RU" sz="2400" dirty="0"/>
            </a:br>
            <a:r>
              <a:rPr lang="ru-RU" sz="2400" dirty="0"/>
              <a:t>Ноги в пол упри смелей</a:t>
            </a:r>
            <a:r>
              <a:rPr lang="ru-RU" sz="2400" dirty="0" smtClean="0"/>
              <a:t>!</a:t>
            </a:r>
          </a:p>
          <a:p>
            <a:r>
              <a:rPr lang="ru-RU" sz="2400" dirty="0" smtClean="0"/>
              <a:t>Припев</a:t>
            </a:r>
            <a:r>
              <a:rPr lang="ru-RU" sz="2400" dirty="0"/>
              <a:t>: Раз - вдох, и запел,</a:t>
            </a:r>
            <a:br>
              <a:rPr lang="ru-RU" sz="2400" dirty="0"/>
            </a:br>
            <a:r>
              <a:rPr lang="ru-RU" sz="2400" dirty="0"/>
              <a:t>Птицей звук полетел.</a:t>
            </a:r>
            <a:br>
              <a:rPr lang="ru-RU" sz="2400" dirty="0"/>
            </a:br>
            <a:r>
              <a:rPr lang="ru-RU" sz="2400" dirty="0"/>
              <a:t>Руки, плечи - всё свободно-</a:t>
            </a:r>
            <a:br>
              <a:rPr lang="ru-RU" sz="2400" dirty="0"/>
            </a:br>
            <a:r>
              <a:rPr lang="ru-RU" sz="2400" dirty="0"/>
              <a:t>Петь приятно и удобно</a:t>
            </a:r>
            <a:r>
              <a:rPr lang="ru-RU" sz="2400" dirty="0" smtClean="0"/>
              <a:t>!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/>
              <a:t>2.Если хочешь стоя петь – </a:t>
            </a:r>
            <a:br>
              <a:rPr lang="ru-RU" sz="2400" dirty="0"/>
            </a:br>
            <a:r>
              <a:rPr lang="ru-RU" sz="2400" dirty="0"/>
              <a:t>Головою не вертеть.</a:t>
            </a:r>
            <a:br>
              <a:rPr lang="ru-RU" sz="2400" dirty="0"/>
            </a:br>
            <a:r>
              <a:rPr lang="ru-RU" sz="2400" dirty="0"/>
              <a:t>Встань красиво - подтянись</a:t>
            </a:r>
            <a:br>
              <a:rPr lang="ru-RU" sz="2400" dirty="0"/>
            </a:br>
            <a:r>
              <a:rPr lang="ru-RU" sz="2400" dirty="0"/>
              <a:t>И спокойно – </a:t>
            </a:r>
            <a:r>
              <a:rPr lang="ru-RU" sz="2400" dirty="0" smtClean="0"/>
              <a:t>улыбнись!</a:t>
            </a:r>
          </a:p>
          <a:p>
            <a:r>
              <a:rPr lang="ru-RU" sz="2400" dirty="0" smtClean="0"/>
              <a:t>Припев</a:t>
            </a:r>
            <a:r>
              <a:rPr lang="ru-RU" sz="2400" dirty="0"/>
              <a:t>: Раз - вдох, и запел,</a:t>
            </a:r>
            <a:br>
              <a:rPr lang="ru-RU" sz="2400" dirty="0"/>
            </a:br>
            <a:r>
              <a:rPr lang="ru-RU" sz="2400" dirty="0"/>
              <a:t>Птицей звук полетел.</a:t>
            </a:r>
            <a:br>
              <a:rPr lang="ru-RU" sz="2400" dirty="0"/>
            </a:br>
            <a:r>
              <a:rPr lang="ru-RU" sz="2400" dirty="0"/>
              <a:t>Руки, плечи - всё свободно-</a:t>
            </a:r>
            <a:br>
              <a:rPr lang="ru-RU" sz="2400" dirty="0"/>
            </a:br>
            <a:r>
              <a:rPr lang="ru-RU" sz="2400" dirty="0"/>
              <a:t>Петь приятно и удобно</a:t>
            </a:r>
            <a:r>
              <a:rPr lang="ru-RU" sz="2400" dirty="0" smtClean="0"/>
              <a:t>!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10785980" y="678972"/>
            <a:ext cx="618142" cy="629024"/>
          </a:xfrm>
          <a:prstGeom prst="actionButtonHo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>
            <a:hlinkClick r:id="" action="ppaction://hlinkshowjump?jump=endshow" highlightClick="1"/>
          </p:cNvPr>
          <p:cNvSpPr/>
          <p:nvPr/>
        </p:nvSpPr>
        <p:spPr>
          <a:xfrm>
            <a:off x="10785980" y="1319819"/>
            <a:ext cx="618142" cy="629024"/>
          </a:xfrm>
          <a:prstGeom prst="mathMultiply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295400" y="473705"/>
            <a:ext cx="9601200" cy="1303337"/>
          </a:xfrm>
        </p:spPr>
        <p:txBody>
          <a:bodyPr/>
          <a:lstStyle/>
          <a:p>
            <a:pPr eaLnBrk="1" hangingPunct="1"/>
            <a:r>
              <a:rPr lang="ru-RU" dirty="0" smtClean="0">
                <a:ln>
                  <a:noFill/>
                </a:ln>
              </a:rPr>
              <a:t>Информационные источники: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664898"/>
            <a:ext cx="9601200" cy="42104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800" dirty="0" smtClean="0">
                <a:solidFill>
                  <a:schemeClr val="tx1"/>
                </a:solidFill>
                <a:hlinkClick r:id="rId2"/>
              </a:rPr>
              <a:t>Девочка поет</a:t>
            </a:r>
            <a:endParaRPr lang="ru-RU" sz="1800" dirty="0" smtClean="0">
              <a:solidFill>
                <a:schemeClr val="tx1"/>
              </a:solidFill>
              <a:hlinkClick r:id="rId3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800" dirty="0" smtClean="0">
                <a:solidFill>
                  <a:schemeClr val="tx1"/>
                </a:solidFill>
                <a:hlinkClick r:id="rId3"/>
              </a:rPr>
              <a:t>Девочки поют</a:t>
            </a:r>
            <a:endParaRPr lang="ru-RU" sz="1800" dirty="0" smtClean="0">
              <a:solidFill>
                <a:schemeClr val="tx1"/>
              </a:solidFill>
              <a:hlinkClick r:id="rId4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800" dirty="0" smtClean="0">
                <a:solidFill>
                  <a:schemeClr val="tx1"/>
                </a:solidFill>
                <a:hlinkClick r:id="rId5"/>
              </a:rPr>
              <a:t>Дети поют</a:t>
            </a:r>
            <a:endParaRPr lang="ru-RU" sz="1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800" dirty="0" smtClean="0">
                <a:solidFill>
                  <a:schemeClr val="tx1"/>
                </a:solidFill>
                <a:hlinkClick r:id="rId6"/>
              </a:rPr>
              <a:t>Нотка</a:t>
            </a:r>
            <a:endParaRPr lang="ru-RU" sz="1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800" dirty="0" smtClean="0">
                <a:hlinkClick r:id="rId7"/>
              </a:rPr>
              <a:t>Мальчик поет</a:t>
            </a:r>
            <a:endParaRPr lang="ru-RU" sz="18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800" dirty="0" smtClean="0">
                <a:hlinkClick r:id="rId8"/>
              </a:rPr>
              <a:t>Певческая установка сидя</a:t>
            </a:r>
            <a:endParaRPr lang="ru-RU" sz="1800" dirty="0" smtClean="0">
              <a:hlinkClick r:id="rId9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800" dirty="0" smtClean="0">
                <a:hlinkClick r:id="rId9"/>
              </a:rPr>
              <a:t>Правила пения сидя и стоя – певческая установка</a:t>
            </a:r>
            <a:endParaRPr lang="ru-RU" sz="18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800" dirty="0" smtClean="0">
                <a:hlinkClick r:id="rId10"/>
              </a:rPr>
              <a:t>Певческая установка стоя</a:t>
            </a:r>
            <a:endParaRPr lang="en-US" sz="18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800" dirty="0" err="1" smtClean="0">
                <a:hlinkClick r:id="rId11"/>
              </a:rPr>
              <a:t>Распевка</a:t>
            </a:r>
            <a:r>
              <a:rPr lang="ru-RU" sz="1800" dirty="0" smtClean="0">
                <a:hlinkClick r:id="rId11"/>
              </a:rPr>
              <a:t> «Петь приятно и удобно»</a:t>
            </a:r>
            <a:endParaRPr lang="ru-RU" sz="18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800" dirty="0" smtClean="0">
                <a:solidFill>
                  <a:schemeClr val="tx1"/>
                </a:solidFill>
                <a:hlinkClick r:id="rId12"/>
              </a:rPr>
              <a:t>Цветные клавиши</a:t>
            </a:r>
            <a:endParaRPr lang="ru-RU" sz="1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ru-RU" sz="1800" dirty="0" smtClean="0">
                <a:solidFill>
                  <a:schemeClr val="tx1"/>
                </a:solidFill>
                <a:hlinkClick r:id="rId13"/>
              </a:rPr>
              <a:t>Фон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Автор шаблона: Полшкова </a:t>
            </a:r>
            <a:r>
              <a:rPr lang="ru-RU" sz="1100" dirty="0">
                <a:solidFill>
                  <a:schemeClr val="tx1"/>
                </a:solidFill>
              </a:rPr>
              <a:t>Виктория Валерьяновна, педагог дополнительного образования </a:t>
            </a:r>
            <a:r>
              <a:rPr lang="ru-RU" sz="1100" dirty="0" smtClean="0">
                <a:solidFill>
                  <a:schemeClr val="tx1"/>
                </a:solidFill>
              </a:rPr>
              <a:t>МАОУ ДО ЦРТДиЮ Каменского района </a:t>
            </a:r>
            <a:r>
              <a:rPr lang="ru-RU" sz="1100" dirty="0">
                <a:solidFill>
                  <a:schemeClr val="tx1"/>
                </a:solidFill>
              </a:rPr>
              <a:t>Пензенской </a:t>
            </a:r>
            <a:r>
              <a:rPr lang="ru-RU" sz="1100" dirty="0" smtClean="0">
                <a:solidFill>
                  <a:schemeClr val="tx1"/>
                </a:solidFill>
              </a:rPr>
              <a:t>области</a:t>
            </a:r>
            <a:endParaRPr lang="ru-RU" sz="11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10785979" y="5497385"/>
            <a:ext cx="681486" cy="63513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>
            <a:hlinkClick r:id="" action="ppaction://hlinkshowjump?jump=endshow" highlightClick="1"/>
          </p:cNvPr>
          <p:cNvSpPr/>
          <p:nvPr/>
        </p:nvSpPr>
        <p:spPr>
          <a:xfrm>
            <a:off x="10785979" y="4854804"/>
            <a:ext cx="681486" cy="642581"/>
          </a:xfrm>
          <a:prstGeom prst="mathMultiply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9213011" y="607391"/>
            <a:ext cx="2570671" cy="5094669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Певческая установка – это положение </a:t>
            </a:r>
            <a:r>
              <a:rPr lang="ru-RU" sz="4000" b="1" dirty="0" smtClean="0"/>
              <a:t>корпуса, обеспечивающее работу голосового аппарата</a:t>
            </a:r>
            <a:endParaRPr lang="ru-RU" sz="4000" b="1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85800" y="448574"/>
            <a:ext cx="7772400" cy="5939018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800" b="1" dirty="0"/>
              <a:t>Певческая установка – это положение корпуса, обеспечивающее работу голосового </a:t>
            </a:r>
            <a:r>
              <a:rPr lang="ru-RU" sz="2800" b="1" dirty="0" smtClean="0"/>
              <a:t>аппарата</a:t>
            </a:r>
          </a:p>
          <a:p>
            <a:pPr marL="0" indent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2800" dirty="0" smtClean="0"/>
              <a:t>Чтобы </a:t>
            </a:r>
            <a:r>
              <a:rPr lang="ru-RU" sz="2800" dirty="0"/>
              <a:t>дыхание было правильным и голос звучал легко и свободно, певцу необходимо </a:t>
            </a:r>
            <a:r>
              <a:rPr lang="ru-RU" sz="2800" dirty="0" smtClean="0"/>
              <a:t>сидеть </a:t>
            </a:r>
            <a:r>
              <a:rPr lang="ru-RU" sz="2800" dirty="0"/>
              <a:t>или </a:t>
            </a:r>
            <a:r>
              <a:rPr lang="ru-RU" sz="2800" dirty="0" smtClean="0"/>
              <a:t>стоять прямо, не сутулиться, руки свободно вдоль туловища, ноги </a:t>
            </a:r>
            <a:r>
              <a:rPr lang="ru-RU" sz="2800" dirty="0"/>
              <a:t>поставить </a:t>
            </a:r>
            <a:r>
              <a:rPr lang="ru-RU" sz="2800" dirty="0" smtClean="0"/>
              <a:t>ровно, стоять твердо на обеих ногах, равномерно распределив тяжесть тела</a:t>
            </a:r>
            <a:r>
              <a:rPr lang="ru-RU" sz="2800" dirty="0"/>
              <a:t>. </a:t>
            </a:r>
            <a:endParaRPr lang="ru-RU" sz="2800" dirty="0" smtClean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dirty="0" smtClean="0"/>
              <a:t>При </a:t>
            </a:r>
            <a:r>
              <a:rPr lang="ru-RU" sz="2800" dirty="0"/>
              <a:t>пении сидя, </a:t>
            </a:r>
            <a:r>
              <a:rPr lang="ru-RU" sz="2800" dirty="0" smtClean="0"/>
              <a:t>нужно </a:t>
            </a:r>
            <a:r>
              <a:rPr lang="ru-RU" sz="2800" dirty="0"/>
              <a:t>сидеть на краешке стула, опираясь на </a:t>
            </a:r>
            <a:r>
              <a:rPr lang="ru-RU" sz="2800" dirty="0" smtClean="0"/>
              <a:t>ноги. Нельзя </a:t>
            </a:r>
            <a:r>
              <a:rPr lang="ru-RU" sz="2800" dirty="0"/>
              <a:t>класть ногу на ногу, ступни стоят на полу, </a:t>
            </a:r>
            <a:r>
              <a:rPr lang="ru-RU" sz="2800" dirty="0" smtClean="0"/>
              <a:t>руки </a:t>
            </a:r>
            <a:r>
              <a:rPr lang="ru-RU" sz="2800" dirty="0"/>
              <a:t>свободно лежат на коленях</a:t>
            </a:r>
            <a:r>
              <a:rPr lang="ru-RU" sz="2800" dirty="0" smtClean="0"/>
              <a:t>.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560" y="5391509"/>
            <a:ext cx="635122" cy="996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560" y="5391509"/>
            <a:ext cx="635122" cy="996083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9213011" y="607391"/>
            <a:ext cx="2570671" cy="5094669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Певческая установка – это положение </a:t>
            </a:r>
            <a:r>
              <a:rPr lang="ru-RU" sz="4000" b="1" dirty="0" smtClean="0"/>
              <a:t>корпуса, обеспечивающее работу голосового аппарата</a:t>
            </a:r>
            <a:endParaRPr lang="ru-RU" sz="4000" b="1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85800" y="448574"/>
            <a:ext cx="7772400" cy="5939018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800" b="1" dirty="0"/>
              <a:t>Певческая установка – это положение корпуса, обеспечивающее работу голосового </a:t>
            </a:r>
            <a:r>
              <a:rPr lang="ru-RU" sz="2800" b="1" dirty="0" smtClean="0"/>
              <a:t>аппарата</a:t>
            </a:r>
          </a:p>
          <a:p>
            <a:pPr marL="0" indent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2800" dirty="0" smtClean="0"/>
              <a:t>Певческая </a:t>
            </a:r>
            <a:r>
              <a:rPr lang="ru-RU" sz="2800" dirty="0"/>
              <a:t>установка включает в себя не только положение корпуса, но и головы и шеи поющего.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dirty="0"/>
              <a:t>Корпус, шею и голову </a:t>
            </a:r>
            <a:r>
              <a:rPr lang="ru-RU" sz="2800" dirty="0" smtClean="0"/>
              <a:t>необходимо держать </a:t>
            </a:r>
            <a:r>
              <a:rPr lang="ru-RU" sz="2800" dirty="0"/>
              <a:t>прямо, без напряжения, не запрокидывая голову и не опуская </a:t>
            </a:r>
            <a:r>
              <a:rPr lang="ru-RU" sz="2800" dirty="0" smtClean="0"/>
              <a:t>ее.</a:t>
            </a:r>
            <a:r>
              <a:rPr lang="ru-RU" sz="2800" dirty="0"/>
              <a:t> </a:t>
            </a:r>
            <a:r>
              <a:rPr lang="ru-RU" sz="2800" dirty="0" smtClean="0"/>
              <a:t>Поднятый вверх подбородок способствует зажатию мышц шеи, в результате чего звук тоже зажимается. Низко опущенный подбородок мешает свободному движению нижней челюсти, которая должна быть все время свободной.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544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560" y="5391509"/>
            <a:ext cx="635122" cy="996083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9213011" y="607391"/>
            <a:ext cx="2570671" cy="5094669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Певческая установка – это положение </a:t>
            </a:r>
            <a:r>
              <a:rPr lang="ru-RU" sz="4000" b="1" dirty="0" smtClean="0"/>
              <a:t>корпуса, обеспечивающее работу голосового аппарата</a:t>
            </a:r>
            <a:endParaRPr lang="ru-RU" sz="4000" b="1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85800" y="448574"/>
            <a:ext cx="7772400" cy="5939018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800" b="1" dirty="0"/>
              <a:t>Певческая установка – это положение корпуса, обеспечивающее работу голосового </a:t>
            </a:r>
            <a:r>
              <a:rPr lang="ru-RU" sz="2800" b="1" dirty="0" smtClean="0"/>
              <a:t>аппарата</a:t>
            </a:r>
          </a:p>
          <a:p>
            <a:pPr marL="0" indent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2800" dirty="0" smtClean="0"/>
              <a:t>При </a:t>
            </a:r>
            <a:r>
              <a:rPr lang="ru-RU" sz="2800" dirty="0"/>
              <a:t>пении нельзя сидеть или стоять расслабленно, необходимо сохранять ощущение постоянной внутренней подтянутости. Мышцы лица </a:t>
            </a:r>
            <a:r>
              <a:rPr lang="ru-RU" sz="2800" dirty="0" smtClean="0"/>
              <a:t>должны быть расслаблены</a:t>
            </a:r>
            <a:r>
              <a:rPr lang="ru-RU" sz="2800" dirty="0"/>
              <a:t>, на лице – естественная улыбка и </a:t>
            </a:r>
            <a:r>
              <a:rPr lang="ru-RU" sz="2800" dirty="0" smtClean="0"/>
              <a:t>блеск </a:t>
            </a:r>
            <a:r>
              <a:rPr lang="ru-RU" sz="2800" dirty="0"/>
              <a:t>в глазах</a:t>
            </a:r>
            <a:r>
              <a:rPr lang="ru-RU" sz="2800" dirty="0" smtClean="0"/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5156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6" descr="http://dutsadok.com.ua/clipart/ljudi/Poyushie_devochki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8903" y="1623033"/>
            <a:ext cx="3662778" cy="37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Объект 71"/>
          <p:cNvSpPr>
            <a:spLocks noGrp="1"/>
          </p:cNvSpPr>
          <p:nvPr>
            <p:ph sz="half" idx="1"/>
          </p:nvPr>
        </p:nvSpPr>
        <p:spPr>
          <a:xfrm>
            <a:off x="1355180" y="1623032"/>
            <a:ext cx="5273615" cy="374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Чтобы песне зазвучать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Нужно правила узнать.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Установку сидя, стоя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Никогда не забывать.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Если петь начать хотим,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За установкой проследим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7" name="Заголовок 1"/>
          <p:cNvSpPr>
            <a:spLocks noGrp="1"/>
          </p:cNvSpPr>
          <p:nvPr>
            <p:ph type="title"/>
          </p:nvPr>
        </p:nvSpPr>
        <p:spPr>
          <a:xfrm>
            <a:off x="1295400" y="499607"/>
            <a:ext cx="9601200" cy="1303337"/>
          </a:xfrm>
        </p:spPr>
        <p:txBody>
          <a:bodyPr/>
          <a:lstStyle/>
          <a:p>
            <a:r>
              <a:rPr lang="ru-RU" sz="4000" b="1" dirty="0"/>
              <a:t>Певческая </a:t>
            </a:r>
            <a:r>
              <a:rPr lang="ru-RU" sz="4000" b="1" dirty="0" smtClean="0"/>
              <a:t>установка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1662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14"/>
          <p:cNvSpPr>
            <a:spLocks noGrp="1"/>
          </p:cNvSpPr>
          <p:nvPr>
            <p:ph sz="half" idx="2"/>
          </p:nvPr>
        </p:nvSpPr>
        <p:spPr>
          <a:xfrm>
            <a:off x="6370320" y="1820173"/>
            <a:ext cx="4754880" cy="42614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Чтобы </a:t>
            </a:r>
            <a:r>
              <a:rPr lang="ru-RU" sz="2800" dirty="0">
                <a:solidFill>
                  <a:schemeClr val="tx1"/>
                </a:solidFill>
              </a:rPr>
              <a:t>нам красиво петь.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Нужно правильно сидеть,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Спину надо не сгибать.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Прямо голову держать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Руки пусть лежат свободно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На коленях, как удобно.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Ноги ровно у ребят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На полу всегда стоят.</a:t>
            </a:r>
          </a:p>
        </p:txBody>
      </p:sp>
      <p:pic>
        <p:nvPicPr>
          <p:cNvPr id="22" name="Picture 8" descr="http://fb.ru/media/i/3/5/2/5/7/i/352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8606" y="2815431"/>
            <a:ext cx="37909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1295400" y="499607"/>
            <a:ext cx="9601200" cy="1303337"/>
          </a:xfrm>
        </p:spPr>
        <p:txBody>
          <a:bodyPr/>
          <a:lstStyle/>
          <a:p>
            <a:r>
              <a:rPr lang="ru-RU" sz="4000" b="1" dirty="0"/>
              <a:t>Певческая установка в положении </a:t>
            </a:r>
            <a:r>
              <a:rPr lang="ru-RU" sz="4000" b="1" dirty="0" smtClean="0"/>
              <a:t>сидя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8051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99607"/>
            <a:ext cx="9601200" cy="1303337"/>
          </a:xfrm>
        </p:spPr>
        <p:txBody>
          <a:bodyPr/>
          <a:lstStyle/>
          <a:p>
            <a:r>
              <a:rPr lang="ru-RU" sz="4000" b="1" dirty="0"/>
              <a:t>Певческая установка в положении </a:t>
            </a:r>
            <a:r>
              <a:rPr lang="ru-RU" sz="4000" b="1" dirty="0" smtClean="0"/>
              <a:t>стоя</a:t>
            </a:r>
            <a:endParaRPr lang="ru-RU" sz="4000" dirty="0"/>
          </a:p>
        </p:txBody>
      </p:sp>
      <p:sp>
        <p:nvSpPr>
          <p:cNvPr id="27" name="Объект 26"/>
          <p:cNvSpPr>
            <a:spLocks noGrp="1"/>
          </p:cNvSpPr>
          <p:nvPr>
            <p:ph sz="half" idx="2"/>
          </p:nvPr>
        </p:nvSpPr>
        <p:spPr>
          <a:xfrm>
            <a:off x="6370320" y="1742530"/>
            <a:ext cx="4754880" cy="42303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/>
              <a:t>Стоя </a:t>
            </a:r>
            <a:r>
              <a:rPr lang="ru-RU" sz="2800" dirty="0"/>
              <a:t>петь мы начинаем,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/>
              <a:t>Установку проверяем.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/>
              <a:t>Сразу плечи расправляем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/>
              <a:t>Спину ровно выпрямляем.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/>
              <a:t>Голову не задираем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/>
              <a:t>Руки вниз мы опускаем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/>
              <a:t>Ноги ровно у ребят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/>
              <a:t>На полу всегда стоят.</a:t>
            </a:r>
          </a:p>
        </p:txBody>
      </p:sp>
      <p:pic>
        <p:nvPicPr>
          <p:cNvPr id="31" name="Picture 6" descr="https://2.bp.blogspot.com/-wgQ3tN924Og/V9p1yX-g42I/AAAAAAAABZM/BKn3U-oksH8OtR16bI6DPLeypyA0N8e7ACLcB/s1600/9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6528" y="2103438"/>
            <a:ext cx="3755106" cy="37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26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Рисунок 1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465" y="2489571"/>
            <a:ext cx="2145206" cy="3364399"/>
          </a:xfrm>
          <a:prstGeom prst="rect">
            <a:avLst/>
          </a:prstGeom>
        </p:spPr>
      </p:pic>
      <p:pic>
        <p:nvPicPr>
          <p:cNvPr id="3074" name="Picture 2" descr="https://media.istockphoto.com/vectors/boy-singing-vector-id517999537?k=6&amp;m=517999537&amp;s=612x612&amp;w=0&amp;h=ump07kN5XnL1gvi-P5Gc51JRVqd46UQsF2jU2vtGsrs=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966" y="2954934"/>
            <a:ext cx="1815980" cy="212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02967"/>
            <a:ext cx="9601200" cy="821250"/>
          </a:xfrm>
        </p:spPr>
        <p:txBody>
          <a:bodyPr/>
          <a:lstStyle/>
          <a:p>
            <a:r>
              <a:rPr lang="ru-RU" sz="4000" b="1" dirty="0" smtClean="0"/>
              <a:t>Правила пения</a:t>
            </a:r>
            <a:endParaRPr lang="ru-RU" sz="4000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2889849" y="1906303"/>
            <a:ext cx="6400799" cy="442975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Если хотите красиво вы петь, </a:t>
            </a:r>
          </a:p>
          <a:p>
            <a:pPr algn="ctr"/>
            <a:r>
              <a:rPr lang="ru-RU" sz="2800" dirty="0" smtClean="0"/>
              <a:t>Надо прямо стоять и прямо сидеть.</a:t>
            </a:r>
          </a:p>
          <a:p>
            <a:pPr algn="ctr"/>
            <a:r>
              <a:rPr lang="ru-RU" sz="2800" dirty="0" smtClean="0"/>
              <a:t>Надо дыхание брать научиться,</a:t>
            </a:r>
          </a:p>
          <a:p>
            <a:pPr algn="ctr"/>
            <a:r>
              <a:rPr lang="ru-RU" sz="2800" dirty="0" smtClean="0"/>
              <a:t>Рот открывать широко, не лениться!</a:t>
            </a:r>
          </a:p>
          <a:p>
            <a:pPr algn="ctr"/>
            <a:r>
              <a:rPr lang="ru-RU" sz="2800" dirty="0" smtClean="0"/>
              <a:t>Надо губами уметь шевелить,</a:t>
            </a:r>
          </a:p>
          <a:p>
            <a:pPr algn="ctr"/>
            <a:r>
              <a:rPr lang="ru-RU" sz="2800" dirty="0" smtClean="0"/>
              <a:t>Четко слова все произносить.</a:t>
            </a:r>
          </a:p>
          <a:p>
            <a:pPr algn="ctr"/>
            <a:r>
              <a:rPr lang="ru-RU" sz="2800" dirty="0" smtClean="0"/>
              <a:t>Гласные буквы тянуть, распевать,</a:t>
            </a:r>
          </a:p>
          <a:p>
            <a:pPr algn="ctr"/>
            <a:r>
              <a:rPr lang="ru-RU" sz="2800" dirty="0" smtClean="0"/>
              <a:t>Голову низко не опускать,</a:t>
            </a:r>
          </a:p>
          <a:p>
            <a:pPr algn="ctr"/>
            <a:r>
              <a:rPr lang="ru-RU" sz="2800" dirty="0" smtClean="0"/>
              <a:t>Плечи не дергать, </a:t>
            </a:r>
          </a:p>
          <a:p>
            <a:pPr algn="ctr"/>
            <a:r>
              <a:rPr lang="ru-RU" sz="2800" dirty="0" smtClean="0"/>
              <a:t>Живот не выпячивать,</a:t>
            </a:r>
          </a:p>
          <a:p>
            <a:pPr algn="ctr"/>
            <a:r>
              <a:rPr lang="ru-RU" sz="2800" dirty="0" smtClean="0"/>
              <a:t>Сразу дыхание все не растрачивать.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055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16"/>
          <p:cNvSpPr>
            <a:spLocks noGrp="1"/>
          </p:cNvSpPr>
          <p:nvPr>
            <p:ph sz="half" idx="2"/>
          </p:nvPr>
        </p:nvSpPr>
        <p:spPr>
          <a:xfrm>
            <a:off x="4313208" y="1802944"/>
            <a:ext cx="6978769" cy="42182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800" dirty="0"/>
              <a:t>Надо стараться </a:t>
            </a:r>
            <a:r>
              <a:rPr lang="ru-RU" sz="2800" dirty="0" smtClean="0"/>
              <a:t>петь, </a:t>
            </a:r>
            <a:r>
              <a:rPr lang="ru-RU" sz="2800" dirty="0"/>
              <a:t>улыбаясь,</a:t>
            </a:r>
          </a:p>
          <a:p>
            <a:pPr marL="0" indent="0" algn="ctr">
              <a:buNone/>
            </a:pPr>
            <a:r>
              <a:rPr lang="ru-RU" sz="2800" dirty="0"/>
              <a:t>Лицом, подбородком не напрягаясь!</a:t>
            </a:r>
          </a:p>
          <a:p>
            <a:pPr marL="0" indent="0" algn="ctr">
              <a:buNone/>
            </a:pPr>
            <a:r>
              <a:rPr lang="ru-RU" sz="2800" dirty="0"/>
              <a:t>Петь задушевно, немножко волнуясь!</a:t>
            </a:r>
          </a:p>
          <a:p>
            <a:pPr marL="0" indent="0" algn="ctr">
              <a:buNone/>
            </a:pPr>
            <a:r>
              <a:rPr lang="ru-RU" sz="2800" dirty="0"/>
              <a:t>Просто! И всё же, собой чуть любуясь!</a:t>
            </a:r>
          </a:p>
          <a:p>
            <a:pPr marL="0" indent="0" algn="ctr">
              <a:buNone/>
            </a:pPr>
            <a:r>
              <a:rPr lang="ru-RU" sz="2800" dirty="0"/>
              <a:t>Не горлопанить и не кричать!</a:t>
            </a:r>
          </a:p>
          <a:p>
            <a:pPr marL="0" indent="0" algn="ctr">
              <a:buNone/>
            </a:pPr>
            <a:r>
              <a:rPr lang="ru-RU" sz="2800" dirty="0"/>
              <a:t>Звуки высокие все доставать,</a:t>
            </a:r>
          </a:p>
          <a:p>
            <a:pPr marL="0" indent="0" algn="ctr">
              <a:buNone/>
            </a:pPr>
            <a:r>
              <a:rPr lang="ru-RU" sz="2800" dirty="0"/>
              <a:t>Слыша при этом сопровождение.</a:t>
            </a:r>
          </a:p>
          <a:p>
            <a:pPr marL="0" indent="0" algn="ctr">
              <a:buNone/>
            </a:pPr>
            <a:r>
              <a:rPr lang="ru-RU" sz="2800" dirty="0"/>
              <a:t>Вот что такое красивое пение!  </a:t>
            </a:r>
          </a:p>
        </p:txBody>
      </p:sp>
      <p:pic>
        <p:nvPicPr>
          <p:cNvPr id="18" name="Picture 4" descr="http://dz-online.ru/files/news_image/46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404" y="2007809"/>
            <a:ext cx="4754563" cy="363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1295400" y="602967"/>
            <a:ext cx="9601200" cy="821250"/>
          </a:xfrm>
        </p:spPr>
        <p:txBody>
          <a:bodyPr/>
          <a:lstStyle/>
          <a:p>
            <a:r>
              <a:rPr lang="ru-RU" sz="4000" b="1" dirty="0" smtClean="0"/>
              <a:t>Правила пения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2814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50" id="{8C76C5EA-50E0-4D67-8698-752A0E312EBE}" vid="{D135941B-8B48-41E9-B05F-41BF3C7717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«Музыка» 2 Розовый</Template>
  <TotalTime>1975</TotalTime>
  <Words>519</Words>
  <Application>Microsoft Office PowerPoint</Application>
  <PresentationFormat>Широкоэкранный</PresentationFormat>
  <Paragraphs>79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AngsanaUPC</vt:lpstr>
      <vt:lpstr>Arial</vt:lpstr>
      <vt:lpstr>Calibri</vt:lpstr>
      <vt:lpstr>Garamond</vt:lpstr>
      <vt:lpstr>HeinrichScript</vt:lpstr>
      <vt:lpstr>Натуральные материалы</vt:lpstr>
      <vt:lpstr>Певческая установка. Правила пения в положении сидя и стоя</vt:lpstr>
      <vt:lpstr>Певческая установка – это положение корпуса, обеспечивающее работу голосового аппарата</vt:lpstr>
      <vt:lpstr>Певческая установка – это положение корпуса, обеспечивающее работу голосового аппарата</vt:lpstr>
      <vt:lpstr>Певческая установка – это положение корпуса, обеспечивающее работу голосового аппарата</vt:lpstr>
      <vt:lpstr>Певческая установка</vt:lpstr>
      <vt:lpstr>Певческая установка в положении сидя</vt:lpstr>
      <vt:lpstr>Певческая установка в положении стоя</vt:lpstr>
      <vt:lpstr>Правила пения</vt:lpstr>
      <vt:lpstr>Правила пения</vt:lpstr>
      <vt:lpstr>«Петь приятно и удобно»</vt:lpstr>
      <vt:lpstr>Информационные источники: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«Певческая установка»</dc:title>
  <dc:subject>певческая установка</dc:subject>
  <dc:creator>Vikusik46</dc:creator>
  <cp:keywords>певческая установка;правила пения сидя и стоя</cp:keywords>
  <cp:lastModifiedBy>RePack by Diakov</cp:lastModifiedBy>
  <cp:revision>181</cp:revision>
  <dcterms:created xsi:type="dcterms:W3CDTF">2016-03-29T13:01:45Z</dcterms:created>
  <dcterms:modified xsi:type="dcterms:W3CDTF">2020-06-03T12:15:23Z</dcterms:modified>
  <cp:category>Музыка;дополнительное образование</cp:category>
</cp:coreProperties>
</file>