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6" r:id="rId4"/>
    <p:sldId id="258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7A8D7-FDF2-487B-B500-8940D7C186EB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FC17-4249-4E7E-9E8E-DF460531A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«Применение теоремы о сумме углов треугольника и свойства внешнего угла при решении задач.»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учитель математики МБОУ «</a:t>
            </a:r>
            <a:r>
              <a:rPr lang="ru-RU" dirty="0" err="1" smtClean="0"/>
              <a:t>Западнодвинская</a:t>
            </a:r>
            <a:r>
              <a:rPr lang="ru-RU" dirty="0" smtClean="0"/>
              <a:t> СОШ№1»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491064" cy="56207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№2 «В» </a:t>
            </a:r>
            <a:br>
              <a:rPr lang="ru-RU" sz="2000" dirty="0" smtClean="0"/>
            </a:br>
            <a:r>
              <a:rPr lang="ru-RU" sz="2000" dirty="0" smtClean="0"/>
              <a:t>Найдите углы несколькими способами.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ru-RU" sz="2200" b="0" dirty="0" smtClean="0"/>
              <a:t>Дано: АВ</a:t>
            </a:r>
            <a:r>
              <a:rPr lang="ru-RU" sz="2200" b="0" dirty="0" smtClean="0">
                <a:latin typeface="Arial"/>
                <a:cs typeface="Arial"/>
              </a:rPr>
              <a:t>‖СД</a:t>
            </a:r>
          </a:p>
          <a:p>
            <a:r>
              <a:rPr lang="ru-RU" sz="2000" b="0" dirty="0" smtClean="0">
                <a:latin typeface="Arial"/>
                <a:cs typeface="Arial"/>
              </a:rPr>
              <a:t>Найти: </a:t>
            </a:r>
            <a:r>
              <a:rPr lang="ru-RU" sz="2000" b="0" dirty="0" smtClean="0">
                <a:latin typeface="Cambria Math"/>
                <a:ea typeface="Cambria Math"/>
                <a:cs typeface="Arial"/>
              </a:rPr>
              <a:t>∠А, ∠В, ∠С</a:t>
            </a:r>
            <a:endParaRPr lang="ru-RU" sz="2000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1800" b="0" dirty="0" smtClean="0"/>
              <a:t>Решение.</a:t>
            </a:r>
            <a:endParaRPr lang="ru-RU" sz="18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1) </a:t>
            </a:r>
            <a:r>
              <a:rPr lang="ru-RU" sz="1800" dirty="0" smtClean="0">
                <a:latin typeface="Cambria Math"/>
                <a:ea typeface="Cambria Math"/>
              </a:rPr>
              <a:t>∠ВСД +∠ДСЕ =60°+50°=110°</a:t>
            </a:r>
          </a:p>
          <a:p>
            <a:r>
              <a:rPr lang="ru-RU" sz="1800" dirty="0" smtClean="0">
                <a:latin typeface="Cambria Math"/>
                <a:ea typeface="Cambria Math"/>
              </a:rPr>
              <a:t>∠АСВ=180°- 110°=70°</a:t>
            </a:r>
          </a:p>
          <a:p>
            <a:r>
              <a:rPr lang="ru-RU" sz="1800" dirty="0" smtClean="0">
                <a:latin typeface="Cambria Math"/>
                <a:ea typeface="Cambria Math"/>
              </a:rPr>
              <a:t>2) АВ</a:t>
            </a:r>
            <a:r>
              <a:rPr lang="ru-RU" sz="1800" dirty="0" smtClean="0">
                <a:latin typeface="Arial"/>
                <a:ea typeface="Cambria Math"/>
                <a:cs typeface="Arial"/>
              </a:rPr>
              <a:t>‖СД   </a:t>
            </a:r>
            <a:r>
              <a:rPr lang="ru-RU" sz="1800" dirty="0" smtClean="0">
                <a:latin typeface="Cambria Math"/>
                <a:ea typeface="Cambria Math"/>
                <a:cs typeface="Arial"/>
              </a:rPr>
              <a:t>∠АВС=∠ВСД накрест лежащие  при секущей ВС.  ∠АВС = 60°</a:t>
            </a:r>
          </a:p>
          <a:p>
            <a:r>
              <a:rPr lang="ru-RU" sz="1800" dirty="0" smtClean="0">
                <a:latin typeface="Cambria Math"/>
                <a:ea typeface="Cambria Math"/>
                <a:cs typeface="Arial"/>
              </a:rPr>
              <a:t>3) ∠А = 180-(60° + 70°)=50°</a:t>
            </a:r>
          </a:p>
          <a:p>
            <a:r>
              <a:rPr lang="ru-RU" sz="1800" dirty="0" smtClean="0">
                <a:latin typeface="Cambria Math"/>
                <a:ea typeface="Cambria Math"/>
                <a:cs typeface="Arial"/>
              </a:rPr>
              <a:t>Ответ: ∠А=50°; ∠С=70°; ∠В=60°</a:t>
            </a:r>
            <a:endParaRPr lang="ru-RU" sz="18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374441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 треугольнике АВС проведены биссектрисы АМ и В</a:t>
            </a:r>
            <a:r>
              <a:rPr lang="en-US" sz="2000" dirty="0" smtClean="0"/>
              <a:t>N</a:t>
            </a:r>
            <a:r>
              <a:rPr lang="ru-RU" sz="2000" dirty="0" smtClean="0"/>
              <a:t>, пересекающиеся в точке К, причём </a:t>
            </a:r>
            <a:r>
              <a:rPr lang="ru-RU" sz="2000" dirty="0" smtClean="0">
                <a:latin typeface="Cambria Math"/>
                <a:ea typeface="Cambria Math"/>
              </a:rPr>
              <a:t>∠АК</a:t>
            </a:r>
            <a:r>
              <a:rPr lang="en-US" sz="2000" dirty="0" smtClean="0">
                <a:latin typeface="Cambria Math"/>
                <a:ea typeface="Cambria Math"/>
              </a:rPr>
              <a:t>N</a:t>
            </a:r>
            <a:r>
              <a:rPr lang="ru-RU" sz="2000" dirty="0" smtClean="0">
                <a:latin typeface="Cambria Math"/>
                <a:ea typeface="Cambria Math"/>
              </a:rPr>
              <a:t>=58°. Найдите ∠ АСВ.</a:t>
            </a:r>
            <a:r>
              <a:rPr lang="en-US" sz="2000" dirty="0" smtClean="0">
                <a:latin typeface="Cambria Math"/>
                <a:ea typeface="Cambria Math"/>
              </a:rPr>
              <a:t> </a:t>
            </a:r>
            <a:r>
              <a:rPr lang="ru-RU" sz="2000" dirty="0" smtClean="0">
                <a:latin typeface="Cambria Math"/>
                <a:ea typeface="Cambria Math"/>
              </a:rPr>
              <a:t>Обозначьте ∠КАВ =∠1,</a:t>
            </a:r>
            <a:br>
              <a:rPr lang="ru-RU" sz="2000" dirty="0" smtClean="0">
                <a:latin typeface="Cambria Math"/>
                <a:ea typeface="Cambria Math"/>
              </a:rPr>
            </a:br>
            <a:r>
              <a:rPr lang="ru-RU" sz="2000" dirty="0" smtClean="0">
                <a:latin typeface="Cambria Math"/>
                <a:ea typeface="Cambria Math"/>
              </a:rPr>
              <a:t>∠</a:t>
            </a:r>
            <a:r>
              <a:rPr lang="en-US" sz="2000" dirty="0" smtClean="0">
                <a:latin typeface="Cambria Math"/>
                <a:ea typeface="Cambria Math"/>
              </a:rPr>
              <a:t>N</a:t>
            </a:r>
            <a:r>
              <a:rPr lang="ru-RU" sz="2000" dirty="0" smtClean="0">
                <a:latin typeface="Cambria Math"/>
                <a:ea typeface="Cambria Math"/>
              </a:rPr>
              <a:t>ВА =∠2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26768" cy="34129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Цепочка: </a:t>
            </a:r>
            <a:r>
              <a:rPr lang="ru-RU" sz="2000" dirty="0" smtClean="0">
                <a:latin typeface="Cambria Math"/>
                <a:ea typeface="Cambria Math"/>
              </a:rPr>
              <a:t>∠С</a:t>
            </a:r>
            <a:r>
              <a:rPr lang="ru-RU" sz="2000" dirty="0" smtClean="0">
                <a:latin typeface="Arial"/>
                <a:ea typeface="Cambria Math"/>
                <a:cs typeface="Arial"/>
              </a:rPr>
              <a:t>→∆АВС→</a:t>
            </a:r>
            <a:r>
              <a:rPr lang="ru-RU" sz="2000" dirty="0" smtClean="0">
                <a:latin typeface="Cambria Math"/>
                <a:ea typeface="Cambria Math"/>
                <a:cs typeface="Arial"/>
              </a:rPr>
              <a:t>∠А +∠В</a:t>
            </a:r>
            <a:r>
              <a:rPr lang="ru-RU" sz="2000" dirty="0" smtClean="0">
                <a:latin typeface="Arial"/>
                <a:ea typeface="Cambria Math"/>
                <a:cs typeface="Arial"/>
              </a:rPr>
              <a:t>→</a:t>
            </a:r>
            <a:r>
              <a:rPr lang="ru-RU" sz="2000" dirty="0" smtClean="0">
                <a:latin typeface="Cambria Math"/>
                <a:ea typeface="Cambria Math"/>
                <a:cs typeface="Arial"/>
              </a:rPr>
              <a:t>∠1 +∠2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Решение: ∠</a:t>
            </a:r>
            <a:r>
              <a:rPr lang="en-US" sz="2000" dirty="0" smtClean="0">
                <a:latin typeface="Cambria Math"/>
                <a:ea typeface="Cambria Math"/>
                <a:cs typeface="Arial"/>
              </a:rPr>
              <a:t>N</a:t>
            </a:r>
            <a:r>
              <a:rPr lang="ru-RU" sz="2000" dirty="0" smtClean="0">
                <a:latin typeface="Cambria Math"/>
                <a:ea typeface="Cambria Math"/>
                <a:cs typeface="Arial"/>
              </a:rPr>
              <a:t>КА – внешний угол  ∆АКВ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∠</a:t>
            </a:r>
            <a:r>
              <a:rPr lang="en-US" sz="2000" dirty="0" smtClean="0">
                <a:latin typeface="Cambria Math"/>
                <a:ea typeface="Cambria Math"/>
                <a:cs typeface="Arial"/>
              </a:rPr>
              <a:t>N</a:t>
            </a:r>
            <a:r>
              <a:rPr lang="ru-RU" sz="2000" dirty="0" smtClean="0">
                <a:latin typeface="Cambria Math"/>
                <a:ea typeface="Cambria Math"/>
                <a:cs typeface="Arial"/>
              </a:rPr>
              <a:t>КА=∠1+∠2=58° 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∠А=2·∠1, ∠В=2·∠2, 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∠А +∠В= 2·∠1+2·∠2=2(∠1+∠2)=2·58°=116°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∠С=180°-116°=64°</a:t>
            </a:r>
          </a:p>
          <a:p>
            <a:r>
              <a:rPr lang="ru-RU" sz="2000" dirty="0" smtClean="0">
                <a:latin typeface="Cambria Math"/>
                <a:ea typeface="Cambria Math"/>
                <a:cs typeface="Arial"/>
              </a:rPr>
              <a:t>Ответ: ∠С=64°</a:t>
            </a:r>
            <a:endParaRPr lang="ru-RU" sz="20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827584" y="1988840"/>
            <a:ext cx="2952328" cy="2376264"/>
          </a:xfrm>
          <a:prstGeom prst="triangle">
            <a:avLst>
              <a:gd name="adj" fmla="val 803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Cambria Math"/>
                <a:ea typeface="Cambria Math"/>
                <a:cs typeface="Arial"/>
              </a:rPr>
              <a:t>°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27584" y="3284984"/>
            <a:ext cx="266429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4"/>
            <a:endCxn id="5" idx="1"/>
          </p:cNvCxnSpPr>
          <p:nvPr/>
        </p:nvCxnSpPr>
        <p:spPr>
          <a:xfrm flipH="1" flipV="1">
            <a:off x="2013239" y="3176972"/>
            <a:ext cx="1766673" cy="1188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115616" y="3933056"/>
            <a:ext cx="216024" cy="3600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187624" y="4149080"/>
            <a:ext cx="216024" cy="3600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flipH="1">
            <a:off x="3347864" y="4149080"/>
            <a:ext cx="216024" cy="3600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18823445" flipH="1" flipV="1">
            <a:off x="3607998" y="3956910"/>
            <a:ext cx="243168" cy="624548"/>
          </a:xfrm>
          <a:prstGeom prst="arc">
            <a:avLst>
              <a:gd name="adj1" fmla="val 4145928"/>
              <a:gd name="adj2" fmla="val 80366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flipH="1">
            <a:off x="3491880" y="4221088"/>
            <a:ext cx="144016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8823445" flipH="1" flipV="1">
            <a:off x="3613474" y="4080895"/>
            <a:ext cx="188861" cy="417214"/>
          </a:xfrm>
          <a:prstGeom prst="arc">
            <a:avLst>
              <a:gd name="adj1" fmla="val 4145928"/>
              <a:gd name="adj2" fmla="val 80366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11560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635896" y="436510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563888" y="299695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321297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91680" y="29249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162880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051720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58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475656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987824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№ 297</a:t>
            </a:r>
            <a:br>
              <a:rPr lang="ru-RU" sz="1800" dirty="0" smtClean="0"/>
            </a:br>
            <a:r>
              <a:rPr lang="ru-RU" sz="1800" dirty="0" smtClean="0"/>
              <a:t>Кто будет внимательнее, быстрее и правильно решит задачу, тому присваивается звание «Самого лучшего на уроке»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421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115616" y="2492896"/>
            <a:ext cx="4320480" cy="3096344"/>
          </a:xfrm>
          <a:prstGeom prst="triangle">
            <a:avLst>
              <a:gd name="adj" fmla="val 7138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 flipV="1">
            <a:off x="2195736" y="4509120"/>
            <a:ext cx="324036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195736" y="4509120"/>
            <a:ext cx="5040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429000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779912" y="4869160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9292170">
            <a:off x="2087211" y="4487531"/>
            <a:ext cx="289055" cy="231576"/>
          </a:xfrm>
          <a:prstGeom prst="arc">
            <a:avLst>
              <a:gd name="adj1" fmla="val 15252553"/>
              <a:gd name="adj2" fmla="val 2443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5689619">
            <a:off x="2178705" y="4377296"/>
            <a:ext cx="322093" cy="406386"/>
          </a:xfrm>
          <a:prstGeom prst="arc">
            <a:avLst>
              <a:gd name="adj1" fmla="val 16502048"/>
              <a:gd name="adj2" fmla="val 8527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827584" y="53732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907704" y="42210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995936" y="20608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436096" y="53012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483768" y="55172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Спасибо за урок!</a:t>
            </a:r>
            <a:endParaRPr lang="ru-RU" sz="2400" dirty="0"/>
          </a:p>
        </p:txBody>
      </p:sp>
      <p:pic>
        <p:nvPicPr>
          <p:cNvPr id="4" name="Picture 8" descr="G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412776"/>
            <a:ext cx="2309812" cy="417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043608" y="1196752"/>
            <a:ext cx="2743200" cy="2781300"/>
          </a:xfrm>
          <a:prstGeom prst="smileyFace">
            <a:avLst>
              <a:gd name="adj" fmla="val 4653"/>
            </a:avLst>
          </a:prstGeom>
          <a:solidFill>
            <a:srgbClr val="FFFFFF"/>
          </a:solidFill>
          <a:ln w="9525">
            <a:solidFill>
              <a:srgbClr val="1F497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Домашнее задание: №296, «А» на листочках.</a:t>
            </a:r>
            <a:endParaRPr lang="ru-RU" sz="2400" dirty="0"/>
          </a:p>
        </p:txBody>
      </p:sp>
      <p:pic>
        <p:nvPicPr>
          <p:cNvPr id="3" name="Picture 4" descr="GRDC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8700" y="4869160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09066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«Было бы легче остановить солнце, легче было бы сдвинуть Землю, чем уменьшить сумму углов в треугольнике, свести параллели к схождению и раздвинуть перпендикуляры к прямой на расхождение.»</a:t>
            </a:r>
            <a:br>
              <a:rPr lang="ru-RU" sz="3200" dirty="0" smtClean="0"/>
            </a:br>
            <a:r>
              <a:rPr lang="ru-RU" sz="3200" dirty="0"/>
              <a:t> </a:t>
            </a:r>
            <a:r>
              <a:rPr lang="ru-RU" sz="3200" dirty="0" smtClean="0"/>
              <a:t>                                                                            Коган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Тема урока:</a:t>
            </a:r>
            <a:br>
              <a:rPr lang="ru-RU" sz="3600" dirty="0" smtClean="0"/>
            </a:br>
            <a:r>
              <a:rPr lang="ru-RU" sz="3600" dirty="0" smtClean="0"/>
              <a:t> «Применение теоремы о сумме углов треугольника и свойства внешнего угла при решении задач.»</a:t>
            </a:r>
            <a:endParaRPr lang="ru-RU" sz="3600" dirty="0"/>
          </a:p>
        </p:txBody>
      </p:sp>
      <p:pic>
        <p:nvPicPr>
          <p:cNvPr id="3" name="Picture 4" descr="GRDC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8700" y="4941168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Решите устно.</a:t>
            </a:r>
            <a:br>
              <a:rPr lang="ru-RU" sz="2400" dirty="0" smtClean="0"/>
            </a:br>
            <a:r>
              <a:rPr lang="ru-RU" sz="2400" dirty="0" smtClean="0"/>
              <a:t>Дайте ответ, указав теорему, признак или свойство, которое использовали.</a:t>
            </a:r>
            <a:endParaRPr lang="ru-RU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3672408" cy="413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132856"/>
            <a:ext cx="4392488" cy="34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Прочитайте рисунок.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484784"/>
            <a:ext cx="1872208" cy="525735"/>
          </a:xfrm>
        </p:spPr>
        <p:txBody>
          <a:bodyPr>
            <a:normAutofit/>
          </a:bodyPr>
          <a:lstStyle/>
          <a:p>
            <a:r>
              <a:rPr lang="ru-RU" b="0" dirty="0" smtClean="0"/>
              <a:t>Задача №2</a:t>
            </a:r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99992" y="1916832"/>
            <a:ext cx="3888431" cy="1317824"/>
          </a:xfrm>
        </p:spPr>
        <p:txBody>
          <a:bodyPr/>
          <a:lstStyle/>
          <a:p>
            <a:r>
              <a:rPr lang="ru-RU" dirty="0" smtClean="0"/>
              <a:t>     И угол АЕС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420888"/>
            <a:ext cx="3456385" cy="32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20888"/>
            <a:ext cx="401433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400600" cy="9361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Задачи №3 и №4</a:t>
            </a:r>
            <a:br>
              <a:rPr lang="ru-RU" sz="2400" dirty="0" smtClean="0"/>
            </a:br>
            <a:r>
              <a:rPr lang="ru-RU" sz="2400" dirty="0" smtClean="0"/>
              <a:t>Прочитайте условие по рисунку и решите задачи.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3816424" cy="834107"/>
          </a:xfrm>
        </p:spPr>
        <p:txBody>
          <a:bodyPr>
            <a:normAutofit/>
          </a:bodyPr>
          <a:lstStyle/>
          <a:p>
            <a:r>
              <a:rPr lang="ru-RU" b="0" dirty="0" smtClean="0"/>
              <a:t>     Чем является ВМ?</a:t>
            </a:r>
            <a:endParaRPr lang="ru-RU" b="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385611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84784"/>
            <a:ext cx="2304256" cy="297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492896"/>
            <a:ext cx="381642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484784"/>
            <a:ext cx="2664296" cy="30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Работа в парах. №1 - задача для всех.</a:t>
            </a:r>
            <a:br>
              <a:rPr lang="ru-RU" sz="2400" dirty="0" smtClean="0"/>
            </a:br>
            <a:r>
              <a:rPr lang="ru-RU" sz="2400" dirty="0" smtClean="0"/>
              <a:t>Прочитайте по рисунку условие, в тетрадях запишите только решение.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67944" y="1700808"/>
            <a:ext cx="4968552" cy="47525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Cambria Math"/>
                <a:ea typeface="Cambria Math"/>
              </a:rPr>
              <a:t>1)∠ВОА =180°-137°=43° при вершине 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 ∆ВОА равнобедренный ∠В=∠А=(180°-43°):2=68°30ʼ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∠СОД=43° смежный ∠ВОС или вертикальный ∠ВОА.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2) ∆СОД равнобедренный ∠СОД=∠СДО= 43°,  ∠С = 180°-43·2=94°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Ответ: ∆АОВ (43°, 68°30ʼ,68°30ʼ), ∆СОД(43°,43°,94°)</a:t>
            </a:r>
            <a:endParaRPr lang="ru-RU" sz="2000" dirty="0"/>
          </a:p>
          <a:p>
            <a:pPr algn="just"/>
            <a:endParaRPr lang="ru-RU" sz="2000" dirty="0">
              <a:ea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708920"/>
            <a:ext cx="368116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3312368" cy="29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842992" cy="49006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№2 «А» Для тех, кто испытывал затруднение при решении №1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3888432" cy="1050131"/>
          </a:xfrm>
        </p:spPr>
        <p:txBody>
          <a:bodyPr>
            <a:normAutofit/>
          </a:bodyPr>
          <a:lstStyle/>
          <a:p>
            <a:r>
              <a:rPr lang="ru-RU" sz="2000" b="0" dirty="0" smtClean="0"/>
              <a:t>Дано:АВ=ВС=5 см, </a:t>
            </a:r>
            <a:r>
              <a:rPr lang="ru-RU" sz="2000" b="0" dirty="0" smtClean="0">
                <a:latin typeface="Cambria Math"/>
                <a:ea typeface="Cambria Math"/>
              </a:rPr>
              <a:t>∠ВСД=120°.</a:t>
            </a:r>
          </a:p>
          <a:p>
            <a:r>
              <a:rPr lang="ru-RU" sz="2000" b="0" dirty="0" smtClean="0">
                <a:latin typeface="Cambria Math"/>
                <a:ea typeface="Cambria Math"/>
              </a:rPr>
              <a:t>Найти:  АС</a:t>
            </a:r>
          </a:p>
          <a:p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764704"/>
            <a:ext cx="4041775" cy="639762"/>
          </a:xfrm>
        </p:spPr>
        <p:txBody>
          <a:bodyPr>
            <a:normAutofit/>
          </a:bodyPr>
          <a:lstStyle/>
          <a:p>
            <a:r>
              <a:rPr lang="ru-RU" sz="1800" b="0" dirty="0" smtClean="0"/>
              <a:t>Подсказки:</a:t>
            </a:r>
            <a:endParaRPr lang="ru-RU" sz="18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3" y="1556792"/>
            <a:ext cx="4186808" cy="45693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1)   Найдите </a:t>
            </a:r>
            <a:r>
              <a:rPr lang="ru-RU" sz="2000" dirty="0" smtClean="0">
                <a:latin typeface="Cambria Math"/>
                <a:ea typeface="Cambria Math"/>
              </a:rPr>
              <a:t>∠ВСА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2)   ∆АВС равнобедренный.   Укажите равные углы.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3)    ∠А = ∠?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4)    ∠В</a:t>
            </a:r>
            <a:r>
              <a:rPr lang="ru-RU" sz="2000" b="1" dirty="0" smtClean="0">
                <a:latin typeface="Cambria Math"/>
                <a:ea typeface="Cambria Math"/>
              </a:rPr>
              <a:t>=</a:t>
            </a:r>
            <a:endParaRPr lang="ru-RU" sz="2000" dirty="0" smtClean="0">
              <a:latin typeface="Cambria Math"/>
              <a:ea typeface="Cambria Math"/>
            </a:endParaRPr>
          </a:p>
          <a:p>
            <a:r>
              <a:rPr lang="ru-RU" sz="2000" dirty="0" smtClean="0">
                <a:latin typeface="Cambria Math"/>
                <a:ea typeface="Cambria Math"/>
              </a:rPr>
              <a:t>5)     ∠А … ∠В … ∠С  Определите вид треугольника.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6)   АС=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Ответ: АС= ? см</a:t>
            </a:r>
            <a:endParaRPr lang="ru-RU" sz="2000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382946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842992" cy="49006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№2 «А» Для тех, кто испытывал затруднение при решении №1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3888432" cy="1050131"/>
          </a:xfrm>
        </p:spPr>
        <p:txBody>
          <a:bodyPr>
            <a:normAutofit/>
          </a:bodyPr>
          <a:lstStyle/>
          <a:p>
            <a:r>
              <a:rPr lang="ru-RU" sz="2000" b="0" dirty="0" smtClean="0"/>
              <a:t>Дано:АВ=ВС=5 см, </a:t>
            </a:r>
            <a:r>
              <a:rPr lang="ru-RU" sz="2000" b="0" dirty="0" smtClean="0">
                <a:latin typeface="Cambria Math"/>
                <a:ea typeface="Cambria Math"/>
              </a:rPr>
              <a:t>∠ВСД=120°.</a:t>
            </a:r>
          </a:p>
          <a:p>
            <a:r>
              <a:rPr lang="ru-RU" sz="2000" b="0" dirty="0" smtClean="0">
                <a:latin typeface="Cambria Math"/>
                <a:ea typeface="Cambria Math"/>
              </a:rPr>
              <a:t>Найти:  АС</a:t>
            </a:r>
          </a:p>
          <a:p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764704"/>
            <a:ext cx="4041775" cy="639762"/>
          </a:xfrm>
        </p:spPr>
        <p:txBody>
          <a:bodyPr>
            <a:normAutofit/>
          </a:bodyPr>
          <a:lstStyle/>
          <a:p>
            <a:r>
              <a:rPr lang="ru-RU" sz="1800" b="0" dirty="0" smtClean="0"/>
              <a:t>Подсказки:</a:t>
            </a:r>
            <a:endParaRPr lang="ru-RU" sz="18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1556792"/>
            <a:ext cx="4752528" cy="45693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1)  </a:t>
            </a:r>
            <a:r>
              <a:rPr lang="ru-RU" sz="2000" dirty="0" smtClean="0">
                <a:latin typeface="Cambria Math"/>
                <a:ea typeface="Cambria Math"/>
              </a:rPr>
              <a:t>∠ВСА= 180°-120°=60°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 2)   ∆АВС равнобедренный.   Укажите равные углы.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3)    ∠А = ∠ВСА =60°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4)    ∠В=(180°-120°)=60°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5)     ∠А =∠В=∠С  Определите вид треугольника. ∆АВС – равносторонний.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6)   АС=АВ=ВС=5 см.</a:t>
            </a:r>
          </a:p>
          <a:p>
            <a:r>
              <a:rPr lang="ru-RU" sz="2000" dirty="0" smtClean="0">
                <a:latin typeface="Cambria Math"/>
                <a:ea typeface="Cambria Math"/>
              </a:rPr>
              <a:t>Ответ: АС= 5 см.</a:t>
            </a:r>
            <a:endParaRPr lang="ru-RU" sz="2000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3829467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582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«Применение теоремы о сумме углов треугольника и свойства внешнего угла при решении задач.»</vt:lpstr>
      <vt:lpstr>«Было бы легче остановить солнце, легче было бы сдвинуть Землю, чем уменьшить сумму углов в треугольнике, свести параллели к схождению и раздвинуть перпендикуляры к прямой на расхождение.»                                                                              Коган</vt:lpstr>
      <vt:lpstr>Тема урока:  «Применение теоремы о сумме углов треугольника и свойства внешнего угла при решении задач.»</vt:lpstr>
      <vt:lpstr>Решите устно. Дайте ответ, указав теорему, признак или свойство, которое использовали.</vt:lpstr>
      <vt:lpstr>Прочитайте рисунок.</vt:lpstr>
      <vt:lpstr>Задачи №3 и №4 Прочитайте условие по рисунку и решите задачи.</vt:lpstr>
      <vt:lpstr>Работа в парах. №1 - задача для всех. Прочитайте по рисунку условие, в тетрадях запишите только решение.</vt:lpstr>
      <vt:lpstr>№2 «А» Для тех, кто испытывал затруднение при решении №1</vt:lpstr>
      <vt:lpstr>№2 «А» Для тех, кто испытывал затруднение при решении №1</vt:lpstr>
      <vt:lpstr>№2 «В»  Найдите углы несколькими способами.</vt:lpstr>
      <vt:lpstr>В треугольнике АВС проведены биссектрисы АМ и ВN, пересекающиеся в точке К, причём ∠АКN=58°. Найдите ∠ АСВ. Обозначьте ∠КАВ =∠1, ∠NВА =∠2</vt:lpstr>
      <vt:lpstr>№ 297 Кто будет внимательнее, быстрее и правильно решит задачу, тому присваивается звание «Самого лучшего на уроке»</vt:lpstr>
      <vt:lpstr>Спасибо за урок!</vt:lpstr>
      <vt:lpstr>Домашнее задание: №296, «А» на листочках.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«Применение теоремы о сумме углов треугольника и свойства внешнего угла при решении задач.»</dc:title>
  <dc:creator>1</dc:creator>
  <cp:lastModifiedBy>1</cp:lastModifiedBy>
  <cp:revision>52</cp:revision>
  <dcterms:created xsi:type="dcterms:W3CDTF">2014-03-16T07:07:34Z</dcterms:created>
  <dcterms:modified xsi:type="dcterms:W3CDTF">2020-08-30T13:39:55Z</dcterms:modified>
</cp:coreProperties>
</file>