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256" r:id="rId4"/>
    <p:sldId id="277" r:id="rId5"/>
    <p:sldId id="279" r:id="rId6"/>
    <p:sldId id="258" r:id="rId7"/>
    <p:sldId id="257" r:id="rId8"/>
    <p:sldId id="260" r:id="rId9"/>
    <p:sldId id="261" r:id="rId10"/>
    <p:sldId id="262" r:id="rId11"/>
    <p:sldId id="263" r:id="rId12"/>
    <p:sldId id="27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3" d="100"/>
          <a:sy n="63" d="100"/>
        </p:scale>
        <p:origin x="-8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2A8F-3D6F-44AE-9697-1EEF05B5C307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B8F8C-7B04-4B33-87EB-2F480384B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94E1C-BDBC-4754-9231-5D2E7089EAF9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4534D-7E6C-4B30-8445-42C127F1D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2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4534D-7E6C-4B30-8445-42C127F1D93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4534D-7E6C-4B30-8445-42C127F1D93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2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40;&#1083;&#1077;&#1082;&#1089;&#1072;&#1085;&#1076;&#1088;\Desktop\&#1040;&#1090;&#1090;&#1077;&#1089;&#1090;&#1072;&#1094;&#1080;&#1103;%202020\&#1091;&#1088;&#1086;&#1082;%20&#1085;&#1072;%20&#1072;&#1090;&#1090;&#1077;&#1089;&#1090;&#1072;&#1094;&#1080;&#1102;%202020%20&#1091;&#1088;&#1086;&#1082;%20&#1084;&#1091;&#1078;&#1077;&#1089;&#1090;&#1074;&#1072;\Lev%20Leschenko%20-%20.mp3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6.jpeg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\f63fb08d0c4d3e.mp3" TargetMode="External"/><Relationship Id="rId1" Type="http://schemas.microsoft.com/office/2007/relationships/media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\f63fb08d0c4d3e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40;&#1083;&#1077;&#1082;&#1089;&#1072;&#1085;&#1076;&#1088;\Desktop\&#1040;&#1090;&#1090;&#1077;&#1089;&#1090;&#1072;&#1094;&#1080;&#1103;%202020\&#1091;&#1088;&#1086;&#1082;%20&#1085;&#1072;%20&#1072;&#1090;&#1090;&#1077;&#1089;&#1090;&#1072;&#1094;&#1080;&#1102;%202020%20&#1091;&#1088;&#1086;&#1082;%20&#1084;&#1091;&#1078;&#1077;&#1089;&#1090;&#1074;&#1072;\Pesni%20voennyh%20let%20-%20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инки\464ca940dad0b77b31a9ab40559c323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2" y="0"/>
            <a:ext cx="92122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мужества </a:t>
            </a:r>
            <a:r>
              <a:rPr lang="ru-RU" spc="3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юбилею </a:t>
            </a:r>
            <a:r>
              <a:rPr lang="ru-RU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Победы </a:t>
            </a:r>
            <a:endParaRPr lang="ru-RU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20072" y="5733256"/>
          <a:ext cx="3600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Галахова Екатерина Яковлевна</a:t>
                      </a:r>
                    </a:p>
                    <a:p>
                      <a:r>
                        <a:rPr lang="ru-RU" dirty="0" smtClean="0"/>
                        <a:t>МБОУ «ООШ № 21»</a:t>
                      </a:r>
                    </a:p>
                    <a:p>
                      <a:r>
                        <a:rPr lang="ru-RU" dirty="0" smtClean="0"/>
                        <a:t>Учитель математики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2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 numCol="2">
            <a:normAutofit fontScale="85000" lnSpcReduction="20000"/>
          </a:bodyPr>
          <a:lstStyle/>
          <a:p>
            <a:pPr marL="514350" indent="-514350" algn="ctr">
              <a:buNone/>
            </a:pPr>
            <a:endParaRPr lang="ru-RU" dirty="0" smtClean="0"/>
          </a:p>
          <a:p>
            <a:pPr marL="514350" indent="-514350" algn="ctr">
              <a:buNone/>
            </a:pPr>
            <a:r>
              <a:rPr lang="en-US" dirty="0" smtClean="0"/>
              <a:t>I</a:t>
            </a:r>
            <a:r>
              <a:rPr lang="ru-RU" dirty="0" smtClean="0"/>
              <a:t>вариант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         </a:t>
            </a:r>
          </a:p>
          <a:p>
            <a:pPr marL="514350" indent="-514350">
              <a:buNone/>
            </a:pPr>
            <a:endParaRPr lang="ru-RU" sz="2400" dirty="0"/>
          </a:p>
          <a:p>
            <a:pPr marL="514350" indent="-514350">
              <a:buNone/>
            </a:pPr>
            <a:r>
              <a:rPr lang="ru-RU" sz="2400" dirty="0" smtClean="0"/>
              <a:t>  </a:t>
            </a:r>
          </a:p>
          <a:p>
            <a:pPr marL="514350" indent="-514350">
              <a:buNone/>
            </a:pPr>
            <a:endParaRPr lang="ru-RU" sz="2400" dirty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/>
          </a:p>
          <a:p>
            <a:pPr marL="514350" indent="-514350">
              <a:buNone/>
            </a:pP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1. Ответ: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sz="28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2.Ответ: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3. Ответ: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marL="51435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14350" lvl="0" indent="-514350" algn="ctr">
              <a:buClr>
                <a:srgbClr val="F0A22E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0A22E"/>
              </a:buClr>
              <a:buNone/>
            </a:pPr>
            <a:endParaRPr lang="ru-RU" sz="2600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336249"/>
                  </p:ext>
                </p:extLst>
              </p:nvPr>
            </p:nvGraphicFramePr>
            <p:xfrm>
              <a:off x="107504" y="976285"/>
              <a:ext cx="9036496" cy="43969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8248"/>
                    <a:gridCol w="4518248"/>
                  </a:tblGrid>
                  <a:tr h="4174934">
                    <a:tc>
                      <a:txBody>
                        <a:bodyPr/>
                        <a:lstStyle/>
                        <a:p>
                          <a:pPr marL="514350" marR="0" lvl="0" indent="-5143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>
                              <a:srgbClr val="F0A22E"/>
                            </a:buClr>
                            <a:buSzPct val="70000"/>
                            <a:buFont typeface="Wingdings 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E3B3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I</a:t>
                          </a:r>
                          <a:r>
                            <a:rPr kumimoji="0" lang="ru-RU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E3B3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вариант</a:t>
                          </a:r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Сравните числа: -35 и 19. В ответ запишите число, которое на координатной прямой расположено правее.</a:t>
                          </a:r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Найдите целое значение х, удовлетворяющее двойному неравенству: -20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ru-RU" sz="200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20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0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 х </a:t>
                          </a:r>
                          <a:r>
                            <a:rPr kumimoji="0" lang="ru-RU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Symbol"/>
                            </a:rPr>
                            <a:t> -19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kumimoji="0" lang="ru-RU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kumimoji="0" lang="ru-RU" sz="2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kumimoji="0" lang="ru-RU" sz="2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kumimoji="0" lang="ru-RU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. В ответ запишите модуль этого числа.</a:t>
                          </a:r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kumimoji="0" lang="ru-RU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Решите уравнение: -х = 11. В ответ запишите число, противоположное корню уравнения.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14350" marR="0" lvl="0" indent="-5143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>
                              <a:srgbClr val="F0A22E"/>
                            </a:buClr>
                            <a:buSzPct val="70000"/>
                            <a:buFont typeface="Wingdings 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E3B3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II </a:t>
                          </a:r>
                          <a:r>
                            <a:rPr kumimoji="0" lang="ru-RU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E3B3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вариант</a:t>
                          </a:r>
                        </a:p>
                        <a:p>
                          <a:pPr marL="342900" indent="-342900" algn="l">
                            <a:buAutoNum type="arabicPeriod"/>
                          </a:pP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Сравните числа: -19 и 0. Запишите число, которое на координатной прямой расположено левее. В ответ запишите модуль этого числа.</a:t>
                          </a:r>
                        </a:p>
                        <a:p>
                          <a:pPr marL="342900" indent="-342900" algn="l">
                            <a:buAutoNum type="arabicPeriod"/>
                          </a:pP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Какое целое число расположено между числами   -20,35 и -19,8. В ответ запишите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модуль   этого числа.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Решите уравнение: -х 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 5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 = 16.  В     ответ </a:t>
                          </a:r>
                          <a:r>
                            <a:rPr kumimoji="0" lang="ru-RU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запишите число, противоположное корню уравнения.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336249"/>
                  </p:ext>
                </p:extLst>
              </p:nvPr>
            </p:nvGraphicFramePr>
            <p:xfrm>
              <a:off x="107504" y="976285"/>
              <a:ext cx="9036496" cy="43969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8248"/>
                    <a:gridCol w="4518248"/>
                  </a:tblGrid>
                  <a:tr h="439693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5" t="-693" r="-100000" b="-2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14350" marR="0" lvl="0" indent="-51435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>
                              <a:srgbClr val="F0A22E"/>
                            </a:buClr>
                            <a:buSzPct val="70000"/>
                            <a:buFont typeface="Wingdings 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E3B3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II </a:t>
                          </a:r>
                          <a:r>
                            <a:rPr kumimoji="0" lang="ru-RU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E3B3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вариант</a:t>
                          </a:r>
                        </a:p>
                        <a:p>
                          <a:pPr marL="342900" indent="-342900" algn="l">
                            <a:buAutoNum type="arabicPeriod"/>
                          </a:pP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Сравните числа: -19 и 0. Запишите число, которое на координатной прямой расположено левее. В ответ запишите модуль этого числа.</a:t>
                          </a:r>
                        </a:p>
                        <a:p>
                          <a:pPr marL="342900" indent="-342900" algn="l">
                            <a:buAutoNum type="arabicPeriod"/>
                          </a:pP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Какое целое число расположено между числами   -20,35 и -19,8. В ответ запишите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модуль   этого числа.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Решите уравнение: -х 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 5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 = 16.  В     ответ </a:t>
                          </a:r>
                          <a:r>
                            <a:rPr kumimoji="0" lang="ru-RU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запишите число, противоположное корню уравнения.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Каринки\030909_Nemeckoye_kontrnastupleni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0" y="-7620"/>
            <a:ext cx="913386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 Красной Армии в наступление под Сталинградом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19-20 ноября 1942 года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esni Velikoj Otechestvennoj Vojny 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657227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1. ответ: </a:t>
            </a:r>
            <a:r>
              <a:rPr lang="ru-RU" dirty="0" smtClean="0">
                <a:solidFill>
                  <a:srgbClr val="FF0000"/>
                </a:solidFill>
              </a:rPr>
              <a:t>7</a:t>
            </a:r>
          </a:p>
          <a:p>
            <a:pPr marL="514350" indent="-514350">
              <a:buNone/>
            </a:pPr>
            <a:r>
              <a:rPr lang="ru-RU" dirty="0" smtClean="0"/>
              <a:t> 2. ответ: </a:t>
            </a:r>
            <a:r>
              <a:rPr lang="ru-RU" dirty="0" smtClean="0">
                <a:solidFill>
                  <a:srgbClr val="FF0000"/>
                </a:solidFill>
              </a:rPr>
              <a:t>43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963860"/>
                  </p:ext>
                </p:extLst>
              </p:nvPr>
            </p:nvGraphicFramePr>
            <p:xfrm>
              <a:off x="467544" y="1700808"/>
              <a:ext cx="8208912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4456"/>
                    <a:gridCol w="4104456"/>
                  </a:tblGrid>
                  <a:tr h="3024336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1.Запишите числа в порядке возрастания: 5,25; 0; -3,68; -4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ru-RU" sz="280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28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800" b="1" i="1" smtClean="0">
                                          <a:latin typeface="Cambria Math"/>
                                        </a:rPr>
                                        <m:t>𝟖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ru-RU" sz="2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; -5,3; 7 Назовите наибольшее число в этом ряду.</a:t>
                          </a:r>
                          <a:endParaRPr lang="ru-RU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2.Запишите числа в порядке убывания:</a:t>
                          </a:r>
                          <a:r>
                            <a:rPr lang="ru-RU" sz="2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0; 43; -2,6; 25,8;  - 14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ru-RU" sz="2800" i="1" baseline="0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2800" i="1" baseline="0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b="1" i="1" baseline="0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800" b="1" i="1" baseline="0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ru-RU" sz="2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; </a:t>
                          </a: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kumimoji="0" lang="ru-RU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kumimoji="0" lang="ru-RU" sz="2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kumimoji="0" lang="ru-RU" sz="2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𝟏𝟕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ru-RU" sz="2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. </a:t>
                          </a:r>
                        </a:p>
                        <a:p>
                          <a:r>
                            <a:rPr lang="ru-RU" sz="2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Назовите наибольшее число в этом ряду.</a:t>
                          </a:r>
                          <a:endParaRPr lang="ru-RU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963860"/>
                  </p:ext>
                </p:extLst>
              </p:nvPr>
            </p:nvGraphicFramePr>
            <p:xfrm>
              <a:off x="467544" y="1700808"/>
              <a:ext cx="8208912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4456"/>
                    <a:gridCol w="4104456"/>
                  </a:tblGrid>
                  <a:tr h="302433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9" t="-2016" r="-100149" b="-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9" t="-2016" r="-149" b="-2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Каринки\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Битва на Орловско-Курской дуге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Июль 1943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17232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       </a:t>
            </a:r>
          </a:p>
          <a:p>
            <a:pPr marL="514350" indent="-514350">
              <a:buNone/>
            </a:pPr>
            <a:endParaRPr lang="ru-RU" sz="2400" dirty="0"/>
          </a:p>
          <a:p>
            <a:pPr marL="514350" indent="-514350">
              <a:buNone/>
            </a:pPr>
            <a:r>
              <a:rPr lang="ru-RU" sz="2400" dirty="0" smtClean="0"/>
              <a:t> </a:t>
            </a:r>
          </a:p>
          <a:p>
            <a:pPr marL="514350" indent="-514350">
              <a:buNone/>
            </a:pPr>
            <a:endParaRPr lang="ru-RU" sz="2400" dirty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514350" indent="-51435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14350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54992"/>
              </p:ext>
            </p:extLst>
          </p:nvPr>
        </p:nvGraphicFramePr>
        <p:xfrm>
          <a:off x="251520" y="1700808"/>
          <a:ext cx="8280920" cy="341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392488"/>
              </a:tblGrid>
              <a:tr h="1944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1.Сравните с помощью координатной прямой координаты точек А и В: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А(-8), В(4). Назовите      координату, расположенную правее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2.Сравните с помощью координатной прямой координаты точек С и Д: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С(-96), Д(45). Назовите      координату, расположенную правее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Каринки\stalingrad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371" y="0"/>
            <a:ext cx="92467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Штурм Берлина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Апрель 1945 года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</a:t>
            </a:r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r>
              <a:rPr lang="ru-RU" dirty="0" smtClean="0"/>
              <a:t> 1. ответ: </a:t>
            </a:r>
            <a:r>
              <a:rPr lang="ru-RU" dirty="0" smtClean="0">
                <a:solidFill>
                  <a:srgbClr val="FF0000"/>
                </a:solidFill>
              </a:rPr>
              <a:t>8</a:t>
            </a:r>
          </a:p>
          <a:p>
            <a:pPr marL="514350" indent="-514350">
              <a:buNone/>
            </a:pPr>
            <a:r>
              <a:rPr lang="ru-RU" dirty="0" smtClean="0"/>
              <a:t> 2. ответ: 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61042"/>
              </p:ext>
            </p:extLst>
          </p:nvPr>
        </p:nvGraphicFramePr>
        <p:xfrm>
          <a:off x="0" y="980728"/>
          <a:ext cx="9144000" cy="429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8884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1.Выберите из предложенных целых чисел те, которые располагаются между числами -2,3 и 8,5 . Изобразите их на координатной прямой. Какая координата, изображающая целое число наибольшая.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2. Выберите из предложенных целых чисел те, которые удовлетворяют данному неравенству: 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F0A22E"/>
                        </a:buClr>
                        <a:buSzPct val="7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-3,6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 х  5,6 .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Изобразите их на координатной прямой. Какая координата, изображающая целое число наибольшая.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Каринки\765825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02" y="0"/>
            <a:ext cx="91536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Капитуляция Германии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8.05.1945 года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Устно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5800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каком из рисунков изображены числа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такие, что число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отрицательное, а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положительное</a:t>
            </a:r>
          </a:p>
          <a:p>
            <a:pPr marL="514350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                                                     3)</a:t>
            </a:r>
          </a:p>
          <a:p>
            <a:pPr marL="514350" indent="-514350">
              <a:buNone/>
            </a:pPr>
            <a:r>
              <a:rPr lang="ru-RU" dirty="0" smtClean="0"/>
              <a:t>  </a:t>
            </a:r>
          </a:p>
          <a:p>
            <a:pPr marL="514350" indent="-5143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2)                                                      4)</a:t>
            </a:r>
          </a:p>
          <a:p>
            <a:pPr marL="514350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5)</a:t>
            </a:r>
          </a:p>
          <a:p>
            <a:pPr marL="514350" indent="-514350">
              <a:buNone/>
            </a:pPr>
            <a:r>
              <a:rPr lang="ru-RU" sz="6700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Увеличьте число, обозначающее номер рисунка, на 4.</a:t>
            </a:r>
            <a:endParaRPr lang="ru-RU" dirty="0" smtClean="0"/>
          </a:p>
          <a:p>
            <a:pPr marL="514350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ответ: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02552" y="2564904"/>
            <a:ext cx="2952328" cy="475104"/>
            <a:chOff x="1619672" y="4250040"/>
            <a:chExt cx="2952328" cy="47510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619672" y="4250040"/>
              <a:ext cx="2952328" cy="79060"/>
              <a:chOff x="1619672" y="4250040"/>
              <a:chExt cx="2952328" cy="79060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>
                <a:off x="1619672" y="4293096"/>
                <a:ext cx="29523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Овал 15"/>
              <p:cNvSpPr/>
              <p:nvPr/>
            </p:nvSpPr>
            <p:spPr>
              <a:xfrm>
                <a:off x="2066804" y="425709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851920" y="425004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843808" y="425364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1835696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627784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99892" y="443021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10564" y="3472952"/>
            <a:ext cx="2952328" cy="475104"/>
            <a:chOff x="1619672" y="4250040"/>
            <a:chExt cx="2952328" cy="475104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619672" y="4250040"/>
              <a:ext cx="2952328" cy="79060"/>
              <a:chOff x="1619672" y="4250040"/>
              <a:chExt cx="2952328" cy="79060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1619672" y="4293096"/>
                <a:ext cx="29523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Овал 31"/>
              <p:cNvSpPr/>
              <p:nvPr/>
            </p:nvSpPr>
            <p:spPr>
              <a:xfrm>
                <a:off x="2066804" y="425709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851920" y="425004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843808" y="425364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1835696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627784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99892" y="443021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99576" y="4327336"/>
            <a:ext cx="2952328" cy="475104"/>
            <a:chOff x="1619672" y="4250040"/>
            <a:chExt cx="2952328" cy="47510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619672" y="4250040"/>
              <a:ext cx="2952328" cy="79060"/>
              <a:chOff x="1619672" y="4250040"/>
              <a:chExt cx="2952328" cy="79060"/>
            </a:xfrm>
          </p:grpSpPr>
          <p:cxnSp>
            <p:nvCxnSpPr>
              <p:cNvPr id="40" name="Прямая со стрелкой 39"/>
              <p:cNvCxnSpPr/>
              <p:nvPr/>
            </p:nvCxnSpPr>
            <p:spPr>
              <a:xfrm>
                <a:off x="1619672" y="4293096"/>
                <a:ext cx="29523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Овал 40"/>
              <p:cNvSpPr/>
              <p:nvPr/>
            </p:nvSpPr>
            <p:spPr>
              <a:xfrm>
                <a:off x="2066804" y="425709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3851920" y="425004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843808" y="425364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1835696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627784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599892" y="443021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144892" y="2638084"/>
            <a:ext cx="2952328" cy="475104"/>
            <a:chOff x="1619672" y="4250040"/>
            <a:chExt cx="2952328" cy="475104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619672" y="4250040"/>
              <a:ext cx="2952328" cy="79060"/>
              <a:chOff x="1619672" y="4250040"/>
              <a:chExt cx="2952328" cy="79060"/>
            </a:xfrm>
          </p:grpSpPr>
          <p:cxnSp>
            <p:nvCxnSpPr>
              <p:cNvPr id="49" name="Прямая со стрелкой 48"/>
              <p:cNvCxnSpPr/>
              <p:nvPr/>
            </p:nvCxnSpPr>
            <p:spPr>
              <a:xfrm>
                <a:off x="1619672" y="4293096"/>
                <a:ext cx="29523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Овал 49"/>
              <p:cNvSpPr/>
              <p:nvPr/>
            </p:nvSpPr>
            <p:spPr>
              <a:xfrm>
                <a:off x="2066804" y="425709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851920" y="425004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2843808" y="425364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1835696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27784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599892" y="443021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252904" y="3480708"/>
            <a:ext cx="2952328" cy="475104"/>
            <a:chOff x="1619672" y="4250040"/>
            <a:chExt cx="2952328" cy="475104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1619672" y="4250040"/>
              <a:ext cx="2952328" cy="79060"/>
              <a:chOff x="1619672" y="4250040"/>
              <a:chExt cx="2952328" cy="79060"/>
            </a:xfrm>
          </p:grpSpPr>
          <p:cxnSp>
            <p:nvCxnSpPr>
              <p:cNvPr id="58" name="Прямая со стрелкой 57"/>
              <p:cNvCxnSpPr/>
              <p:nvPr/>
            </p:nvCxnSpPr>
            <p:spPr>
              <a:xfrm>
                <a:off x="1619672" y="4293096"/>
                <a:ext cx="29523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2066804" y="425709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3851920" y="425004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843808" y="425364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1835696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627784" y="443711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599892" y="443021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Расположите числа в порядке возрастания. Назовите буквы, соответствующие этим числам.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72320"/>
              </p:ext>
            </p:extLst>
          </p:nvPr>
        </p:nvGraphicFramePr>
        <p:xfrm>
          <a:off x="-3" y="3501008"/>
          <a:ext cx="9144000" cy="220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5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819693"/>
                <a:gridCol w="1016000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-10,5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-8,3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394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Каринки\002k01f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939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0486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>
                <a:solidFill>
                  <a:schemeClr val="bg1"/>
                </a:solidFill>
              </a:rPr>
              <a:t> </a:t>
            </a:r>
            <a:r>
              <a:rPr lang="ru-RU" sz="6600" dirty="0" smtClean="0">
                <a:solidFill>
                  <a:schemeClr val="bg1"/>
                </a:solidFill>
              </a:rPr>
              <a:t>        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9.05.1945</a:t>
            </a: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Lev Leschenko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Домашнее задание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5" name="Picture 1" descr="D:\Каринки\show_thumbinail.jpe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7504" y="1"/>
            <a:ext cx="917457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634298"/>
            <a:ext cx="60562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1) № 934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2) № 939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3) № 941 - дополнительное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" name="f63fb08d0c4d3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  <p:pic>
        <p:nvPicPr>
          <p:cNvPr id="3" name="f63fb08d0c4d3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0336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4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4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Задание № 1 </a:t>
            </a:r>
            <a:br>
              <a:rPr lang="ru-RU" dirty="0" smtClean="0"/>
            </a:br>
            <a:r>
              <a:rPr lang="ru-RU" dirty="0" smtClean="0"/>
              <a:t>(Моделирование по правилам)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18690"/>
              </p:ext>
            </p:extLst>
          </p:nvPr>
        </p:nvGraphicFramePr>
        <p:xfrm>
          <a:off x="179512" y="1772816"/>
          <a:ext cx="8856984" cy="5155941"/>
        </p:xfrm>
        <a:graphic>
          <a:graphicData uri="http://schemas.openxmlformats.org/drawingml/2006/table">
            <a:tbl>
              <a:tblPr firstRow="1" firstCol="1" bandRow="1"/>
              <a:tblGrid>
                <a:gridCol w="8856984"/>
              </a:tblGrid>
              <a:tr h="581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Вставьте пропущенные слова так, чтобы получилось верное высказывание.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 Любое отрицательное число 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меньше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нуля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Любое положительное число 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больше</a:t>
                      </a:r>
                      <a:r>
                        <a:rPr lang="ru-RU" sz="2400" b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нуля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в) Любое отрицательное число 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меньше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любого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положительного числа.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г) На координатной прямой точка с большей координатой лежит 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правее от 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точки с меньшей координатой.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д) Из двух отрицательных чисел меньше то, у которого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модуль 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больше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больше то, у которого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модуль 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меньше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Устно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61013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Чему равен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-22?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Назовите число, которое не является ни положительным , ни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отрицательным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Найдите пары противоположных чисел. Назовите большее число в каждой паре.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Сравните числа: -22 и 41. Какое из них находится на координатной прямой правее</a:t>
            </a:r>
            <a:endParaRPr lang="ru-RU" dirty="0" smtClean="0"/>
          </a:p>
          <a:p>
            <a:pPr marL="0" lvl="0" indent="0">
              <a:buClr>
                <a:srgbClr val="F07F09"/>
              </a:buClr>
              <a:buNone/>
            </a:pPr>
            <a:r>
              <a:rPr lang="ru-RU" sz="2400" dirty="0" smtClean="0"/>
              <a:t>    ответ:  </a:t>
            </a:r>
            <a:r>
              <a:rPr lang="ru-RU" sz="2400" dirty="0" smtClean="0">
                <a:solidFill>
                  <a:srgbClr val="C00000"/>
                </a:solidFill>
              </a:rPr>
              <a:t>22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ru-RU" sz="2400" dirty="0"/>
              <a:t> </a:t>
            </a:r>
            <a:r>
              <a:rPr lang="ru-RU" sz="2400" dirty="0" smtClean="0"/>
              <a:t>   ответ:  </a:t>
            </a:r>
            <a:r>
              <a:rPr lang="ru-RU" sz="2400" dirty="0" smtClean="0">
                <a:solidFill>
                  <a:srgbClr val="C00000"/>
                </a:solidFill>
              </a:rPr>
              <a:t>0</a:t>
            </a:r>
            <a:endParaRPr lang="ru-RU" sz="2400" dirty="0" smtClean="0"/>
          </a:p>
          <a:p>
            <a:pPr marL="0" lvl="0" indent="0">
              <a:buClr>
                <a:srgbClr val="F07F09"/>
              </a:buCl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>
                <a:solidFill>
                  <a:prstClr val="black"/>
                </a:solidFill>
              </a:rPr>
              <a:t>ответ: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6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   ответ: </a:t>
            </a:r>
            <a:r>
              <a:rPr lang="ru-RU" sz="2400" dirty="0" smtClean="0">
                <a:solidFill>
                  <a:srgbClr val="C00000"/>
                </a:solidFill>
              </a:rPr>
              <a:t>19 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   ответ</a:t>
            </a:r>
            <a:r>
              <a:rPr lang="ru-RU" sz="2400" dirty="0">
                <a:solidFill>
                  <a:prstClr val="black"/>
                </a:solidFill>
              </a:rPr>
              <a:t>: </a:t>
            </a:r>
            <a:r>
              <a:rPr lang="ru-RU" sz="2400" dirty="0">
                <a:solidFill>
                  <a:srgbClr val="C00000"/>
                </a:solidFill>
              </a:rPr>
              <a:t>41</a:t>
            </a:r>
            <a:endParaRPr lang="en-US" sz="2400" dirty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F07F09"/>
              </a:buClr>
              <a:buFont typeface="Wingdings 2"/>
              <a:buAutoNum type="arabicPeriod"/>
            </a:pPr>
            <a:endParaRPr lang="ru-RU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639770"/>
              </p:ext>
            </p:extLst>
          </p:nvPr>
        </p:nvGraphicFramePr>
        <p:xfrm>
          <a:off x="539552" y="1152524"/>
          <a:ext cx="8064896" cy="119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936104"/>
                <a:gridCol w="1080120"/>
                <a:gridCol w="864096"/>
                <a:gridCol w="864096"/>
                <a:gridCol w="936104"/>
                <a:gridCol w="884676"/>
                <a:gridCol w="771508"/>
              </a:tblGrid>
              <a:tr h="598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</a:tr>
              <a:tr h="598178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инки\550__1271516989_vo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8940"/>
            <a:ext cx="9144000" cy="56690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57158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5852" y="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Начало Великой Отечественной войны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4843" y="208595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22.06.1941г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8" name="Pesni voennyh let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Расположите </a:t>
            </a:r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на координатной прямой точки: </a:t>
            </a:r>
          </a:p>
          <a:p>
            <a:pPr marL="514350" indent="-514350">
              <a:buNone/>
            </a:pPr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(-5); В(5); С(7); Д(1); Е(-10); К(9); М(6).</a:t>
            </a:r>
          </a:p>
          <a:p>
            <a:pPr marL="514350" indent="-514350">
              <a:buNone/>
            </a:pPr>
            <a:endParaRPr lang="ru-RU" sz="1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координату, противоположную координате -5.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расстояние между точками А и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Выполните действия: </a:t>
            </a:r>
          </a:p>
          <a:p>
            <a:pPr marL="0" indent="0">
              <a:buNone/>
            </a:pPr>
            <a:r>
              <a:rPr lang="ru-RU" sz="1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</a:t>
            </a:r>
            <a:r>
              <a:rPr lang="ru-RU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-1000+ 900 + </a:t>
            </a:r>
            <a:r>
              <a:rPr lang="ru-RU" sz="1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(-5 5</a:t>
            </a:r>
            <a:r>
              <a:rPr lang="ru-RU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ru-RU" sz="1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-</a:t>
            </a:r>
            <a:r>
              <a:rPr lang="ru-RU" sz="1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16). </a:t>
            </a:r>
          </a:p>
          <a:p>
            <a:pPr marL="0" indent="0">
              <a:buNone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1. ответ: </a:t>
            </a:r>
            <a:r>
              <a:rPr lang="ru-RU" sz="1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514350" indent="-514350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2. ответ: </a:t>
            </a:r>
            <a:r>
              <a:rPr lang="ru-RU" sz="1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marL="514350" lvl="0" indent="-514350">
              <a:buClr>
                <a:srgbClr val="F0A22E"/>
              </a:buClr>
              <a:buNone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800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1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1941</a:t>
            </a:r>
            <a:endParaRPr lang="ru-RU" sz="1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1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:\Каринки\1909111t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Наступление Красной Армии под Москвой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05.12.1941 года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14282" y="357166"/>
                <a:ext cx="8472518" cy="650083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ru-RU" sz="4300" b="1" dirty="0" smtClean="0">
                    <a:latin typeface="Times New Roman" pitchFamily="18" charset="0"/>
                    <a:cs typeface="Times New Roman" pitchFamily="18" charset="0"/>
                  </a:rPr>
                  <a:t>Работа в парах</a:t>
                </a:r>
                <a:endParaRPr lang="ru-RU" sz="43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ru-RU" sz="3500" dirty="0" smtClean="0">
                    <a:latin typeface="Times New Roman" pitchFamily="18" charset="0"/>
                    <a:cs typeface="Times New Roman" pitchFamily="18" charset="0"/>
                  </a:rPr>
                  <a:t>Какую цифру можно поставить  вместо </a:t>
                </a:r>
                <a:r>
                  <a:rPr lang="ru-RU" sz="35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</a:t>
                </a:r>
                <a:r>
                  <a:rPr lang="ru-RU" sz="35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    чтобы получилось верное неравенство: </a:t>
                </a:r>
              </a:p>
              <a:p>
                <a:pPr marL="0" indent="0">
                  <a:buNone/>
                </a:pPr>
                <a:r>
                  <a:rPr lang="ru-RU" sz="35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 -8,421  -</a:t>
                </a:r>
                <a:r>
                  <a:rPr lang="ru-RU" sz="3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35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</a:t>
                </a:r>
                <a:r>
                  <a:rPr lang="ru-RU" sz="35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,421</a:t>
                </a:r>
              </a:p>
              <a:p>
                <a:pPr marL="0" indent="0">
                  <a:buNone/>
                </a:pPr>
                <a:r>
                  <a:rPr lang="ru-RU" sz="35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2. Вычислите: -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3500" i="1" dirty="0" smtClean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35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ru-RU" sz="35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num>
                          <m:den>
                            <m:r>
                              <a:rPr lang="ru-RU" sz="35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ru-RU" sz="3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35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 -</a:t>
                </a:r>
                <a:r>
                  <a:rPr lang="ru-RU" sz="35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3500" i="1" smtClean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350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ru-RU" sz="35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/>
                              </a:rPr>
                              <m:t>7</m:t>
                            </m:r>
                          </m:num>
                          <m:den>
                            <m:r>
                              <a:rPr lang="ru-RU" sz="35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Symbol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ru-RU" sz="35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. Назовите знаменатель полученной дроби.</a:t>
                </a:r>
              </a:p>
              <a:p>
                <a:pPr marL="0" indent="0">
                  <a:buNone/>
                </a:pPr>
                <a:r>
                  <a:rPr lang="ru-RU" sz="35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3. Найдите наибольшее целое значение х, при котором верно неравенство х-41. Назовите число, ему противоположное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514350" indent="-514350">
                  <a:buAutoNum type="arabicPeriod"/>
                </a:pPr>
                <a:r>
                  <a:rPr lang="ru-RU" sz="3300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:r>
                  <a:rPr lang="ru-RU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marL="514350" indent="-514350">
                  <a:buAutoNum type="arabicPeriod"/>
                </a:pPr>
                <a:r>
                  <a:rPr lang="ru-RU" sz="3300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:r>
                  <a:rPr lang="ru-RU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pPr marL="514350" indent="-514350">
                  <a:buAutoNum type="arabicPeriod"/>
                </a:pPr>
                <a:r>
                  <a:rPr lang="ru-RU" sz="3300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:r>
                  <a:rPr lang="ru-RU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42</a:t>
                </a: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82" y="357166"/>
                <a:ext cx="8472518" cy="6500834"/>
              </a:xfrm>
              <a:blipFill rotWithShape="1">
                <a:blip r:embed="rId2"/>
                <a:stretch>
                  <a:fillRect l="-1151" t="-1970" r="-1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Каринки\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Битва под Сталинградом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Сентябрь- ноябрь 1942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916</Words>
  <Application>Microsoft Office PowerPoint</Application>
  <PresentationFormat>Экран (4:3)</PresentationFormat>
  <Paragraphs>238</Paragraphs>
  <Slides>21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Аспект</vt:lpstr>
      <vt:lpstr>Трек</vt:lpstr>
      <vt:lpstr>1_Аспект</vt:lpstr>
      <vt:lpstr>Урок мужества к юбилею Великой Победы </vt:lpstr>
      <vt:lpstr>УСТНО</vt:lpstr>
      <vt:lpstr>Задание № 1  (Моделирование по правилам)</vt:lpstr>
      <vt:lpstr>Устно</vt:lpstr>
      <vt:lpstr>Презентация PowerPoint</vt:lpstr>
      <vt:lpstr>Презентация PowerPoint</vt:lpstr>
      <vt:lpstr>Наступление Красной Армии под Москвой</vt:lpstr>
      <vt:lpstr>Презентация PowerPoint</vt:lpstr>
      <vt:lpstr>Битва под Сталинградом</vt:lpstr>
      <vt:lpstr>ФИЗМИНУТКА</vt:lpstr>
      <vt:lpstr>Самостоятельная работа</vt:lpstr>
      <vt:lpstr>Переход Красной Армии в наступление под Сталинградом</vt:lpstr>
      <vt:lpstr>Презентация PowerPoint</vt:lpstr>
      <vt:lpstr>Битва на Орловско-Курской дуге</vt:lpstr>
      <vt:lpstr>Устно</vt:lpstr>
      <vt:lpstr>Штурм Берлина</vt:lpstr>
      <vt:lpstr>Презентация PowerPoint</vt:lpstr>
      <vt:lpstr> Капитуляция Германии</vt:lpstr>
      <vt:lpstr>Устно</vt:lpstr>
      <vt:lpstr>День Победы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Александр</cp:lastModifiedBy>
  <cp:revision>195</cp:revision>
  <dcterms:modified xsi:type="dcterms:W3CDTF">2020-01-03T07:01:13Z</dcterms:modified>
</cp:coreProperties>
</file>