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7" r:id="rId2"/>
    <p:sldId id="327" r:id="rId3"/>
    <p:sldId id="329" r:id="rId4"/>
    <p:sldId id="330" r:id="rId5"/>
    <p:sldId id="304" r:id="rId6"/>
    <p:sldId id="328" r:id="rId7"/>
    <p:sldId id="305" r:id="rId8"/>
    <p:sldId id="321" r:id="rId9"/>
    <p:sldId id="323" r:id="rId10"/>
    <p:sldId id="325" r:id="rId11"/>
    <p:sldId id="331" r:id="rId12"/>
    <p:sldId id="267" r:id="rId13"/>
    <p:sldId id="268" r:id="rId14"/>
    <p:sldId id="270" r:id="rId15"/>
    <p:sldId id="333" r:id="rId16"/>
    <p:sldId id="332" r:id="rId17"/>
    <p:sldId id="319" r:id="rId18"/>
    <p:sldId id="314" r:id="rId19"/>
    <p:sldId id="30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F90E8-58D5-47A7-9FCF-20574AB64EAE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DA819-2FAC-4847-873C-E0074EBB4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74207AE-E723-4859-A845-0D55F93D9119}" type="datetimeFigureOut">
              <a:rPr lang="ru-RU" smtClean="0"/>
              <a:pPr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CE013A-6310-4DD4-AB4E-1437966CA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3744416"/>
          </a:xfrm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Мастер-класс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Использование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кейс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технологий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 уроках биологии.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5143512"/>
            <a:ext cx="2571768" cy="12858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Буланова И. И. </a:t>
            </a:r>
          </a:p>
          <a:p>
            <a:r>
              <a:rPr lang="ru-RU" dirty="0" smtClean="0"/>
              <a:t>Учитель  биологии МКОУ  СОШ № 4 с. </a:t>
            </a:r>
            <a:r>
              <a:rPr lang="ru-RU" dirty="0" err="1" smtClean="0"/>
              <a:t>Киевка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Кейс-задание для обучающихся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6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класса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56792"/>
            <a:ext cx="777686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latin typeface="+mj-lt"/>
              </a:rPr>
              <a:t>Одна богатая дама, узнав о том, что растения очищают воздух, велела слугам перенести из зимнего сада в её спальню, которая не проветривалась, пять самых больших кадок с тропическими растениями. Утром дама проснулась с головной болью. После этого она стала утверждать, что растения не очищают воздух, а наоборот, портят его.</a:t>
            </a:r>
          </a:p>
          <a:p>
            <a:r>
              <a:rPr lang="ru-RU" sz="2000" dirty="0" smtClean="0">
                <a:latin typeface="+mj-lt"/>
              </a:rPr>
              <a:t> </a:t>
            </a:r>
            <a:br>
              <a:rPr lang="ru-RU" sz="2000" dirty="0" smtClean="0">
                <a:latin typeface="+mj-lt"/>
              </a:rPr>
            </a:b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Что такое фотосинтез и какие условия необходимы для него?</a:t>
            </a:r>
            <a:r>
              <a:rPr lang="ru-RU" sz="2000" dirty="0" smtClean="0">
                <a:latin typeface="+mj-lt"/>
              </a:rPr>
              <a:t/>
            </a:r>
            <a:br>
              <a:rPr lang="ru-RU" sz="2000" dirty="0" smtClean="0">
                <a:latin typeface="+mj-lt"/>
              </a:rPr>
            </a:b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Можно ли считать фотосинтез гениальным изобретением природы?</a:t>
            </a:r>
            <a:br>
              <a:rPr lang="ru-RU" sz="2000" dirty="0" smtClean="0">
                <a:solidFill>
                  <a:srgbClr val="FF0000"/>
                </a:solidFill>
                <a:latin typeface="+mj-lt"/>
              </a:rPr>
            </a:b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Как практически доказать, что процесс фотосинтеза проходил в зеленых листьях растения?</a:t>
            </a:r>
            <a:br>
              <a:rPr lang="ru-RU" sz="2000" dirty="0" smtClean="0">
                <a:solidFill>
                  <a:srgbClr val="FF0000"/>
                </a:solidFill>
                <a:latin typeface="+mj-lt"/>
              </a:rPr>
            </a:b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Какой значение имеет дыхание? Что происходит в растении при дыхании?</a:t>
            </a:r>
            <a:endParaRPr lang="ru-RU" sz="20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Кейс-задание для обучающихся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7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класса</a:t>
            </a:r>
            <a:endParaRPr lang="ru-RU"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611560" y="1934699"/>
            <a:ext cx="792088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Учитель биологии Маргарита Николаевна – очень занятой человек. Поэтому ей некогда готовить презентации к каждому уроку. Таблицы в магазинах тоже не продают. Помогите Маргарите Николаевне сделать таблицу по данной теме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Задание: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План таблицы: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Классификация (тип, классы).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Общая характеристика класса, особенности строения, жизнедеятельности.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Представители.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Интересные факты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715200" cy="60271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Aharoni" pitchFamily="2" charset="-79"/>
              </a:rPr>
              <a:t>Кейс-задание для обучающихся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Aharoni" pitchFamily="2" charset="-79"/>
              </a:rPr>
              <a:t>8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Aharoni" pitchFamily="2" charset="-79"/>
              </a:rPr>
              <a:t>класса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+mj-lt"/>
              <a:cs typeface="Aharoni" pitchFamily="2" charset="-79"/>
            </a:endParaRPr>
          </a:p>
          <a:p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>
                <a:latin typeface="+mj-lt"/>
              </a:rPr>
              <a:t>В городскую больницу был доставлен мужчина, попавший в автокатастрофу. Его грудная клетка была пробита с двух сторон, но легкие при этом остались неповрежденными. Несмотря на все усилия врачей, пострадавший умер от удушья.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+mj-lt"/>
              </a:rPr>
              <a:t>Почему это произошло, ведь легкие были неповрежденные?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+mj-lt"/>
              </a:rPr>
              <a:t>Объясните этот факт.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Кейс – задание по  для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обучаю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щихся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8 класса.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В истории известен следующий интересный факт: </a:t>
            </a:r>
          </a:p>
          <a:p>
            <a:pPr>
              <a:buNone/>
            </a:pPr>
            <a:r>
              <a:rPr lang="ru-RU" dirty="0" smtClean="0"/>
              <a:t>Папа римский Иннокентий VIII, удрученный старостью, приказал влить себе кровь от троих юношей – это и стало причиной его смерти.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Почему?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Объясните данный факт с научной точки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зрения.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7239000" cy="613220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Кейс – задание  для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обучаю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щихся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8 класса.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старших классах Денис увлекся математикой и поступил на подготовительные курсы. Занятия потребовали работы с дополнительной литературой, которую Денис постоянно носил с собой (чаще в правой руке). «Как ты носишь такую тяжесть?» - удивилась мама, попробовав как-то поднять его портфель.</a:t>
            </a:r>
          </a:p>
          <a:p>
            <a:pPr>
              <a:buNone/>
            </a:pPr>
            <a:r>
              <a:rPr lang="ru-RU" dirty="0" smtClean="0"/>
              <a:t>Однажды на занятиях физкультурой Денис пожаловался на боль в спине. Осмотрев ученика, преподаватель отметил, что правое плечо и лопатка у него значительно ниже левых и порекомендовал мальчику обратиться к врачу.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Почему?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Какой диагноз поставил врач?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Что стало причиной такого заболевания?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Кейс-задание  для обучающихся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10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класса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 адресу: ул. Новая д.29 кв. 33 въехала новая семья. В этой семье было трое детей. Семья сразу привлекла внимание любопытных соседей. Дело в том, что мать и отец были темноволосыми и имели курчавые волосы, одна дочь и сын имели темные и курчавые волосы, а у второй дочери были светлые и прямые волосы. «Наверное, дочь приемная? - начали спорить соседи. </a:t>
            </a:r>
            <a:r>
              <a:rPr lang="ru-RU" dirty="0" smtClean="0">
                <a:latin typeface="+mj-lt"/>
              </a:rPr>
              <a:t/>
            </a:r>
            <a:br>
              <a:rPr lang="ru-RU" dirty="0" smtClean="0">
                <a:latin typeface="+mj-lt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+mj-lt"/>
              </a:rPr>
              <a:t>Вопросы:</a:t>
            </a:r>
            <a:br>
              <a:rPr lang="ru-RU" sz="2400" b="1" i="1" dirty="0" smtClean="0">
                <a:solidFill>
                  <a:srgbClr val="FF0000"/>
                </a:solidFill>
                <a:latin typeface="+mj-lt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+mj-lt"/>
              </a:rPr>
              <a:t>Укажите доминантный и рецессивный признак ?</a:t>
            </a:r>
            <a:br>
              <a:rPr lang="ru-RU" sz="2400" b="1" i="1" dirty="0" smtClean="0">
                <a:solidFill>
                  <a:srgbClr val="FF0000"/>
                </a:solidFill>
                <a:latin typeface="+mj-lt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+mj-lt"/>
              </a:rPr>
              <a:t>Как вы представляете схему наследования? </a:t>
            </a:r>
            <a:br>
              <a:rPr lang="ru-RU" sz="2400" b="1" i="1" dirty="0" smtClean="0">
                <a:solidFill>
                  <a:srgbClr val="FF0000"/>
                </a:solidFill>
                <a:latin typeface="+mj-lt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+mj-lt"/>
              </a:rPr>
              <a:t>Каковы генотипы родителей и детей ?</a:t>
            </a:r>
            <a:br>
              <a:rPr lang="ru-RU" sz="2400" b="1" i="1" dirty="0" smtClean="0">
                <a:solidFill>
                  <a:srgbClr val="FF0000"/>
                </a:solidFill>
                <a:latin typeface="+mj-lt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+mj-lt"/>
              </a:rPr>
              <a:t>Какой вы сделали вывод?</a:t>
            </a:r>
            <a:endParaRPr lang="ru-RU" sz="24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Кейс-задание 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для обучающихся 11 класса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+mj-lt"/>
              </a:rPr>
              <a:t>В 1953 г. в одном японском селении люди начали болеть какой-то непонятной болезнью. Она поражала нервную систему: у больных нарушалась координация движений, они теряли слух, зрение, рассудок. Врачи поставили диагноз: отравление ртутью. Но откуда взялась эта ртуть? Правда, поселок находился рядом с морским заливом, куда химический завод сбрасывал свои отходы, в отравление ртутью. Но откуда взялась эта ртуть? Правда, поселок находился рядом с морским заливом, куда химический завод сбрасывал свои отходы, в том числе и ртуть. Но содержание ртути в морской воде было ничтожным 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+mj-lt"/>
              </a:rPr>
              <a:t>Задания:</a:t>
            </a:r>
            <a:endParaRPr lang="ru-RU" dirty="0" smtClean="0">
              <a:solidFill>
                <a:srgbClr val="FF0000"/>
              </a:solidFill>
              <a:latin typeface="+mj-lt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+mj-lt"/>
              </a:rPr>
              <a:t>Как можно объяснить причины этого происшествия? </a:t>
            </a:r>
            <a:endParaRPr lang="ru-RU" dirty="0" smtClean="0">
              <a:solidFill>
                <a:srgbClr val="FF0000"/>
              </a:solidFill>
              <a:latin typeface="+mj-lt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+mj-lt"/>
              </a:rPr>
              <a:t>Дайте определение пищевой цепи, назовите основные их типы. </a:t>
            </a:r>
            <a:endParaRPr lang="ru-RU" dirty="0" smtClean="0">
              <a:solidFill>
                <a:srgbClr val="FF0000"/>
              </a:solidFill>
              <a:latin typeface="+mj-lt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+mj-lt"/>
              </a:rPr>
              <a:t>Какая пищевая цепь включает в себя большее число звеньев: водная или наземная? Докажите это на примерах.</a:t>
            </a:r>
            <a:endParaRPr lang="ru-RU" dirty="0" smtClean="0">
              <a:solidFill>
                <a:srgbClr val="FF0000"/>
              </a:solidFill>
              <a:latin typeface="+mj-lt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+mj-lt"/>
              </a:rPr>
              <a:t>Каким образом происходит круговорот веществ в экосистеме, какие типы организмов играют основную роль в его поддержании?</a:t>
            </a:r>
            <a:endParaRPr lang="ru-RU" dirty="0" smtClean="0">
              <a:solidFill>
                <a:srgbClr val="FF0000"/>
              </a:solidFill>
              <a:latin typeface="+mj-lt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0"/>
            <a:ext cx="8715436" cy="65722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Кейс-задание  для обучающихся 11 класса</a:t>
            </a:r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Однажды </a:t>
            </a:r>
            <a:r>
              <a:rPr lang="ru-RU" sz="2400" b="1" dirty="0">
                <a:latin typeface="+mj-lt"/>
                <a:cs typeface="Times New Roman" pitchFamily="18" charset="0"/>
              </a:rPr>
              <a:t>к Ч.Дарвину пришла делегация окрестных фермеров за разъяснением, почему у них падают урожаи клевера. Прежде чем дать ответ, великий учёный сам провел массу опытов и только после длительных наблюдений дал совет фермерам.</a:t>
            </a:r>
          </a:p>
          <a:p>
            <a:pPr marL="45720" indent="0"/>
            <a:r>
              <a:rPr lang="ru-RU" sz="24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Предположите, какой совет дал Ч.Дарвин фермерам.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02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ложности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556792"/>
            <a:ext cx="71825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-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подготовка кейса требует много времени и обилия информации;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- сложность в подборе информации;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- не все обучающиеся способны работать с большим объёмом информации, так как техника чтения не у всех школьников одинаковая;</a:t>
            </a:r>
          </a:p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- невозможность частого использования метода в рамках классно-урочной системы.</a:t>
            </a:r>
          </a:p>
        </p:txBody>
      </p:sp>
    </p:spTree>
    <p:extLst>
      <p:ext uri="{BB962C8B-B14F-4D97-AF65-F5344CB8AC3E}">
        <p14:creationId xmlns="" xmlns:p14="http://schemas.microsoft.com/office/powerpoint/2010/main" val="144259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6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183562" cy="4187825"/>
          </a:xfrm>
          <a:noFill/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b="1" i="1" smtClean="0">
                <a:solidFill>
                  <a:srgbClr val="C00000"/>
                </a:solidFill>
              </a:rPr>
              <a:t>“Спасибо за внимание”.</a:t>
            </a:r>
            <a:br>
              <a:rPr lang="ru-RU" b="1" i="1" smtClean="0">
                <a:solidFill>
                  <a:srgbClr val="C00000"/>
                </a:solidFill>
              </a:rPr>
            </a:br>
            <a:r>
              <a:rPr lang="ru-RU" b="1" i="1" smtClean="0"/>
              <a:t>                               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2420938"/>
            <a:ext cx="46799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Актуальность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68761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Применение кейс технологий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способствует повышению познавательной активности обучающихся в учебном процессе, развитие и совершенствование творческих способностей обучающихся;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активизирует мышление обучающихся;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формирует умения работы с большим объёмом информации;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формирует коммуникативные навыки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; способствует развитию умения общения в группах;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- способствует развитию здоровой дискуссии;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- даёт возможность педагогу применять различные приёмы и методы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обучения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 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п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ри подготовке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обучающихся к ВПР и ОГЭ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893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1"/>
            <a:ext cx="9396413" cy="5763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Источники кейсов </a:t>
            </a:r>
            <a:endParaRPr lang="ru-RU" sz="3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750" y="980729"/>
            <a:ext cx="799306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Реальная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жизнь;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Средства массовой информации;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Анализ научных статей, монографий; Художественная и публицистическая литература;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Интернет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.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Кейс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haroni" pitchFamily="2" charset="-79"/>
              </a:rPr>
              <a:t>включает в себя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+mj-lt"/>
              <a:cs typeface="Aharoni" pitchFamily="2" charset="-79"/>
            </a:endParaRP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-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сюжетную часть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– случай, проблема, история из реальной жизни;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-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методическую часть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– вопросы и задания для работы с кейсом;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-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информационную часть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– приложения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(параграф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учебника, научная статья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Aharoni" pitchFamily="2" charset="-79"/>
              </a:rPr>
              <a:t>) 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  <a:cs typeface="Aharoni" pitchFamily="2" charset="-79"/>
            </a:endParaRPr>
          </a:p>
          <a:p>
            <a:endParaRPr lang="ru-RU" sz="2800" dirty="0" smtClean="0"/>
          </a:p>
          <a:p>
            <a:pPr marL="342900" indent="-342900">
              <a:defRPr/>
            </a:pPr>
            <a:endParaRPr lang="ru-RU" sz="2800" dirty="0" smtClean="0">
              <a:solidFill>
                <a:schemeClr val="accent1"/>
              </a:solidFill>
            </a:endParaRPr>
          </a:p>
          <a:p>
            <a:pPr marL="342900" indent="-342900">
              <a:defRPr/>
            </a:pPr>
            <a:endParaRPr lang="ru-RU" sz="2800" dirty="0" smtClean="0">
              <a:solidFill>
                <a:schemeClr val="accent1"/>
              </a:solidFill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endParaRPr lang="ru-RU" sz="2800" b="1" dirty="0">
              <a:solidFill>
                <a:schemeClr val="accent3">
                  <a:lumMod val="75000"/>
                </a:schemeClr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Виды кейсов: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1521096"/>
            <a:ext cx="7416824" cy="440120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Практические: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Реальные жизненные ситуации, детально и подробно отраженные. При этом их учебное назначение может сводиться к тренингу обучаемых, закреплению знаний, умений и навыков поведения (принятия решений) в данной ситуации. Кейсы должны быть максимально наглядными и детальными.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Обучающие: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Отражают типовые ситуации, которые наиболее часты в жизни. Ситуация, проблема и сюжет здесь не реальные, а такие, какими они 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могут быть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в жизни, не отражают жизнь «один к одному»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Научно-исследовательские: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Они выступают моделями для получения нового знания о ситуации и поведения в ней. Обучающая функция сводится к исследовательским процедурам.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183562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/>
                </a:solidFill>
              </a:rPr>
              <a:t>Этапы кейс метода</a:t>
            </a:r>
          </a:p>
        </p:txBody>
      </p:sp>
      <p:sp>
        <p:nvSpPr>
          <p:cNvPr id="10243" name="Прямоугольник 3"/>
          <p:cNvSpPr>
            <a:spLocks noChangeArrowheads="1"/>
          </p:cNvSpPr>
          <p:nvPr/>
        </p:nvSpPr>
        <p:spPr bwMode="auto">
          <a:xfrm>
            <a:off x="395288" y="1196975"/>
            <a:ext cx="8280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6538" indent="-514350">
              <a:buFont typeface="Verdana" pitchFamily="34" charset="0"/>
              <a:buAutoNum type="arabicPeriod"/>
            </a:pPr>
            <a:r>
              <a:rPr lang="ru-RU" sz="32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Представление конкретных жизненных ситуаций; </a:t>
            </a:r>
          </a:p>
          <a:p>
            <a:pPr marL="236538" indent="-514350">
              <a:buFont typeface="Verdana" pitchFamily="34" charset="0"/>
              <a:buAutoNum type="arabicPeriod"/>
            </a:pPr>
            <a:r>
              <a:rPr lang="ru-RU" sz="32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Осмысление ситуаций, не имеющих однозначного    решения;</a:t>
            </a:r>
          </a:p>
          <a:p>
            <a:pPr marL="236538" indent="-514350">
              <a:buFont typeface="Verdana" pitchFamily="34" charset="0"/>
              <a:buAutoNum type="arabicPeriod"/>
            </a:pPr>
            <a:r>
              <a:rPr lang="ru-RU" sz="32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Актуализация комплекса знаний для     решения проблемы;</a:t>
            </a:r>
          </a:p>
          <a:p>
            <a:pPr marL="236538" indent="-514350">
              <a:buFont typeface="Verdana" pitchFamily="34" charset="0"/>
              <a:buAutoNum type="arabicPeriod"/>
            </a:pPr>
            <a:r>
              <a:rPr lang="ru-RU" sz="32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Выработка моделей действий для разрешения ситуаций.</a:t>
            </a:r>
          </a:p>
          <a:p>
            <a:pPr marL="236538" indent="-514350"/>
            <a:r>
              <a:rPr lang="ru-RU" sz="32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9396413" cy="7207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Действия учителя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750" y="836613"/>
            <a:ext cx="8070850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charset="0"/>
              </a:rPr>
              <a:t> 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создание кейса или использование уже имеющегося;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знакомство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учащихся с ситуацией, системой оценивания решений проблемы, сроками выполнения заданий;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 организация работы учащихся в малых группах, определение докладчиков;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  <a:cs typeface="Arial" charset="0"/>
              </a:rPr>
              <a:t>работа с кейсом</a:t>
            </a:r>
            <a:endParaRPr lang="ru-RU" sz="2400" b="1" dirty="0">
              <a:solidFill>
                <a:srgbClr val="FF0000"/>
              </a:solidFill>
              <a:latin typeface="+mj-lt"/>
              <a:cs typeface="Arial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 организация презентации решений в малых группах;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 организация общей дискуссии;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 обобщающее выступление учителя, его анализ ситуации;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charset="0"/>
              </a:rPr>
              <a:t>  оценивание учащихся преподавателем.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183562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/>
                </a:solidFill>
              </a:rPr>
              <a:t>Работа ученика с кейсом</a:t>
            </a:r>
          </a:p>
        </p:txBody>
      </p:sp>
      <p:sp>
        <p:nvSpPr>
          <p:cNvPr id="11267" name="Прямоугольник 3"/>
          <p:cNvSpPr>
            <a:spLocks noChangeArrowheads="1"/>
          </p:cNvSpPr>
          <p:nvPr/>
        </p:nvSpPr>
        <p:spPr bwMode="auto">
          <a:xfrm>
            <a:off x="395288" y="1196975"/>
            <a:ext cx="82804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6538" indent="-514350"/>
            <a:r>
              <a:rPr lang="ru-RU" sz="24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1 этап — знакомство с ситуацией, её особенностями;</a:t>
            </a:r>
          </a:p>
          <a:p>
            <a:pPr marL="236538" indent="-514350"/>
            <a:r>
              <a:rPr lang="ru-RU" sz="28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 2 этап — выделение основной проблемы (проблем);</a:t>
            </a:r>
          </a:p>
          <a:p>
            <a:pPr marL="236538" indent="-514350"/>
            <a:r>
              <a:rPr lang="ru-RU" sz="28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 3 этап — анализ принятия того или иного решения;</a:t>
            </a:r>
          </a:p>
          <a:p>
            <a:pPr marL="236538" indent="-514350"/>
            <a:r>
              <a:rPr lang="ru-RU" sz="2800" b="1" dirty="0">
                <a:solidFill>
                  <a:srgbClr val="14425D"/>
                </a:solidFill>
                <a:latin typeface="+mj-lt"/>
                <a:ea typeface="Segoe UI" pitchFamily="34" charset="0"/>
                <a:cs typeface="Times New Roman" pitchFamily="18" charset="0"/>
              </a:rPr>
              <a:t> 4 этап — решение кейса — предложение одного или нескольких вариантов последовательности действий, указание на важные проблемы, механизмы их предотвращения и решения.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Кейс – задание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обучающихся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 класса.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-78857"/>
            <a:ext cx="835292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Лишайники часто называют «изумительной выдумкой природы», а великий русский учёный К.А. Тимирязев назвал их «растениями – сфинксами»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Сфинксы в древнегреческой мифологии мифическое чудовище, существо с головой женщины, лапами и телом льва и крыльями орла.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Почему лишайники сравнивают со сфинксами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Кейс-задание для обучающихся 5 класса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59340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+mj-lt"/>
                <a:cs typeface="Aharoni" pitchFamily="2" charset="-79"/>
              </a:rPr>
              <a:t>Однажды </a:t>
            </a:r>
            <a:r>
              <a:rPr lang="ru-RU" sz="2000" dirty="0" err="1" smtClean="0">
                <a:latin typeface="+mj-lt"/>
                <a:cs typeface="Aharoni" pitchFamily="2" charset="-79"/>
              </a:rPr>
              <a:t>домовенок</a:t>
            </a:r>
            <a:r>
              <a:rPr lang="ru-RU" sz="2000" dirty="0" smtClean="0">
                <a:latin typeface="+mj-lt"/>
                <a:cs typeface="Aharoni" pitchFamily="2" charset="-79"/>
              </a:rPr>
              <a:t> Кузя попал в ресторан, где отведал грибного супа, который ему очень-очень понравился. Такой вкуснятиной </a:t>
            </a:r>
            <a:r>
              <a:rPr lang="ru-RU" sz="2000" dirty="0" err="1" smtClean="0">
                <a:latin typeface="+mj-lt"/>
                <a:cs typeface="Aharoni" pitchFamily="2" charset="-79"/>
              </a:rPr>
              <a:t>домовенок</a:t>
            </a:r>
            <a:r>
              <a:rPr lang="ru-RU" sz="2000" dirty="0" smtClean="0">
                <a:latin typeface="+mj-lt"/>
                <a:cs typeface="Aharoni" pitchFamily="2" charset="-79"/>
              </a:rPr>
              <a:t> захотел угостить своих друзей. Знающие люди подсказали, что грибы растут в лесу. Недолго думая, Кузя отправился в лес. В пути его мучили вопросы. Кто такие грибы и как они выглядят? Где и как их собирать? </a:t>
            </a:r>
          </a:p>
          <a:p>
            <a:r>
              <a:rPr lang="ru-RU" sz="2000" dirty="0" smtClean="0">
                <a:latin typeface="+mj-lt"/>
                <a:cs typeface="Aharoni" pitchFamily="2" charset="-79"/>
              </a:rPr>
              <a:t>Ребята, расскажите </a:t>
            </a:r>
            <a:r>
              <a:rPr lang="ru-RU" sz="2000" dirty="0" err="1" smtClean="0">
                <a:latin typeface="+mj-lt"/>
                <a:cs typeface="Aharoni" pitchFamily="2" charset="-79"/>
              </a:rPr>
              <a:t>домовенку</a:t>
            </a:r>
            <a:r>
              <a:rPr lang="ru-RU" sz="2000" dirty="0" smtClean="0">
                <a:latin typeface="+mj-lt"/>
                <a:cs typeface="Aharoni" pitchFamily="2" charset="-79"/>
              </a:rPr>
              <a:t> о грибах и помогите ему собрать грибы для супа.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 </a:t>
            </a:r>
            <a:r>
              <a:rPr lang="ru-RU" sz="2000" i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Грибы это растения или животные? </a:t>
            </a:r>
            <a:br>
              <a:rPr lang="ru-RU" sz="2000" i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</a:br>
            <a:r>
              <a:rPr lang="ru-RU" sz="2000" i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Как выглядят грибы? </a:t>
            </a:r>
            <a:br>
              <a:rPr lang="ru-RU" sz="2000" i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</a:br>
            <a:r>
              <a:rPr lang="ru-RU" sz="2000" i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Все ли грибы пригодны для супа?</a:t>
            </a:r>
            <a:br>
              <a:rPr lang="ru-RU" sz="2000" i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</a:br>
            <a:r>
              <a:rPr lang="ru-RU" sz="2000" i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Как правильно собирать грибы? </a:t>
            </a:r>
            <a:endParaRPr lang="ru-RU" sz="2000" i="1" dirty="0">
              <a:solidFill>
                <a:srgbClr val="FF0000"/>
              </a:solidFill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1033</Words>
  <Application>Microsoft Office PowerPoint</Application>
  <PresentationFormat>Экран (4:3)</PresentationFormat>
  <Paragraphs>110</Paragraphs>
  <Slides>19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  Мастер-класс Использование кейс технологий на уроках биологии.</vt:lpstr>
      <vt:lpstr>Актуальность</vt:lpstr>
      <vt:lpstr>Источники кейсов </vt:lpstr>
      <vt:lpstr>Виды кейсов:</vt:lpstr>
      <vt:lpstr>Этапы кейс метода</vt:lpstr>
      <vt:lpstr>Действия учителя </vt:lpstr>
      <vt:lpstr>Работа ученика с кейсом</vt:lpstr>
      <vt:lpstr>Кейс – задание   для обучающихся 5 класса. </vt:lpstr>
      <vt:lpstr>Кейс-задание для обучающихся 5 класса</vt:lpstr>
      <vt:lpstr>Кейс-задание для обучающихся 6 класса</vt:lpstr>
      <vt:lpstr>Кейс-задание для обучающихся 7 класса</vt:lpstr>
      <vt:lpstr>Слайд 12</vt:lpstr>
      <vt:lpstr>Слайд 13</vt:lpstr>
      <vt:lpstr>Слайд 14</vt:lpstr>
      <vt:lpstr>Кейс-задание  для обучающихся 10 класса</vt:lpstr>
      <vt:lpstr> Кейс-задание  для обучающихся 11 класса </vt:lpstr>
      <vt:lpstr>Слайд 17</vt:lpstr>
      <vt:lpstr>Сложности</vt:lpstr>
      <vt:lpstr>Слайд 19</vt:lpstr>
    </vt:vector>
  </TitlesOfParts>
  <Company>ОПФР по 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кейс технологии на уроках биологии.</dc:title>
  <dc:creator>ИРИНА</dc:creator>
  <cp:lastModifiedBy>ИРИНА</cp:lastModifiedBy>
  <cp:revision>49</cp:revision>
  <dcterms:created xsi:type="dcterms:W3CDTF">2018-01-21T12:23:33Z</dcterms:created>
  <dcterms:modified xsi:type="dcterms:W3CDTF">2018-01-22T21:30:12Z</dcterms:modified>
</cp:coreProperties>
</file>