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4" r:id="rId2"/>
    <p:sldId id="320" r:id="rId3"/>
    <p:sldId id="337" r:id="rId4"/>
    <p:sldId id="338" r:id="rId5"/>
    <p:sldId id="323" r:id="rId6"/>
    <p:sldId id="325" r:id="rId7"/>
    <p:sldId id="339" r:id="rId8"/>
    <p:sldId id="329" r:id="rId9"/>
    <p:sldId id="330" r:id="rId10"/>
    <p:sldId id="331" r:id="rId11"/>
    <p:sldId id="344" r:id="rId12"/>
    <p:sldId id="334" r:id="rId13"/>
    <p:sldId id="342" r:id="rId14"/>
    <p:sldId id="327" r:id="rId15"/>
    <p:sldId id="345" r:id="rId16"/>
    <p:sldId id="31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1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6" autoAdjust="0"/>
    <p:restoredTop sz="89950" autoAdjust="0"/>
  </p:normalViewPr>
  <p:slideViewPr>
    <p:cSldViewPr>
      <p:cViewPr varScale="1">
        <p:scale>
          <a:sx n="70" d="100"/>
          <a:sy n="70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2641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264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5566383-F7E9-459C-AF4D-95E5B2AE1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EBE5C5B-5860-4D9F-9213-35A6F3AA3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875F25-B2EA-4295-8F18-DB5A072F0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6C4F116-2A71-4119-9774-6B29EAF79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9AE7A17-F765-4873-9012-7A5396BD6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8ECDA57-3C1A-40C9-B40C-9C320D5E9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AC225CD-56A5-465F-A240-7D5CADD7A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FAB4A00-D38A-4EC5-82C6-793B0A46E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2C114B6-D06D-4218-A655-8EC21E690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45EAA6-BB5A-4E44-A653-40B61A4F0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C9F3E8D-0918-4CE1-8586-9D2A199DD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263171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3172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3173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0137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138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263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3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3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17CDBF93-2BAD-4FDF-92F0-5F3245448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4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png"/><Relationship Id="rId9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video/search" TargetMode="External"/><Relationship Id="rId2" Type="http://schemas.openxmlformats.org/officeDocument/2006/relationships/hyperlink" Target="https://kopilkaurokov.ru/matematika/uroki/alghiebra-8-klass-rieshieniie-kvadratnykh-uravnienii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aklass.ru/p/algebra/8-klass/kvadratnye-uravneniia-11021/osnovnye-poniatiia-9117/re-8861a043-7088-4ff6-bd01-b53008f882d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85720" y="3143248"/>
            <a:ext cx="3990975" cy="30575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7158" y="214291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FFFFFF"/>
                  </a:outerShdw>
                </a:effectLst>
                <a:latin typeface="Georgia"/>
              </a:rPr>
              <a:t>КВАДРАТНОЕ УРАВНЕНИЕ</a:t>
            </a:r>
            <a:endParaRPr lang="ru-RU" sz="3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FFFFFF"/>
                </a:outerShdw>
              </a:effectLst>
              <a:latin typeface="Georgi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4286256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Учитель математики МБОУ «СШ№14» </a:t>
            </a:r>
          </a:p>
          <a:p>
            <a:r>
              <a:rPr lang="ru-RU" dirty="0" smtClean="0"/>
              <a:t> Зинина Наталья Геннадьевна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296" y="5661032"/>
            <a:ext cx="2450804" cy="57307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296" y="4632549"/>
            <a:ext cx="2450804" cy="57307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691" y="3696183"/>
            <a:ext cx="2450804" cy="573074"/>
          </a:xfrm>
          <a:prstGeom prst="rect">
            <a:avLst/>
          </a:prstGeom>
        </p:spPr>
      </p:pic>
      <p:sp>
        <p:nvSpPr>
          <p:cNvPr id="6159" name="Rectangle 2"/>
          <p:cNvSpPr>
            <a:spLocks noChangeArrowheads="1"/>
          </p:cNvSpPr>
          <p:nvPr/>
        </p:nvSpPr>
        <p:spPr bwMode="auto">
          <a:xfrm>
            <a:off x="4716463" y="2420938"/>
            <a:ext cx="3095625" cy="3960812"/>
          </a:xfrm>
          <a:prstGeom prst="rect">
            <a:avLst/>
          </a:prstGeom>
          <a:gradFill rotWithShape="1">
            <a:gsLst>
              <a:gs pos="0">
                <a:srgbClr val="FFE7CF">
                  <a:alpha val="0"/>
                </a:srgbClr>
              </a:gs>
              <a:gs pos="100000">
                <a:srgbClr val="B3014D">
                  <a:alpha val="10001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163" name="Rectangle 6"/>
          <p:cNvSpPr>
            <a:spLocks noChangeArrowheads="1"/>
          </p:cNvSpPr>
          <p:nvPr/>
        </p:nvSpPr>
        <p:spPr bwMode="auto">
          <a:xfrm>
            <a:off x="1908175" y="2636838"/>
            <a:ext cx="2447925" cy="576262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A87D">
                  <a:alpha val="6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134151" name="Picture 7" descr="ruka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rot="1648175">
            <a:off x="5984875" y="2927350"/>
            <a:ext cx="50323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54" name="Text Box 10"/>
          <p:cNvSpPr txBox="1">
            <a:spLocks noChangeArrowheads="1"/>
          </p:cNvSpPr>
          <p:nvPr/>
        </p:nvSpPr>
        <p:spPr bwMode="auto">
          <a:xfrm>
            <a:off x="-21771" y="531186"/>
            <a:ext cx="8244409" cy="201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  <a:defRPr/>
            </a:pPr>
            <a:r>
              <a:rPr lang="ru-RU" sz="3200" i="1" dirty="0" smtClean="0">
                <a:solidFill>
                  <a:srgbClr val="FF0000"/>
                </a:solidFill>
                <a:latin typeface="Georgia" pitchFamily="18" charset="0"/>
              </a:rPr>
              <a:t>Как вы думаете: Имеет </a:t>
            </a:r>
            <a:r>
              <a:rPr lang="ru-RU" sz="3200" i="1" dirty="0">
                <a:solidFill>
                  <a:srgbClr val="FF0000"/>
                </a:solidFill>
                <a:latin typeface="Georgia" pitchFamily="18" charset="0"/>
              </a:rPr>
              <a:t>ли </a:t>
            </a:r>
            <a:r>
              <a:rPr lang="ru-RU" sz="3200" i="1" dirty="0" smtClean="0">
                <a:solidFill>
                  <a:srgbClr val="FF0000"/>
                </a:solidFill>
                <a:latin typeface="Georgia" pitchFamily="18" charset="0"/>
              </a:rPr>
              <a:t>квадратное </a:t>
            </a:r>
            <a:r>
              <a:rPr lang="ru-RU" sz="3200" i="1" dirty="0" smtClean="0">
                <a:solidFill>
                  <a:srgbClr val="990033"/>
                </a:solidFill>
                <a:latin typeface="Georgia" pitchFamily="18" charset="0"/>
              </a:rPr>
              <a:t>уравнение </a:t>
            </a:r>
            <a:r>
              <a:rPr lang="ru-RU" sz="3200" i="1" dirty="0">
                <a:solidFill>
                  <a:srgbClr val="990033"/>
                </a:solidFill>
                <a:latin typeface="Georgia" pitchFamily="18" charset="0"/>
              </a:rPr>
              <a:t>корни, </a:t>
            </a:r>
            <a:endParaRPr lang="ru-RU" sz="3200" i="1" dirty="0" smtClean="0">
              <a:solidFill>
                <a:srgbClr val="990033"/>
              </a:solidFill>
              <a:latin typeface="Georgia" pitchFamily="18" charset="0"/>
            </a:endParaRPr>
          </a:p>
          <a:p>
            <a:pPr algn="r">
              <a:lnSpc>
                <a:spcPct val="130000"/>
              </a:lnSpc>
              <a:defRPr/>
            </a:pPr>
            <a:r>
              <a:rPr lang="ru-RU" sz="3200" i="1" dirty="0" smtClean="0">
                <a:solidFill>
                  <a:srgbClr val="990033"/>
                </a:solidFill>
                <a:latin typeface="Georgia" pitchFamily="18" charset="0"/>
              </a:rPr>
              <a:t>и </a:t>
            </a:r>
            <a:r>
              <a:rPr lang="ru-RU" sz="3200" i="1" dirty="0">
                <a:solidFill>
                  <a:srgbClr val="990033"/>
                </a:solidFill>
                <a:latin typeface="Georgia" pitchFamily="18" charset="0"/>
              </a:rPr>
              <a:t>если имеет, то сколько?</a:t>
            </a: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>
            <p:extLst/>
          </p:nvPr>
        </p:nvGraphicFramePr>
        <p:xfrm>
          <a:off x="1908175" y="2552987"/>
          <a:ext cx="2447925" cy="608013"/>
        </p:xfrm>
        <a:graphic>
          <a:graphicData uri="http://schemas.openxmlformats.org/presentationml/2006/ole">
            <p:oleObj spid="_x0000_s41986" name="Уравнение" r:id="rId5" imgW="888840" imgH="203040" progId="Equation.3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>
            <p:extLst/>
          </p:nvPr>
        </p:nvGraphicFramePr>
        <p:xfrm>
          <a:off x="2160818" y="3616874"/>
          <a:ext cx="1939695" cy="639755"/>
        </p:xfrm>
        <a:graphic>
          <a:graphicData uri="http://schemas.openxmlformats.org/presentationml/2006/ole">
            <p:oleObj spid="_x0000_s41987" name="Уравнение" r:id="rId6" imgW="622080" imgH="203040" progId="Equation.3">
              <p:embed/>
            </p:oleObj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>
            <p:extLst/>
          </p:nvPr>
        </p:nvGraphicFramePr>
        <p:xfrm>
          <a:off x="1955801" y="4508500"/>
          <a:ext cx="2144712" cy="730250"/>
        </p:xfrm>
        <a:graphic>
          <a:graphicData uri="http://schemas.openxmlformats.org/presentationml/2006/ole">
            <p:oleObj spid="_x0000_s41988" name="Уравнение" r:id="rId7" imgW="596880" imgH="203040" progId="Equation.3">
              <p:embed/>
            </p:oleObj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>
            <p:extLst/>
          </p:nvPr>
        </p:nvGraphicFramePr>
        <p:xfrm>
          <a:off x="1864039" y="5568915"/>
          <a:ext cx="2420938" cy="704850"/>
        </p:xfrm>
        <a:graphic>
          <a:graphicData uri="http://schemas.openxmlformats.org/presentationml/2006/ole">
            <p:oleObj spid="_x0000_s41989" name="Уравнение" r:id="rId8" imgW="698400" imgH="203040" progId="Equation.3">
              <p:embed/>
            </p:oleObj>
          </a:graphicData>
        </a:graphic>
      </p:graphicFrame>
      <p:pic>
        <p:nvPicPr>
          <p:cNvPr id="6166" name="Picture 15" descr="OWLLAMP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95259" y="986595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60" name="AutoShape 16"/>
          <p:cNvSpPr>
            <a:spLocks noChangeArrowheads="1"/>
          </p:cNvSpPr>
          <p:nvPr/>
        </p:nvSpPr>
        <p:spPr bwMode="auto">
          <a:xfrm>
            <a:off x="5106988" y="4508500"/>
            <a:ext cx="719137" cy="720725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E5E5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4161" name="AutoShape 17"/>
          <p:cNvSpPr>
            <a:spLocks noChangeArrowheads="1"/>
          </p:cNvSpPr>
          <p:nvPr/>
        </p:nvSpPr>
        <p:spPr bwMode="auto">
          <a:xfrm>
            <a:off x="5076825" y="2565400"/>
            <a:ext cx="719138" cy="720725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E6FFE5"/>
              </a:gs>
              <a:gs pos="100000">
                <a:srgbClr val="06F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7085013" y="2516188"/>
            <a:ext cx="4238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7C8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i="1">
                <a:solidFill>
                  <a:srgbClr val="FF0000"/>
                </a:solidFill>
                <a:latin typeface="Georgia" pitchFamily="18" charset="0"/>
              </a:rPr>
              <a:t>1</a:t>
            </a:r>
            <a:endParaRPr lang="ru-RU" sz="4400" i="1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7056438" y="3524250"/>
            <a:ext cx="496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7C8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i="1">
                <a:solidFill>
                  <a:srgbClr val="FF0000"/>
                </a:solidFill>
                <a:latin typeface="Georgia" pitchFamily="18" charset="0"/>
              </a:rPr>
              <a:t>2</a:t>
            </a:r>
            <a:endParaRPr lang="ru-RU" sz="4400" i="1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4164" name="Text Box 20"/>
          <p:cNvSpPr txBox="1">
            <a:spLocks noChangeArrowheads="1"/>
          </p:cNvSpPr>
          <p:nvPr/>
        </p:nvSpPr>
        <p:spPr bwMode="auto">
          <a:xfrm>
            <a:off x="7050088" y="5445125"/>
            <a:ext cx="496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7C8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i="1">
                <a:solidFill>
                  <a:srgbClr val="FF0000"/>
                </a:solidFill>
                <a:latin typeface="Georgia" pitchFamily="18" charset="0"/>
              </a:rPr>
              <a:t>2</a:t>
            </a:r>
            <a:endParaRPr lang="ru-RU" sz="4400" i="1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34165" name="Picture 21" descr="ruka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rot="1648175">
            <a:off x="6013450" y="3916363"/>
            <a:ext cx="5032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66" name="AutoShape 22"/>
          <p:cNvSpPr>
            <a:spLocks noChangeArrowheads="1"/>
          </p:cNvSpPr>
          <p:nvPr/>
        </p:nvSpPr>
        <p:spPr bwMode="auto">
          <a:xfrm>
            <a:off x="5105400" y="3554413"/>
            <a:ext cx="719138" cy="720725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E6FFE5"/>
              </a:gs>
              <a:gs pos="100000">
                <a:srgbClr val="06F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134167" name="Picture 23" descr="ruka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rot="1648175">
            <a:off x="6013450" y="5876925"/>
            <a:ext cx="50323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68" name="AutoShape 24"/>
          <p:cNvSpPr>
            <a:spLocks noChangeArrowheads="1"/>
          </p:cNvSpPr>
          <p:nvPr/>
        </p:nvSpPr>
        <p:spPr bwMode="auto">
          <a:xfrm>
            <a:off x="5105400" y="5516563"/>
            <a:ext cx="719138" cy="720725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E6FFE5"/>
              </a:gs>
              <a:gs pos="100000">
                <a:srgbClr val="06F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graphicFrame>
        <p:nvGraphicFramePr>
          <p:cNvPr id="134169" name="Group 25"/>
          <p:cNvGraphicFramePr>
            <a:graphicFrameLocks noGrp="1"/>
          </p:cNvGraphicFramePr>
          <p:nvPr/>
        </p:nvGraphicFramePr>
        <p:xfrm>
          <a:off x="4716463" y="2420938"/>
          <a:ext cx="3095625" cy="3960813"/>
        </p:xfrm>
        <a:graphic>
          <a:graphicData uri="http://schemas.openxmlformats.org/drawingml/2006/table">
            <a:tbl>
              <a:tblPr/>
              <a:tblGrid>
                <a:gridCol w="2087562"/>
                <a:gridCol w="1008063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7125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2" dur="2000" fill="hold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7 -0.01896 C -0.08837 -0.00671 -0.07587 0.00555 -0.0592 0.0074 C -0.04236 0.00925 -0.02118 2.59019E-7 1.66667E-6 -0.00925 " pathEditMode="relative" rAng="0" ptsTypes="aaA">
                                      <p:cBhvr>
                                        <p:cTn id="17" dur="2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141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341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33" dur="20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7 -0.01896 C -0.08837 -0.00671 -0.07587 0.00555 -0.0592 0.0074 C -0.04236 0.00925 -0.02118 2.59019E-7 1.66667E-6 -0.00925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141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341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60" dur="2000" fill="hold"/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7 -0.01896 C -0.08837 -0.00671 -0.07587 0.00555 -0.0592 0.0074 C -0.04236 0.00925 -0.02118 2.59019E-7 1.66667E-6 -0.00925 " pathEditMode="relative" rAng="0" ptsTypes="aaA">
                                      <p:cBhvr>
                                        <p:cTn id="65" dur="2000" fill="hold"/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1411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1341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0" grpId="0" animBg="1"/>
      <p:bldP spid="134161" grpId="0" animBg="1"/>
      <p:bldP spid="134161" grpId="1" animBg="1"/>
      <p:bldP spid="134162" grpId="0"/>
      <p:bldP spid="134163" grpId="0"/>
      <p:bldP spid="134164" grpId="0"/>
      <p:bldP spid="134166" grpId="0" animBg="1"/>
      <p:bldP spid="134166" grpId="1" animBg="1"/>
      <p:bldP spid="134168" grpId="0" animBg="1"/>
      <p:bldP spid="13416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" y="163146"/>
            <a:ext cx="814863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Составьте </a:t>
            </a:r>
            <a:r>
              <a:rPr lang="ru-RU" alt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квадратные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уравнения </a:t>
            </a:r>
            <a:r>
              <a:rPr lang="ru-RU" alt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заданными коэффициентами а, </a:t>
            </a:r>
            <a:r>
              <a:rPr lang="en-US" alt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с:</a:t>
            </a:r>
          </a:p>
        </p:txBody>
      </p:sp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428596" y="1785926"/>
          <a:ext cx="3886200" cy="4357686"/>
        </p:xfrm>
        <a:graphic>
          <a:graphicData uri="http://schemas.openxmlformats.org/drawingml/2006/table">
            <a:tbl>
              <a:tblPr/>
              <a:tblGrid>
                <a:gridCol w="803275"/>
                <a:gridCol w="1044575"/>
                <a:gridCol w="819150"/>
                <a:gridCol w="1219200"/>
              </a:tblGrid>
              <a:tr h="7262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-1,5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-0,16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784" name="Group 40"/>
          <p:cNvGraphicFramePr>
            <a:graphicFrameLocks noGrp="1"/>
          </p:cNvGraphicFramePr>
          <p:nvPr/>
        </p:nvGraphicFramePr>
        <p:xfrm>
          <a:off x="4343400" y="1785924"/>
          <a:ext cx="2667000" cy="4357721"/>
        </p:xfrm>
        <a:graphic>
          <a:graphicData uri="http://schemas.openxmlformats.org/drawingml/2006/table">
            <a:tbl>
              <a:tblPr/>
              <a:tblGrid>
                <a:gridCol w="2667000"/>
              </a:tblGrid>
              <a:tr h="7807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уравнение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8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4343400" y="2209800"/>
            <a:ext cx="2514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/>
              <a:t>-3х</a:t>
            </a:r>
            <a:r>
              <a:rPr lang="ru-RU" altLang="ru-RU" sz="2400" baseline="30000"/>
              <a:t>2</a:t>
            </a:r>
            <a:r>
              <a:rPr lang="ru-RU" altLang="ru-RU" sz="2400"/>
              <a:t> +10х+8=0</a:t>
            </a:r>
            <a:endParaRPr lang="ru-RU" altLang="ru-RU" sz="1800" b="0"/>
          </a:p>
        </p:txBody>
      </p:sp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5181600" y="2895600"/>
            <a:ext cx="153035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dirty="0"/>
              <a:t>х</a:t>
            </a:r>
            <a:r>
              <a:rPr lang="ru-RU" altLang="ru-RU" sz="2400" baseline="30000" dirty="0"/>
              <a:t>2</a:t>
            </a:r>
            <a:r>
              <a:rPr lang="ru-RU" altLang="ru-RU" sz="2400" dirty="0"/>
              <a:t>+2х=0</a:t>
            </a:r>
            <a:endParaRPr lang="ru-RU" altLang="ru-RU" sz="1800" b="0" dirty="0"/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4572000" y="3657600"/>
            <a:ext cx="2057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/>
              <a:t>-1,5х</a:t>
            </a:r>
            <a:r>
              <a:rPr lang="ru-RU" altLang="ru-RU" sz="2400" baseline="30000"/>
              <a:t>2</a:t>
            </a:r>
            <a:r>
              <a:rPr lang="ru-RU" altLang="ru-RU" sz="2400"/>
              <a:t>- 3=0</a:t>
            </a:r>
            <a:endParaRPr lang="ru-RU" altLang="ru-RU" sz="1800" b="0"/>
          </a:p>
        </p:txBody>
      </p:sp>
      <p:sp>
        <p:nvSpPr>
          <p:cNvPr id="31803" name="Text Box 59"/>
          <p:cNvSpPr txBox="1">
            <a:spLocks noChangeArrowheads="1"/>
          </p:cNvSpPr>
          <p:nvPr/>
        </p:nvSpPr>
        <p:spPr bwMode="auto">
          <a:xfrm>
            <a:off x="4419600" y="4419600"/>
            <a:ext cx="22098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/>
              <a:t>х</a:t>
            </a:r>
            <a:r>
              <a:rPr lang="ru-RU" altLang="ru-RU" sz="2400" baseline="30000"/>
              <a:t>2</a:t>
            </a:r>
            <a:r>
              <a:rPr lang="ru-RU" altLang="ru-RU" sz="2400"/>
              <a:t>- 0,16=0</a:t>
            </a:r>
            <a:endParaRPr lang="ru-RU" altLang="ru-RU" sz="1800" b="0"/>
          </a:p>
        </p:txBody>
      </p:sp>
      <p:sp>
        <p:nvSpPr>
          <p:cNvPr id="31804" name="Text Box 60"/>
          <p:cNvSpPr txBox="1">
            <a:spLocks noChangeArrowheads="1"/>
          </p:cNvSpPr>
          <p:nvPr/>
        </p:nvSpPr>
        <p:spPr bwMode="auto">
          <a:xfrm>
            <a:off x="4724400" y="5181600"/>
            <a:ext cx="187325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/>
              <a:t>х</a:t>
            </a:r>
            <a:r>
              <a:rPr lang="ru-RU" altLang="ru-RU" sz="2400" baseline="30000"/>
              <a:t>2</a:t>
            </a:r>
            <a:r>
              <a:rPr lang="ru-RU" altLang="ru-RU" sz="2400"/>
              <a:t>- 8х+7=0</a:t>
            </a:r>
            <a:endParaRPr lang="ru-RU" altLang="ru-RU" sz="1800" b="0"/>
          </a:p>
        </p:txBody>
      </p:sp>
      <p:graphicFrame>
        <p:nvGraphicFramePr>
          <p:cNvPr id="3180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7060615"/>
              </p:ext>
            </p:extLst>
          </p:nvPr>
        </p:nvGraphicFramePr>
        <p:xfrm>
          <a:off x="7056438" y="1988840"/>
          <a:ext cx="1858962" cy="3802360"/>
        </p:xfrm>
        <a:graphic>
          <a:graphicData uri="http://schemas.openxmlformats.org/drawingml/2006/table">
            <a:tbl>
              <a:tblPr/>
              <a:tblGrid>
                <a:gridCol w="1858962"/>
              </a:tblGrid>
              <a:tr h="7129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9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19" name="Text Box 75"/>
          <p:cNvSpPr txBox="1">
            <a:spLocks noChangeArrowheads="1"/>
          </p:cNvSpPr>
          <p:nvPr/>
        </p:nvSpPr>
        <p:spPr bwMode="auto">
          <a:xfrm>
            <a:off x="7391400" y="2133600"/>
            <a:ext cx="130175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ru-RU" sz="2400"/>
              <a:t>D=196</a:t>
            </a:r>
            <a:endParaRPr lang="ru-RU" altLang="ru-RU" sz="1800" b="0"/>
          </a:p>
        </p:txBody>
      </p:sp>
      <p:sp>
        <p:nvSpPr>
          <p:cNvPr id="31820" name="Text Box 76"/>
          <p:cNvSpPr txBox="1">
            <a:spLocks noChangeArrowheads="1"/>
          </p:cNvSpPr>
          <p:nvPr/>
        </p:nvSpPr>
        <p:spPr bwMode="auto">
          <a:xfrm>
            <a:off x="7467600" y="5105400"/>
            <a:ext cx="130175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ru-RU" sz="2400"/>
              <a:t>D=36</a:t>
            </a:r>
            <a:endParaRPr lang="ru-RU" altLang="ru-RU" sz="1800" b="0"/>
          </a:p>
        </p:txBody>
      </p:sp>
      <p:sp>
        <p:nvSpPr>
          <p:cNvPr id="31821" name="Text Box 77"/>
          <p:cNvSpPr txBox="1">
            <a:spLocks noChangeArrowheads="1"/>
          </p:cNvSpPr>
          <p:nvPr/>
        </p:nvSpPr>
        <p:spPr bwMode="auto">
          <a:xfrm>
            <a:off x="7239000" y="28956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х</a:t>
            </a:r>
            <a:r>
              <a:rPr lang="ru-RU" altLang="ru-RU" baseline="-25000"/>
              <a:t>1</a:t>
            </a:r>
            <a:r>
              <a:rPr lang="ru-RU" altLang="ru-RU"/>
              <a:t>=0,х</a:t>
            </a:r>
            <a:r>
              <a:rPr lang="ru-RU" altLang="ru-RU" baseline="-25000"/>
              <a:t>2</a:t>
            </a:r>
            <a:r>
              <a:rPr lang="ru-RU" altLang="ru-RU"/>
              <a:t>= -2</a:t>
            </a:r>
            <a:endParaRPr lang="ru-RU" altLang="ru-RU" b="0"/>
          </a:p>
        </p:txBody>
      </p:sp>
      <p:sp>
        <p:nvSpPr>
          <p:cNvPr id="31822" name="Text Box 78"/>
          <p:cNvSpPr txBox="1">
            <a:spLocks noChangeArrowheads="1"/>
          </p:cNvSpPr>
          <p:nvPr/>
        </p:nvSpPr>
        <p:spPr bwMode="auto">
          <a:xfrm>
            <a:off x="7162800" y="3733800"/>
            <a:ext cx="1752600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Нет корней</a:t>
            </a:r>
            <a:endParaRPr lang="ru-RU" altLang="ru-RU" sz="1800" b="0"/>
          </a:p>
        </p:txBody>
      </p:sp>
      <p:sp>
        <p:nvSpPr>
          <p:cNvPr id="31823" name="Text Box 79"/>
          <p:cNvSpPr txBox="1">
            <a:spLocks noChangeArrowheads="1"/>
          </p:cNvSpPr>
          <p:nvPr/>
        </p:nvSpPr>
        <p:spPr bwMode="auto">
          <a:xfrm>
            <a:off x="7162800" y="4419600"/>
            <a:ext cx="1752600" cy="444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800"/>
              <a:t>х</a:t>
            </a:r>
            <a:r>
              <a:rPr lang="ru-RU" altLang="ru-RU" sz="1800" baseline="-25000"/>
              <a:t>1</a:t>
            </a:r>
            <a:r>
              <a:rPr lang="ru-RU" altLang="ru-RU" sz="1800"/>
              <a:t>=0,4 х</a:t>
            </a:r>
            <a:r>
              <a:rPr lang="ru-RU" altLang="ru-RU" sz="1800" baseline="-25000"/>
              <a:t>2</a:t>
            </a:r>
            <a:r>
              <a:rPr lang="ru-RU" altLang="ru-RU" sz="1800"/>
              <a:t>= -0,4</a:t>
            </a:r>
            <a:endParaRPr lang="ru-RU" altLang="ru-RU" sz="1800" b="0"/>
          </a:p>
        </p:txBody>
      </p:sp>
      <p:pic>
        <p:nvPicPr>
          <p:cNvPr id="16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22504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6423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00" grpId="0" animBg="1"/>
      <p:bldP spid="31801" grpId="0" animBg="1"/>
      <p:bldP spid="31802" grpId="0" animBg="1"/>
      <p:bldP spid="31803" grpId="0" animBg="1"/>
      <p:bldP spid="31804" grpId="0" animBg="1"/>
      <p:bldP spid="31819" grpId="0" animBg="1"/>
      <p:bldP spid="31820" grpId="0" animBg="1"/>
      <p:bldP spid="31821" grpId="0" animBg="1"/>
      <p:bldP spid="31822" grpId="0" animBg="1"/>
      <p:bldP spid="318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95259" y="986595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РЕШАЕМ В КЛАССЕ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Ученик решает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у доски №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0" y="1285860"/>
            <a:ext cx="4143404" cy="4733940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Учащиеся  самостоятельно выполняют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задание</a:t>
            </a:r>
          </a:p>
          <a:p>
            <a:r>
              <a:rPr lang="ru-RU" dirty="0" smtClean="0"/>
              <a:t>2х</a:t>
            </a:r>
            <a:r>
              <a:rPr lang="ru-RU" baseline="30000" dirty="0" smtClean="0"/>
              <a:t>2</a:t>
            </a:r>
            <a:r>
              <a:rPr lang="ru-RU" dirty="0" smtClean="0"/>
              <a:t> – 7х = 0</a:t>
            </a:r>
          </a:p>
          <a:p>
            <a:r>
              <a:rPr lang="ru-RU" dirty="0" smtClean="0"/>
              <a:t>-х</a:t>
            </a:r>
            <a:r>
              <a:rPr lang="ru-RU" baseline="30000" dirty="0" smtClean="0"/>
              <a:t>2</a:t>
            </a:r>
            <a:r>
              <a:rPr lang="ru-RU" dirty="0" smtClean="0"/>
              <a:t> + 5х =0</a:t>
            </a:r>
          </a:p>
          <a:p>
            <a:r>
              <a:rPr lang="ru-RU" dirty="0" smtClean="0"/>
              <a:t>х</a:t>
            </a:r>
            <a:r>
              <a:rPr lang="ru-RU" baseline="30000" dirty="0" smtClean="0"/>
              <a:t>2</a:t>
            </a:r>
            <a:r>
              <a:rPr lang="ru-RU" dirty="0" smtClean="0"/>
              <a:t> – 16 = 0</a:t>
            </a:r>
          </a:p>
          <a:p>
            <a:r>
              <a:rPr lang="ru-RU" dirty="0" smtClean="0"/>
              <a:t>-2х</a:t>
            </a:r>
            <a:r>
              <a:rPr lang="ru-RU" baseline="30000" dirty="0" smtClean="0"/>
              <a:t>2</a:t>
            </a:r>
            <a:r>
              <a:rPr lang="ru-RU" dirty="0" smtClean="0"/>
              <a:t> + 7 = 0</a:t>
            </a:r>
          </a:p>
          <a:p>
            <a:r>
              <a:rPr lang="ru-RU" dirty="0" smtClean="0"/>
              <a:t>3х</a:t>
            </a:r>
            <a:r>
              <a:rPr lang="ru-RU" baseline="30000" dirty="0" smtClean="0"/>
              <a:t>2</a:t>
            </a:r>
            <a:r>
              <a:rPr lang="ru-RU" dirty="0" smtClean="0"/>
              <a:t> + 10 = 0</a:t>
            </a:r>
          </a:p>
          <a:p>
            <a:r>
              <a:rPr lang="en-US" dirty="0" smtClean="0"/>
              <a:t>5х</a:t>
            </a:r>
            <a:r>
              <a:rPr lang="en-US" baseline="30000" dirty="0" smtClean="0"/>
              <a:t>2</a:t>
            </a:r>
            <a:r>
              <a:rPr lang="en-US" dirty="0" smtClean="0"/>
              <a:t> = 0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259632" y="152400"/>
            <a:ext cx="43791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</a:p>
        </p:txBody>
      </p:sp>
      <p:graphicFrame>
        <p:nvGraphicFramePr>
          <p:cNvPr id="21507" name="Group 3"/>
          <p:cNvGraphicFramePr>
            <a:graphicFrameLocks noGrp="1"/>
          </p:cNvGraphicFramePr>
          <p:nvPr/>
        </p:nvGraphicFramePr>
        <p:xfrm>
          <a:off x="214282" y="857232"/>
          <a:ext cx="8929718" cy="6220782"/>
        </p:xfrm>
        <a:graphic>
          <a:graphicData uri="http://schemas.openxmlformats.org/drawingml/2006/table">
            <a:tbl>
              <a:tblPr/>
              <a:tblGrid>
                <a:gridCol w="4413658"/>
                <a:gridCol w="4516060"/>
              </a:tblGrid>
              <a:tr h="6220782">
                <a:tc>
                  <a:txBody>
                    <a:bodyPr/>
                    <a:lstStyle>
                      <a:lvl1pPr indent="4492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Вариант 1.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1.Укажите в    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квадратном уравнении  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х²+3-4х=0 коэффициент </a:t>
                      </a:r>
                      <a:r>
                        <a:rPr kumimoji="0" lang="en-US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а)1 ; б) -4; с) 3; д) 4;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2.Дискриминант уравнения 7х²+6х+1=0 равен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а)32; б)2; с)-64; д)8;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Не имеет корней уравнение 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а)7х²-3х-8=0;     б)4х²-11х+5=0;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с)3х²+7х+2=0;     д)2х²+х+2=0;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4.Решите уравнение: -х²+3=7х+3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а)7; б)0;-7; с)нет решений 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kumimoji="0" lang="ru-RU" altLang="ru-RU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)0;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4492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2.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1.Укажите в квадратном уравнении 7х -5- х²=0 коэффициент </a:t>
                      </a:r>
                      <a:r>
                        <a:rPr kumimoji="0" lang="en-US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а)1 ; б) -1 с) -5; д) 7;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2.Дискриминант уравнения 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5х²-3х+2=0 равен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а)19; б)-1; с)49; д)-31;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Имеет два корня уравнение 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а)5х²+2х+1=0;б)5х²-2х+1=0;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с)5х²+2х-1=0;	д)х²+2х+5=0;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4.Решите уравнение: х²-0,09=0</a:t>
                      </a:r>
                    </a:p>
                    <a:p>
                      <a:pPr marL="0" marR="0" lvl="0" indent="4492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а)0,03;	б)нет решений; 	с)0,03;-0,03  д)0,3; -0,3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29600" y="6324600"/>
            <a:ext cx="533400" cy="228600"/>
          </a:xfrm>
          <a:prstGeom prst="actionButtonBackPrevious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2000" b="1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57356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761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iki.iteach.ru/images/8/82/Qq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28" y="3286124"/>
            <a:ext cx="1428760" cy="1143008"/>
          </a:xfrm>
          <a:prstGeom prst="rect">
            <a:avLst/>
          </a:prstGeom>
          <a:noFill/>
        </p:spPr>
      </p:pic>
      <p:pic>
        <p:nvPicPr>
          <p:cNvPr id="3" name="Рисунок 4" descr="MCj04338180000%5b1%5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71934" y="3786190"/>
            <a:ext cx="1143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://seo.monstrik.com/MegAvatar/049/36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29388" y="4357694"/>
            <a:ext cx="1714502" cy="1714502"/>
          </a:xfrm>
          <a:prstGeom prst="rect">
            <a:avLst/>
          </a:prstGeom>
          <a:noFill/>
        </p:spPr>
      </p:pic>
      <p:pic>
        <p:nvPicPr>
          <p:cNvPr id="6" name="Picture 15" descr="OWLLAMP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95259" y="986595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Мне понравилось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 доволен собой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мне все равно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Домашнее задание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5" descr="OWLLA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286116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7096" y="980728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>
              <a:hlinkClick r:id="rId2"/>
            </a:endParaRPr>
          </a:p>
          <a:p>
            <a:pPr marL="342900" indent="-342900">
              <a:buFont typeface="+mj-lt"/>
              <a:buAutoNum type="arabicPeriod"/>
            </a:pPr>
            <a:endParaRPr lang="ru-RU" dirty="0">
              <a:hlinkClick r:id="rId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kopilkaurokov.ru/matematika/uroki/alghiebra-8-klass-rieshieniie-kvadratnykh-uravnienii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hlinkClick r:id="rId3"/>
              </a:rPr>
              <a:t>https://yandex.ru/video/search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Г.Г.Левитас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.Карточки коррекции знаний по математике для 8-9 классов.- М.:Илекса,2000.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07096" y="85877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07096" y="1844824"/>
            <a:ext cx="7309320" cy="50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7096" y="3100610"/>
            <a:ext cx="7669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>
                <a:hlinkClick r:id="rId4"/>
              </a:rPr>
              <a:t>www.yaklass.ru/p/algebra/8-klass/kvadratnye-uravneniia-11021/osnovnye-poniatiia-9117/re-8861a043-7088-4ff6-bd01-b53008f882da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144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892971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«Посредством уравнений,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теорем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Я уйму всяких разрешил проблем».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3"/>
          <p:cNvSpPr txBox="1">
            <a:spLocks noChangeArrowheads="1"/>
          </p:cNvSpPr>
          <p:nvPr/>
        </p:nvSpPr>
        <p:spPr bwMode="auto">
          <a:xfrm>
            <a:off x="971550" y="2511425"/>
            <a:ext cx="67691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40000"/>
              </a:spcBef>
            </a:pPr>
            <a:endParaRPr lang="ru-RU" sz="2800" i="1">
              <a:solidFill>
                <a:srgbClr val="FF3399"/>
              </a:solidFill>
              <a:latin typeface="Georgia" pitchFamily="18" charset="0"/>
            </a:endParaRP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796134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27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                    Является ли число – 1   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           корнем уравнения: </a:t>
            </a:r>
          </a:p>
          <a:p>
            <a:pPr marL="514350" indent="-514350" algn="ctr">
              <a:lnSpc>
                <a:spcPct val="150000"/>
              </a:lnSpc>
              <a:buAutoNum type="arabicParenR"/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2х – 1 = 0 ; 2) (</a:t>
            </a:r>
            <a:r>
              <a:rPr lang="ru-RU" sz="3200" i="1" dirty="0" err="1" smtClean="0">
                <a:solidFill>
                  <a:srgbClr val="760046"/>
                </a:solidFill>
                <a:latin typeface="Georgia" pitchFamily="18" charset="0"/>
              </a:rPr>
              <a:t>х</a:t>
            </a: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– 2)(</a:t>
            </a:r>
            <a:r>
              <a:rPr lang="ru-RU" sz="3200" i="1" dirty="0" err="1" smtClean="0">
                <a:solidFill>
                  <a:srgbClr val="760046"/>
                </a:solidFill>
                <a:latin typeface="Georgia" pitchFamily="18" charset="0"/>
              </a:rPr>
              <a:t>х</a:t>
            </a: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+1)=0 </a:t>
            </a:r>
          </a:p>
          <a:p>
            <a:pPr marL="514350" indent="-514350" algn="ctr">
              <a:lnSpc>
                <a:spcPct val="150000"/>
              </a:lnSpc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3) ( </a:t>
            </a:r>
            <a:r>
              <a:rPr lang="ru-RU" sz="3200" i="1" dirty="0" err="1" smtClean="0">
                <a:solidFill>
                  <a:srgbClr val="760046"/>
                </a:solidFill>
                <a:latin typeface="Georgia" pitchFamily="18" charset="0"/>
              </a:rPr>
              <a:t>х</a:t>
            </a: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– 5)(</a:t>
            </a:r>
            <a:r>
              <a:rPr lang="ru-RU" sz="3200" i="1" dirty="0" err="1" smtClean="0">
                <a:solidFill>
                  <a:srgbClr val="760046"/>
                </a:solidFill>
                <a:latin typeface="Georgia" pitchFamily="18" charset="0"/>
              </a:rPr>
              <a:t>х</a:t>
            </a: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+1)= 0 ;</a:t>
            </a:r>
          </a:p>
          <a:p>
            <a:pPr marL="514350" indent="-514350" algn="ctr">
              <a:lnSpc>
                <a:spcPct val="150000"/>
              </a:lnSpc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4) ( </a:t>
            </a:r>
            <a:r>
              <a:rPr lang="ru-RU" sz="3200" i="1" dirty="0" err="1" smtClean="0">
                <a:solidFill>
                  <a:srgbClr val="760046"/>
                </a:solidFill>
                <a:latin typeface="Georgia" pitchFamily="18" charset="0"/>
              </a:rPr>
              <a:t>х</a:t>
            </a: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+ 0,5) </a:t>
            </a:r>
            <a:r>
              <a:rPr lang="en-US" sz="3200" i="1" dirty="0" smtClean="0">
                <a:solidFill>
                  <a:srgbClr val="760046"/>
                </a:solidFill>
                <a:latin typeface="Georgia" pitchFamily="18" charset="0"/>
              </a:rPr>
              <a:t>*</a:t>
            </a: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2 =0</a:t>
            </a:r>
            <a:endParaRPr lang="ru-RU" sz="3200" i="1" dirty="0">
              <a:solidFill>
                <a:srgbClr val="760046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en-US" sz="3200" i="1" dirty="0">
              <a:solidFill>
                <a:srgbClr val="760046"/>
              </a:solidFill>
              <a:latin typeface="Georgia" pitchFamily="18" charset="0"/>
              <a:sym typeface="Symbol" pitchFamily="18" charset="2"/>
            </a:endParaRPr>
          </a:p>
        </p:txBody>
      </p:sp>
      <p:pic>
        <p:nvPicPr>
          <p:cNvPr id="7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928670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РЕШАЕМ УСТНО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>
            <a:spLocks noChangeArrowheads="1"/>
          </p:cNvSpPr>
          <p:nvPr/>
        </p:nvSpPr>
        <p:spPr bwMode="auto">
          <a:xfrm rot="10800000" flipV="1">
            <a:off x="1142974" y="1564102"/>
            <a:ext cx="657229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Что общего в этих уравнениях?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=0 , 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32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x=0, 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6x+8=0.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3"/>
          <p:cNvSpPr txBox="1">
            <a:spLocks noChangeArrowheads="1"/>
          </p:cNvSpPr>
          <p:nvPr/>
        </p:nvSpPr>
        <p:spPr bwMode="auto">
          <a:xfrm>
            <a:off x="971550" y="2511425"/>
            <a:ext cx="67691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40000"/>
              </a:spcBef>
            </a:pPr>
            <a:endParaRPr lang="ru-RU" sz="2800" i="1">
              <a:solidFill>
                <a:srgbClr val="FF3399"/>
              </a:solidFill>
              <a:latin typeface="Georgia" pitchFamily="18" charset="0"/>
            </a:endParaRP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7961340" cy="37856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27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                     Квадратным уравнением                      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                     называется уравнение вида</a:t>
            </a:r>
            <a:endParaRPr lang="ru-RU" sz="3200" i="1" dirty="0">
              <a:solidFill>
                <a:srgbClr val="760046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3200" i="1" dirty="0">
                <a:solidFill>
                  <a:srgbClr val="760046"/>
                </a:solidFill>
                <a:latin typeface="Georgia" pitchFamily="18" charset="0"/>
              </a:rPr>
              <a:t> 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ax</a:t>
            </a:r>
            <a:r>
              <a:rPr lang="en-US" sz="3200" i="1" baseline="30000" dirty="0">
                <a:solidFill>
                  <a:srgbClr val="760046"/>
                </a:solidFill>
                <a:latin typeface="Georgia" pitchFamily="18" charset="0"/>
              </a:rPr>
              <a:t>2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 + </a:t>
            </a:r>
            <a:r>
              <a:rPr lang="en-US" sz="3200" i="1" dirty="0" err="1">
                <a:solidFill>
                  <a:srgbClr val="760046"/>
                </a:solidFill>
                <a:latin typeface="Georgia" pitchFamily="18" charset="0"/>
              </a:rPr>
              <a:t>bx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 + </a:t>
            </a:r>
            <a:r>
              <a:rPr lang="en-US" sz="3200" i="1" dirty="0" smtClean="0">
                <a:solidFill>
                  <a:srgbClr val="760046"/>
                </a:solidFill>
                <a:latin typeface="Georgia" pitchFamily="18" charset="0"/>
              </a:rPr>
              <a:t>c</a:t>
            </a:r>
            <a:r>
              <a:rPr lang="ru-RU" sz="3200" i="1" dirty="0" smtClean="0">
                <a:solidFill>
                  <a:srgbClr val="760046"/>
                </a:solidFill>
                <a:latin typeface="Georgia" pitchFamily="18" charset="0"/>
              </a:rPr>
              <a:t>=0</a:t>
            </a:r>
            <a:r>
              <a:rPr lang="en-US" sz="3200" i="1" dirty="0" smtClean="0">
                <a:solidFill>
                  <a:srgbClr val="760046"/>
                </a:solidFill>
                <a:latin typeface="Georgia" pitchFamily="18" charset="0"/>
              </a:rPr>
              <a:t>, </a:t>
            </a:r>
            <a:endParaRPr lang="ru-RU" sz="3200" i="1" dirty="0">
              <a:solidFill>
                <a:srgbClr val="760046"/>
              </a:solidFill>
              <a:latin typeface="Georgia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3200" i="1" dirty="0">
                <a:solidFill>
                  <a:srgbClr val="760046"/>
                </a:solidFill>
                <a:latin typeface="Georgia" pitchFamily="18" charset="0"/>
              </a:rPr>
              <a:t>где 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x</a:t>
            </a:r>
            <a:r>
              <a:rPr lang="ru-RU" sz="3200" i="1" dirty="0">
                <a:solidFill>
                  <a:srgbClr val="760046"/>
                </a:solidFill>
                <a:latin typeface="Georgia" pitchFamily="18" charset="0"/>
              </a:rPr>
              <a:t> – переменная, 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a,</a:t>
            </a:r>
            <a:r>
              <a:rPr lang="ru-RU" sz="3200" i="1" dirty="0">
                <a:solidFill>
                  <a:srgbClr val="760046"/>
                </a:solidFill>
                <a:latin typeface="Georgia" pitchFamily="18" charset="0"/>
              </a:rPr>
              <a:t> 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b </a:t>
            </a:r>
            <a:r>
              <a:rPr lang="ru-RU" sz="3200" i="1" dirty="0">
                <a:solidFill>
                  <a:srgbClr val="760046"/>
                </a:solidFill>
                <a:latin typeface="Georgia" pitchFamily="18" charset="0"/>
              </a:rPr>
              <a:t>и 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c</a:t>
            </a:r>
            <a:r>
              <a:rPr lang="ru-RU" sz="3200" i="1" dirty="0">
                <a:solidFill>
                  <a:srgbClr val="760046"/>
                </a:solidFill>
                <a:latin typeface="Georgia" pitchFamily="18" charset="0"/>
              </a:rPr>
              <a:t> - некоторые числа, причем 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</a:rPr>
              <a:t>a </a:t>
            </a:r>
            <a:r>
              <a:rPr lang="en-US" sz="3200" i="1" dirty="0">
                <a:solidFill>
                  <a:srgbClr val="760046"/>
                </a:solidFill>
                <a:latin typeface="Georgia" pitchFamily="18" charset="0"/>
                <a:sym typeface="Symbol" pitchFamily="18" charset="2"/>
              </a:rPr>
              <a:t> 0.</a:t>
            </a:r>
          </a:p>
        </p:txBody>
      </p:sp>
      <p:sp>
        <p:nvSpPr>
          <p:cNvPr id="265222" name="WordArt 6"/>
          <p:cNvSpPr>
            <a:spLocks noChangeArrowheads="1" noChangeShapeType="1" noTextEdit="1"/>
          </p:cNvSpPr>
          <p:nvPr/>
        </p:nvSpPr>
        <p:spPr bwMode="auto">
          <a:xfrm>
            <a:off x="755650" y="476250"/>
            <a:ext cx="6335713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ru-RU" sz="3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FFFFFF"/>
                </a:outerShdw>
              </a:effectLst>
              <a:latin typeface="Georgia"/>
            </a:endParaRPr>
          </a:p>
        </p:txBody>
      </p:sp>
      <p:pic>
        <p:nvPicPr>
          <p:cNvPr id="7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928670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285728"/>
            <a:ext cx="692948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Times New Roman" pitchFamily="18" charset="0"/>
                <a:cs typeface="Times New Roman" pitchFamily="18" charset="0"/>
              </a:rPr>
              <a:t>Корнем квадратного уравнения называется значение переменной, при котором уравнение обращается в верное равенство. </a:t>
            </a:r>
            <a:endParaRPr lang="en-US" sz="3200" i="1" dirty="0">
              <a:solidFill>
                <a:srgbClr val="76004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3286124"/>
            <a:ext cx="75724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Times New Roman" pitchFamily="18" charset="0"/>
                <a:cs typeface="Times New Roman" pitchFamily="18" charset="0"/>
              </a:rPr>
              <a:t>Количество корней  определяется по формуле</a:t>
            </a:r>
            <a:endParaRPr lang="en-US" sz="3200" i="1" dirty="0" smtClean="0">
              <a:solidFill>
                <a:srgbClr val="76004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i="1" dirty="0" smtClean="0">
                <a:solidFill>
                  <a:srgbClr val="760046"/>
                </a:solidFill>
                <a:latin typeface="Georgia" pitchFamily="18" charset="0"/>
              </a:rPr>
              <a:t> </a:t>
            </a:r>
            <a:endParaRPr lang="en-US" i="1" dirty="0">
              <a:solidFill>
                <a:srgbClr val="760046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14555"/>
            <a:ext cx="63579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i="1" dirty="0" smtClean="0">
                <a:solidFill>
                  <a:srgbClr val="760046"/>
                </a:solidFill>
                <a:latin typeface="Times New Roman" pitchFamily="18" charset="0"/>
                <a:cs typeface="Times New Roman" pitchFamily="18" charset="0"/>
              </a:rPr>
              <a:t>Число -1 является 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корнем</a:t>
            </a:r>
            <a:r>
              <a:rPr lang="ru-RU" sz="3200" i="1" dirty="0" smtClean="0">
                <a:solidFill>
                  <a:srgbClr val="760046"/>
                </a:solidFill>
                <a:latin typeface="Times New Roman" pitchFamily="18" charset="0"/>
                <a:cs typeface="Times New Roman" pitchFamily="18" charset="0"/>
              </a:rPr>
              <a:t> уравнения         3x</a:t>
            </a:r>
            <a:r>
              <a:rPr lang="ru-RU" sz="3200" i="1" baseline="30000" dirty="0" smtClean="0">
                <a:solidFill>
                  <a:srgbClr val="76004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i="1" dirty="0" smtClean="0">
                <a:solidFill>
                  <a:srgbClr val="760046"/>
                </a:solidFill>
                <a:latin typeface="Times New Roman" pitchFamily="18" charset="0"/>
                <a:cs typeface="Times New Roman" pitchFamily="18" charset="0"/>
              </a:rPr>
              <a:t> – 2x – 5=0 . </a:t>
            </a:r>
            <a:endParaRPr lang="en-US" sz="3200" i="1" dirty="0">
              <a:solidFill>
                <a:srgbClr val="76004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8313" y="4620280"/>
            <a:ext cx="7012230" cy="113749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pic>
        <p:nvPicPr>
          <p:cNvPr id="8" name="Picture 15" descr="OWLLAMP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454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95259" y="986595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428734"/>
          <a:ext cx="6834215" cy="4643471"/>
        </p:xfrm>
        <a:graphic>
          <a:graphicData uri="http://schemas.openxmlformats.org/drawingml/2006/table">
            <a:tbl>
              <a:tblPr/>
              <a:tblGrid>
                <a:gridCol w="1366843"/>
                <a:gridCol w="966777"/>
                <a:gridCol w="1000132"/>
                <a:gridCol w="1214446"/>
                <a:gridCol w="2286017"/>
              </a:tblGrid>
              <a:tr h="6633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уравнение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3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–2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2000" baseline="30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2х = 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3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–1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5х</a:t>
                      </a:r>
                      <a:r>
                        <a:rPr lang="ru-RU" sz="2000" baseline="30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1 = 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3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–1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–х</a:t>
                      </a:r>
                      <a:r>
                        <a:rPr lang="ru-RU" sz="2000" baseline="30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+ 3х + 6 = 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3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–1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2х</a:t>
                      </a:r>
                      <a:r>
                        <a:rPr lang="ru-RU" sz="2000" baseline="30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х = 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3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–3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–4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–3х</a:t>
                      </a:r>
                      <a:r>
                        <a:rPr lang="ru-RU" sz="2000" baseline="30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+ 3х – 4 = 0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35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4х</a:t>
                      </a:r>
                      <a:r>
                        <a:rPr lang="ru-RU" sz="2000" baseline="30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+ 2х + 1 = 0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Определить коэффициенты    </a:t>
            </a:r>
            <a:b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а; в ; с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317848" y="1494076"/>
            <a:ext cx="4176464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FF">
                        <a:alpha val="50000"/>
                      </a:srgbClr>
                    </a:gs>
                    <a:gs pos="50000">
                      <a:srgbClr val="8CE3F8"/>
                    </a:gs>
                    <a:gs pos="100000">
                      <a:srgbClr val="0066F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FFFFFF"/>
                  </a:outerShdw>
                </a:effectLst>
                <a:latin typeface="Georgia"/>
              </a:rPr>
              <a:t>КВАДРАТНЫЕ </a:t>
            </a:r>
            <a:endParaRPr lang="ru-RU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FF">
                      <a:alpha val="50000"/>
                    </a:srgbClr>
                  </a:gs>
                  <a:gs pos="50000">
                    <a:srgbClr val="8CE3F8"/>
                  </a:gs>
                  <a:gs pos="100000">
                    <a:srgbClr val="0066FF">
                      <a:alpha val="50000"/>
                    </a:srgbClr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FFFFFF"/>
                </a:outerShdw>
              </a:effectLst>
              <a:latin typeface="Georgia"/>
            </a:endParaRPr>
          </a:p>
          <a:p>
            <a:pPr algn="ctr">
              <a:defRPr/>
            </a:pPr>
            <a:r>
              <a:rPr lang="ru-RU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FF">
                        <a:alpha val="50000"/>
                      </a:srgbClr>
                    </a:gs>
                    <a:gs pos="50000">
                      <a:srgbClr val="8CE3F8"/>
                    </a:gs>
                    <a:gs pos="100000">
                      <a:srgbClr val="0066FF">
                        <a:alpha val="50000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FFFFFF"/>
                  </a:outerShdw>
                </a:effectLst>
                <a:latin typeface="Georgia"/>
              </a:rPr>
              <a:t>УРАВНЕНИЯ</a:t>
            </a:r>
            <a:endParaRPr lang="ru-RU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FF">
                      <a:alpha val="50000"/>
                    </a:srgbClr>
                  </a:gs>
                  <a:gs pos="50000">
                    <a:srgbClr val="8CE3F8"/>
                  </a:gs>
                  <a:gs pos="100000">
                    <a:srgbClr val="0066FF">
                      <a:alpha val="50000"/>
                    </a:srgbClr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FFFFFF"/>
                </a:outerShdw>
              </a:effectLst>
              <a:latin typeface="Georgia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1684" y="2780928"/>
            <a:ext cx="2952328" cy="933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Полные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20072" y="2780928"/>
            <a:ext cx="30243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неполные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704728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/>
              <a:t>-3х</a:t>
            </a:r>
            <a:r>
              <a:rPr lang="ru-RU" altLang="ru-RU" baseline="30000" dirty="0"/>
              <a:t>2</a:t>
            </a:r>
            <a:r>
              <a:rPr lang="ru-RU" altLang="ru-RU" dirty="0"/>
              <a:t> +10х+8=0</a:t>
            </a:r>
            <a:endParaRPr lang="ru-RU" alt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47422" y="4074060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 smtClean="0"/>
              <a:t>х</a:t>
            </a:r>
            <a:r>
              <a:rPr lang="ru-RU" altLang="ru-RU" baseline="30000" dirty="0" smtClean="0"/>
              <a:t>2 </a:t>
            </a:r>
            <a:r>
              <a:rPr lang="ru-RU" altLang="ru-RU" dirty="0" smtClean="0"/>
              <a:t>- </a:t>
            </a:r>
            <a:r>
              <a:rPr lang="ru-RU" altLang="ru-RU" dirty="0"/>
              <a:t>8х+7=0</a:t>
            </a:r>
            <a:endParaRPr lang="ru-RU" alt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88024" y="3723528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/>
              <a:t>х</a:t>
            </a:r>
            <a:r>
              <a:rPr lang="ru-RU" altLang="ru-RU" baseline="30000" dirty="0"/>
              <a:t>2</a:t>
            </a:r>
            <a:r>
              <a:rPr lang="ru-RU" altLang="ru-RU" dirty="0"/>
              <a:t>+2х=0</a:t>
            </a:r>
            <a:endParaRPr lang="ru-RU" alt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62829" y="3744808"/>
            <a:ext cx="1237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/>
              <a:t>1,5х</a:t>
            </a:r>
            <a:r>
              <a:rPr lang="ru-RU" altLang="ru-RU" baseline="30000" dirty="0" smtClean="0"/>
              <a:t>2</a:t>
            </a:r>
            <a:r>
              <a:rPr lang="ru-RU" altLang="ru-RU" dirty="0" smtClean="0"/>
              <a:t>- </a:t>
            </a:r>
            <a:r>
              <a:rPr lang="ru-RU" altLang="ru-RU" dirty="0"/>
              <a:t>3=0</a:t>
            </a:r>
            <a:endParaRPr lang="ru-RU" alt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398443" y="3723528"/>
            <a:ext cx="878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/>
              <a:t>Х</a:t>
            </a:r>
            <a:r>
              <a:rPr lang="ru-RU" altLang="ru-RU" baseline="30000" dirty="0" smtClean="0"/>
              <a:t>2</a:t>
            </a:r>
            <a:r>
              <a:rPr lang="ru-RU" altLang="ru-RU" dirty="0" smtClean="0"/>
              <a:t> =16</a:t>
            </a:r>
            <a:endParaRPr lang="ru-RU" altLang="ru-RU" sz="1400" dirty="0"/>
          </a:p>
        </p:txBody>
      </p:sp>
      <p:cxnSp>
        <p:nvCxnSpPr>
          <p:cNvPr id="14" name="Прямая со стрелкой 13"/>
          <p:cNvCxnSpPr>
            <a:stCxn id="4" idx="2"/>
            <a:endCxn id="5" idx="0"/>
          </p:cNvCxnSpPr>
          <p:nvPr/>
        </p:nvCxnSpPr>
        <p:spPr>
          <a:xfrm rot="5400000">
            <a:off x="3150586" y="1525434"/>
            <a:ext cx="422756" cy="2088232"/>
          </a:xfrm>
          <a:prstGeom prst="straightConnector1">
            <a:avLst/>
          </a:prstGeom>
          <a:ln>
            <a:solidFill>
              <a:schemeClr val="accent4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6" idx="0"/>
          </p:cNvCxnSpPr>
          <p:nvPr/>
        </p:nvCxnSpPr>
        <p:spPr>
          <a:xfrm>
            <a:off x="4406080" y="2358172"/>
            <a:ext cx="2326160" cy="422756"/>
          </a:xfrm>
          <a:prstGeom prst="straightConnector1">
            <a:avLst/>
          </a:prstGeom>
          <a:ln>
            <a:solidFill>
              <a:schemeClr val="accent4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19672" y="404664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Справка</a:t>
            </a:r>
            <a:r>
              <a:rPr lang="ru-RU" sz="4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5" descr="OWLLAMP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1214422"/>
            <a:ext cx="2143108" cy="2381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4803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"/>
          <p:cNvSpPr>
            <a:spLocks noChangeArrowheads="1"/>
          </p:cNvSpPr>
          <p:nvPr/>
        </p:nvSpPr>
        <p:spPr bwMode="auto">
          <a:xfrm>
            <a:off x="5076825" y="2924175"/>
            <a:ext cx="3455988" cy="3241675"/>
          </a:xfrm>
          <a:prstGeom prst="rect">
            <a:avLst/>
          </a:prstGeom>
          <a:gradFill rotWithShape="1">
            <a:gsLst>
              <a:gs pos="0">
                <a:srgbClr val="FFE7CF">
                  <a:alpha val="0"/>
                </a:srgbClr>
              </a:gs>
              <a:gs pos="100000">
                <a:srgbClr val="B3014D">
                  <a:alpha val="10001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4548" y="95251"/>
            <a:ext cx="6428738" cy="588963"/>
            <a:chOff x="33" y="60"/>
            <a:chExt cx="4180" cy="371"/>
          </a:xfrm>
        </p:grpSpPr>
        <p:sp>
          <p:nvSpPr>
            <p:cNvPr id="133124" name="Text Box 4"/>
            <p:cNvSpPr txBox="1">
              <a:spLocks noChangeArrowheads="1"/>
            </p:cNvSpPr>
            <p:nvPr/>
          </p:nvSpPr>
          <p:spPr bwMode="auto">
            <a:xfrm>
              <a:off x="33" y="60"/>
              <a:ext cx="159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i="1" dirty="0" smtClean="0">
                  <a:solidFill>
                    <a:srgbClr val="FF3399"/>
                  </a:solidFill>
                  <a:latin typeface="Georgia" pitchFamily="18" charset="0"/>
                </a:rPr>
                <a:t>Проверьте:</a:t>
              </a:r>
              <a:endParaRPr lang="ru-RU" sz="3200" i="1" dirty="0">
                <a:solidFill>
                  <a:srgbClr val="FF3399"/>
                </a:solidFill>
                <a:latin typeface="Georgia" pitchFamily="18" charset="0"/>
              </a:endParaRPr>
            </a:p>
          </p:txBody>
        </p:sp>
        <p:sp>
          <p:nvSpPr>
            <p:cNvPr id="133125" name="Text Box 5"/>
            <p:cNvSpPr txBox="1">
              <a:spLocks noChangeArrowheads="1"/>
            </p:cNvSpPr>
            <p:nvPr/>
          </p:nvSpPr>
          <p:spPr bwMode="auto">
            <a:xfrm>
              <a:off x="1694" y="63"/>
              <a:ext cx="251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dir="54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i="1" dirty="0">
                  <a:solidFill>
                    <a:srgbClr val="FF0000"/>
                  </a:solidFill>
                  <a:latin typeface="Georgia" pitchFamily="18" charset="0"/>
                </a:rPr>
                <a:t>Является ли число</a:t>
              </a:r>
            </a:p>
          </p:txBody>
        </p:sp>
      </p:grp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1887538" y="500061"/>
            <a:ext cx="66452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54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i="1" dirty="0" smtClean="0">
                <a:solidFill>
                  <a:srgbClr val="FF0000"/>
                </a:solidFill>
                <a:latin typeface="Georgia" pitchFamily="18" charset="0"/>
              </a:rPr>
              <a:t>корнем квадратного уравнения?</a:t>
            </a:r>
            <a:endParaRPr lang="ru-RU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graphicFrame>
        <p:nvGraphicFramePr>
          <p:cNvPr id="133129" name="Group 9"/>
          <p:cNvGraphicFramePr>
            <a:graphicFrameLocks noGrp="1"/>
          </p:cNvGraphicFramePr>
          <p:nvPr/>
        </p:nvGraphicFramePr>
        <p:xfrm>
          <a:off x="5076825" y="2924175"/>
          <a:ext cx="3455988" cy="3240088"/>
        </p:xfrm>
        <a:graphic>
          <a:graphicData uri="http://schemas.openxmlformats.org/drawingml/2006/table">
            <a:tbl>
              <a:tblPr/>
              <a:tblGrid>
                <a:gridCol w="1152525"/>
                <a:gridCol w="1150938"/>
                <a:gridCol w="1152525"/>
              </a:tblGrid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247018" y="2924175"/>
            <a:ext cx="3829807" cy="730250"/>
            <a:chOff x="1139" y="1842"/>
            <a:chExt cx="2213" cy="460"/>
          </a:xfrm>
        </p:grpSpPr>
        <p:sp>
          <p:nvSpPr>
            <p:cNvPr id="5184" name="Rectangle 28"/>
            <p:cNvSpPr>
              <a:spLocks noChangeArrowheads="1"/>
            </p:cNvSpPr>
            <p:nvPr/>
          </p:nvSpPr>
          <p:spPr bwMode="auto">
            <a:xfrm>
              <a:off x="1338" y="1924"/>
              <a:ext cx="1723" cy="363"/>
            </a:xfrm>
            <a:prstGeom prst="rect">
              <a:avLst/>
            </a:prstGeom>
            <a:gradFill rotWithShape="1">
              <a:gsLst>
                <a:gs pos="0">
                  <a:srgbClr val="FFF7CD">
                    <a:alpha val="39998"/>
                  </a:srgbClr>
                </a:gs>
                <a:gs pos="100000">
                  <a:srgbClr val="FFA87D">
                    <a:alpha val="60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graphicFrame>
          <p:nvGraphicFramePr>
            <p:cNvPr id="5134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1139" y="1842"/>
            <a:ext cx="2213" cy="460"/>
          </p:xfrm>
          <a:graphic>
            <a:graphicData uri="http://schemas.openxmlformats.org/presentationml/2006/ole">
              <p:oleObj spid="_x0000_s40962" name="Уравнение" r:id="rId3" imgW="977760" imgH="203040" progId="Equation.3">
                <p:embed/>
              </p:oleObj>
            </a:graphicData>
          </a:graphic>
        </p:graphicFrame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425700" y="3784600"/>
            <a:ext cx="2422525" cy="1444625"/>
            <a:chOff x="1528" y="2384"/>
            <a:chExt cx="1526" cy="910"/>
          </a:xfrm>
        </p:grpSpPr>
        <p:sp>
          <p:nvSpPr>
            <p:cNvPr id="5183" name="Rectangle 31"/>
            <p:cNvSpPr>
              <a:spLocks noChangeArrowheads="1"/>
            </p:cNvSpPr>
            <p:nvPr/>
          </p:nvSpPr>
          <p:spPr bwMode="auto">
            <a:xfrm>
              <a:off x="1792" y="2432"/>
              <a:ext cx="997" cy="862"/>
            </a:xfrm>
            <a:prstGeom prst="rect">
              <a:avLst/>
            </a:prstGeom>
            <a:gradFill rotWithShape="1">
              <a:gsLst>
                <a:gs pos="0">
                  <a:srgbClr val="FFF7CD">
                    <a:alpha val="39998"/>
                  </a:srgbClr>
                </a:gs>
                <a:gs pos="100000">
                  <a:srgbClr val="FFA87D">
                    <a:alpha val="60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graphicFrame>
          <p:nvGraphicFramePr>
            <p:cNvPr id="5135" name="Object 15"/>
            <p:cNvGraphicFramePr>
              <a:graphicFrameLocks noChangeAspect="1"/>
            </p:cNvGraphicFramePr>
            <p:nvPr>
              <p:extLst/>
            </p:nvPr>
          </p:nvGraphicFramePr>
          <p:xfrm>
            <a:off x="1528" y="2384"/>
            <a:ext cx="1526" cy="910"/>
          </p:xfrm>
          <a:graphic>
            <a:graphicData uri="http://schemas.openxmlformats.org/presentationml/2006/ole">
              <p:oleObj spid="_x0000_s40963" name="Уравнение" r:id="rId4" imgW="660240" imgH="393480" progId="Equation.3">
                <p:embed/>
              </p:oleObj>
            </a:graphicData>
          </a:graphic>
        </p:graphicFrame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514601" y="5378450"/>
            <a:ext cx="2230438" cy="714375"/>
            <a:chOff x="1584" y="3388"/>
            <a:chExt cx="1405" cy="450"/>
          </a:xfrm>
        </p:grpSpPr>
        <p:sp>
          <p:nvSpPr>
            <p:cNvPr id="5182" name="Rectangle 34"/>
            <p:cNvSpPr>
              <a:spLocks noChangeArrowheads="1"/>
            </p:cNvSpPr>
            <p:nvPr/>
          </p:nvSpPr>
          <p:spPr bwMode="auto">
            <a:xfrm>
              <a:off x="1791" y="3439"/>
              <a:ext cx="998" cy="363"/>
            </a:xfrm>
            <a:prstGeom prst="rect">
              <a:avLst/>
            </a:prstGeom>
            <a:gradFill rotWithShape="1">
              <a:gsLst>
                <a:gs pos="0">
                  <a:srgbClr val="FFF7CD">
                    <a:alpha val="39998"/>
                  </a:srgbClr>
                </a:gs>
                <a:gs pos="100000">
                  <a:srgbClr val="FFA87D">
                    <a:alpha val="60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graphicFrame>
          <p:nvGraphicFramePr>
            <p:cNvPr id="5136" name="Object 16"/>
            <p:cNvGraphicFramePr>
              <a:graphicFrameLocks noChangeAspect="1"/>
            </p:cNvGraphicFramePr>
            <p:nvPr>
              <p:extLst/>
            </p:nvPr>
          </p:nvGraphicFramePr>
          <p:xfrm>
            <a:off x="1584" y="3388"/>
            <a:ext cx="1405" cy="450"/>
          </p:xfrm>
          <a:graphic>
            <a:graphicData uri="http://schemas.openxmlformats.org/presentationml/2006/ole">
              <p:oleObj spid="_x0000_s40964" name="Уравнение" r:id="rId5" imgW="634680" imgH="203040" progId="Equation.3">
                <p:embed/>
              </p:oleObj>
            </a:graphicData>
          </a:graphic>
        </p:graphicFrame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5364163" y="1978025"/>
            <a:ext cx="647700" cy="587375"/>
            <a:chOff x="3379" y="1246"/>
            <a:chExt cx="408" cy="370"/>
          </a:xfrm>
        </p:grpSpPr>
        <p:sp>
          <p:nvSpPr>
            <p:cNvPr id="5181" name="Rectangle 37"/>
            <p:cNvSpPr>
              <a:spLocks noChangeArrowheads="1"/>
            </p:cNvSpPr>
            <p:nvPr/>
          </p:nvSpPr>
          <p:spPr bwMode="auto">
            <a:xfrm>
              <a:off x="3379" y="1253"/>
              <a:ext cx="408" cy="363"/>
            </a:xfrm>
            <a:prstGeom prst="rect">
              <a:avLst/>
            </a:prstGeom>
            <a:gradFill rotWithShape="1">
              <a:gsLst>
                <a:gs pos="0">
                  <a:srgbClr val="FFF7CD">
                    <a:alpha val="39998"/>
                  </a:srgbClr>
                </a:gs>
                <a:gs pos="100000">
                  <a:srgbClr val="FFA87D">
                    <a:alpha val="60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graphicFrame>
          <p:nvGraphicFramePr>
            <p:cNvPr id="5137" name="Object 17"/>
            <p:cNvGraphicFramePr>
              <a:graphicFrameLocks noChangeAspect="1"/>
            </p:cNvGraphicFramePr>
            <p:nvPr/>
          </p:nvGraphicFramePr>
          <p:xfrm>
            <a:off x="3470" y="1246"/>
            <a:ext cx="199" cy="370"/>
          </p:xfrm>
          <a:graphic>
            <a:graphicData uri="http://schemas.openxmlformats.org/presentationml/2006/ole">
              <p:oleObj spid="_x0000_s40965" name="Формула" r:id="rId6" imgW="88707" imgH="164742" progId="Equation.3">
                <p:embed/>
              </p:oleObj>
            </a:graphicData>
          </a:graphic>
        </p:graphicFrame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516688" y="1944688"/>
            <a:ext cx="647700" cy="665162"/>
            <a:chOff x="4105" y="1225"/>
            <a:chExt cx="408" cy="419"/>
          </a:xfrm>
        </p:grpSpPr>
        <p:sp>
          <p:nvSpPr>
            <p:cNvPr id="5180" name="Rectangle 40"/>
            <p:cNvSpPr>
              <a:spLocks noChangeArrowheads="1"/>
            </p:cNvSpPr>
            <p:nvPr/>
          </p:nvSpPr>
          <p:spPr bwMode="auto">
            <a:xfrm>
              <a:off x="4105" y="1253"/>
              <a:ext cx="408" cy="363"/>
            </a:xfrm>
            <a:prstGeom prst="rect">
              <a:avLst/>
            </a:prstGeom>
            <a:gradFill rotWithShape="1">
              <a:gsLst>
                <a:gs pos="0">
                  <a:srgbClr val="FFF7CD">
                    <a:alpha val="39998"/>
                  </a:srgbClr>
                </a:gs>
                <a:gs pos="100000">
                  <a:srgbClr val="FFA87D">
                    <a:alpha val="60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graphicFrame>
          <p:nvGraphicFramePr>
            <p:cNvPr id="5138" name="Object 18"/>
            <p:cNvGraphicFramePr>
              <a:graphicFrameLocks noChangeAspect="1"/>
            </p:cNvGraphicFramePr>
            <p:nvPr/>
          </p:nvGraphicFramePr>
          <p:xfrm>
            <a:off x="4169" y="1225"/>
            <a:ext cx="299" cy="419"/>
          </p:xfrm>
          <a:graphic>
            <a:graphicData uri="http://schemas.openxmlformats.org/presentationml/2006/ole">
              <p:oleObj spid="_x0000_s40966" name="Формула" r:id="rId7" imgW="126725" imgH="177415" progId="Equation.3">
                <p:embed/>
              </p:oleObj>
            </a:graphicData>
          </a:graphic>
        </p:graphicFrame>
      </p:grp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7539038" y="1574800"/>
            <a:ext cx="777875" cy="1206500"/>
            <a:chOff x="4749" y="992"/>
            <a:chExt cx="490" cy="760"/>
          </a:xfrm>
        </p:grpSpPr>
        <p:sp>
          <p:nvSpPr>
            <p:cNvPr id="5179" name="Rectangle 43"/>
            <p:cNvSpPr>
              <a:spLocks noChangeArrowheads="1"/>
            </p:cNvSpPr>
            <p:nvPr/>
          </p:nvSpPr>
          <p:spPr bwMode="auto">
            <a:xfrm>
              <a:off x="4786" y="1026"/>
              <a:ext cx="453" cy="726"/>
            </a:xfrm>
            <a:prstGeom prst="rect">
              <a:avLst/>
            </a:prstGeom>
            <a:gradFill rotWithShape="1">
              <a:gsLst>
                <a:gs pos="0">
                  <a:srgbClr val="FFF7CD">
                    <a:alpha val="39998"/>
                  </a:srgbClr>
                </a:gs>
                <a:gs pos="100000">
                  <a:srgbClr val="FFA87D">
                    <a:alpha val="60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graphicFrame>
          <p:nvGraphicFramePr>
            <p:cNvPr id="5139" name="Object 19"/>
            <p:cNvGraphicFramePr>
              <a:graphicFrameLocks noChangeAspect="1"/>
            </p:cNvGraphicFramePr>
            <p:nvPr/>
          </p:nvGraphicFramePr>
          <p:xfrm>
            <a:off x="4749" y="992"/>
            <a:ext cx="490" cy="760"/>
          </p:xfrm>
          <a:graphic>
            <a:graphicData uri="http://schemas.openxmlformats.org/presentationml/2006/ole">
              <p:oleObj spid="_x0000_s40967" name="Формула" r:id="rId8" imgW="253890" imgH="393529" progId="Equation.3">
                <p:embed/>
              </p:oleObj>
            </a:graphicData>
          </a:graphic>
        </p:graphicFrame>
      </p:grpSp>
      <p:sp>
        <p:nvSpPr>
          <p:cNvPr id="133165" name="AutoShape 45"/>
          <p:cNvSpPr>
            <a:spLocks noChangeArrowheads="1"/>
          </p:cNvSpPr>
          <p:nvPr/>
        </p:nvSpPr>
        <p:spPr bwMode="auto">
          <a:xfrm>
            <a:off x="6518275" y="3141663"/>
            <a:ext cx="574675" cy="576262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E5E5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66" name="AutoShape 46"/>
          <p:cNvSpPr>
            <a:spLocks noChangeArrowheads="1"/>
          </p:cNvSpPr>
          <p:nvPr/>
        </p:nvSpPr>
        <p:spPr bwMode="auto">
          <a:xfrm>
            <a:off x="5364163" y="3141663"/>
            <a:ext cx="574675" cy="576262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E6FFE5"/>
              </a:gs>
              <a:gs pos="100000">
                <a:srgbClr val="06F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67" name="AutoShape 47"/>
          <p:cNvSpPr>
            <a:spLocks noChangeArrowheads="1"/>
          </p:cNvSpPr>
          <p:nvPr/>
        </p:nvSpPr>
        <p:spPr bwMode="auto">
          <a:xfrm>
            <a:off x="5364163" y="4292600"/>
            <a:ext cx="574675" cy="576263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E5E5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68" name="AutoShape 48"/>
          <p:cNvSpPr>
            <a:spLocks noChangeArrowheads="1"/>
          </p:cNvSpPr>
          <p:nvPr/>
        </p:nvSpPr>
        <p:spPr bwMode="auto">
          <a:xfrm>
            <a:off x="6518275" y="4292600"/>
            <a:ext cx="574675" cy="576263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E5E5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69" name="AutoShape 49"/>
          <p:cNvSpPr>
            <a:spLocks noChangeArrowheads="1"/>
          </p:cNvSpPr>
          <p:nvPr/>
        </p:nvSpPr>
        <p:spPr bwMode="auto">
          <a:xfrm>
            <a:off x="7670800" y="4294188"/>
            <a:ext cx="574675" cy="576262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E6FFE5"/>
              </a:gs>
              <a:gs pos="100000">
                <a:srgbClr val="06F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70" name="AutoShape 50"/>
          <p:cNvSpPr>
            <a:spLocks noChangeArrowheads="1"/>
          </p:cNvSpPr>
          <p:nvPr/>
        </p:nvSpPr>
        <p:spPr bwMode="auto">
          <a:xfrm>
            <a:off x="5364163" y="5373688"/>
            <a:ext cx="574675" cy="576262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E6FFE5"/>
              </a:gs>
              <a:gs pos="100000">
                <a:srgbClr val="06F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71" name="AutoShape 51"/>
          <p:cNvSpPr>
            <a:spLocks noChangeArrowheads="1"/>
          </p:cNvSpPr>
          <p:nvPr/>
        </p:nvSpPr>
        <p:spPr bwMode="auto">
          <a:xfrm>
            <a:off x="6518275" y="5373688"/>
            <a:ext cx="574675" cy="576262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E6FFE5"/>
              </a:gs>
              <a:gs pos="100000">
                <a:srgbClr val="06F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72" name="AutoShape 52"/>
          <p:cNvSpPr>
            <a:spLocks noChangeArrowheads="1"/>
          </p:cNvSpPr>
          <p:nvPr/>
        </p:nvSpPr>
        <p:spPr bwMode="auto">
          <a:xfrm>
            <a:off x="7670800" y="5373688"/>
            <a:ext cx="574675" cy="576262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E5E5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73" name="AutoShape 53"/>
          <p:cNvSpPr>
            <a:spLocks noChangeArrowheads="1"/>
          </p:cNvSpPr>
          <p:nvPr/>
        </p:nvSpPr>
        <p:spPr bwMode="auto">
          <a:xfrm>
            <a:off x="7670800" y="3141663"/>
            <a:ext cx="574675" cy="576262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E5E5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37" name="Picture 15" descr="OWLLAMP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95259" y="986595"/>
            <a:ext cx="27368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6093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5" grpId="0" animBg="1"/>
      <p:bldP spid="133166" grpId="0" animBg="1"/>
      <p:bldP spid="133167" grpId="0" animBg="1"/>
      <p:bldP spid="133168" grpId="0" animBg="1"/>
      <p:bldP spid="133169" grpId="0" animBg="1"/>
      <p:bldP spid="133170" grpId="0" animBg="1"/>
      <p:bldP spid="133171" grpId="0" animBg="1"/>
      <p:bldP spid="133172" grpId="0" animBg="1"/>
      <p:bldP spid="133173" grpId="0" animBg="1"/>
    </p:bldLst>
  </p:timing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5775465</TotalTime>
  <Words>568</Words>
  <Application>Microsoft Office PowerPoint</Application>
  <PresentationFormat>Экран (4:3)</PresentationFormat>
  <Paragraphs>187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Скругленный</vt:lpstr>
      <vt:lpstr>Уравнение</vt:lpstr>
      <vt:lpstr>Формула</vt:lpstr>
      <vt:lpstr>Слайд 1</vt:lpstr>
      <vt:lpstr>Слайд 2</vt:lpstr>
      <vt:lpstr>              РЕШАЕМ УСТНО</vt:lpstr>
      <vt:lpstr>Слайд 4</vt:lpstr>
      <vt:lpstr>               ОПРЕДЕЛЕНИЕ</vt:lpstr>
      <vt:lpstr>Слайд 6</vt:lpstr>
      <vt:lpstr>      Определить коэффициенты                        а; в ; с</vt:lpstr>
      <vt:lpstr>Слайд 8</vt:lpstr>
      <vt:lpstr>Слайд 9</vt:lpstr>
      <vt:lpstr>Слайд 10</vt:lpstr>
      <vt:lpstr>Слайд 11</vt:lpstr>
      <vt:lpstr>            РЕШАЕМ В КЛАССЕ</vt:lpstr>
      <vt:lpstr>Слайд 13</vt:lpstr>
      <vt:lpstr>                       Рефлексия</vt:lpstr>
      <vt:lpstr>                         Домашнее задание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64</cp:revision>
  <dcterms:created xsi:type="dcterms:W3CDTF">2013-06-14T02:15:07Z</dcterms:created>
  <dcterms:modified xsi:type="dcterms:W3CDTF">2020-06-03T15:25:41Z</dcterms:modified>
</cp:coreProperties>
</file>