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CB3D78-398A-4A43-9ADA-233B55A3F8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7137" y="1775731"/>
            <a:ext cx="8437956" cy="4304558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вокруг 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50EF339-22DB-4EAC-BBA7-2E3F7E1C7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33" y="1603089"/>
            <a:ext cx="10126334" cy="36518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CF467A2-AAF6-40CF-9733-722430B0B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0079" y="377073"/>
            <a:ext cx="392582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2203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C1DD93E-6A1B-4577-8B21-E3D536F34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828" y="609601"/>
            <a:ext cx="9976398" cy="1397876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EE35D61-2F70-474A-8C0B-CF921070A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441" y="2942896"/>
            <a:ext cx="9270125" cy="3915104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• Французский язык оставил значительный след в русской лексике. Первые галлицизмы проникли в нее в Петровскую эпоху.</a:t>
            </a: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• Заимствование – неотъемлемая составляющая процесса функционирования и исторического изменения языка, один из основных источников пополнения его словарного запаса.</a:t>
            </a: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• Чаще всего потребность в названии предметов и понятий возникает в различных отраслях науки и техники, поэтому среди научно-технических терминов так много заимствованных.</a:t>
            </a:r>
          </a:p>
          <a:p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• Уровень освоенности русским языком слов, заимствованных из французского, часто настолько высок, что только лингвисты знают об их иноязычном происхождении.</a:t>
            </a:r>
          </a:p>
          <a:p>
            <a:pPr fontAlgn="base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Мы даже не подозреваем, что в русском языке более 2000 французских слов, которыми мы пользуемся практически каждый день, даже не подозревая об их значении. И, чтобы лучше знать и понимать свой родной язык, нужно изучать иностранные языки.</a:t>
            </a:r>
          </a:p>
          <a:p>
            <a:pPr fontAlgn="base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«Определяйте значения слов… и вы избавите свет от половины его заблуждений».</a:t>
            </a:r>
          </a:p>
          <a:p>
            <a:pPr fontAlgn="base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А.С. Пушкин</a:t>
            </a:r>
          </a:p>
          <a:p>
            <a:pPr fontAlgn="base"/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base"/>
            <a:r>
              <a:rPr lang="ru-RU" dirty="0"/>
              <a:t> </a:t>
            </a:r>
          </a:p>
          <a:p>
            <a:pPr fontAlgn="base"/>
            <a:r>
              <a:rPr lang="ru-RU" dirty="0"/>
              <a:t> </a:t>
            </a:r>
          </a:p>
          <a:p>
            <a:pPr fontAlgn="base"/>
            <a:r>
              <a:rPr lang="ru-RU" dirty="0"/>
              <a:t> </a:t>
            </a:r>
          </a:p>
          <a:p>
            <a:pPr fontAlgn="base"/>
            <a:r>
              <a:rPr lang="ru-RU" dirty="0"/>
              <a:t> </a:t>
            </a:r>
          </a:p>
          <a:p>
            <a:pPr fontAlgn="base"/>
            <a:r>
              <a:rPr lang="ru-RU" dirty="0"/>
              <a:t> </a:t>
            </a:r>
          </a:p>
          <a:p>
            <a:pPr fontAlgn="base"/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54542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lustrico.ru/wp-content/uploads/2016/12/LMP-RED-130-1400x1400.jpg">
            <a:extLst>
              <a:ext uri="{FF2B5EF4-FFF2-40B4-BE49-F238E27FC236}">
                <a16:creationId xmlns="" xmlns:a16="http://schemas.microsoft.com/office/drawing/2014/main" id="{5F98B77F-5EE5-4D48-B7AC-EBBDFC8BE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41" y="176782"/>
            <a:ext cx="2262433" cy="22624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C3C15139-C918-4F94-8418-1674EE6C1E3B}"/>
              </a:ext>
            </a:extLst>
          </p:cNvPr>
          <p:cNvSpPr/>
          <p:nvPr/>
        </p:nvSpPr>
        <p:spPr>
          <a:xfrm>
            <a:off x="348555" y="2544920"/>
            <a:ext cx="2149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Abat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jour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7A162B1-CEFB-43EB-8D06-17E9F0B121C8}"/>
              </a:ext>
            </a:extLst>
          </p:cNvPr>
          <p:cNvSpPr/>
          <p:nvPr/>
        </p:nvSpPr>
        <p:spPr>
          <a:xfrm>
            <a:off x="3422147" y="2544920"/>
            <a:ext cx="1633172" cy="622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aise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8D91A453-7468-4309-AAE9-426FE0CDC62E}"/>
              </a:ext>
            </a:extLst>
          </p:cNvPr>
          <p:cNvSpPr/>
          <p:nvPr/>
        </p:nvSpPr>
        <p:spPr>
          <a:xfrm>
            <a:off x="6096000" y="2582944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arde-robe</a:t>
            </a:r>
            <a:endParaRPr lang="ru-RU" sz="32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B2F01AD-89D2-4F6D-A40A-587A02707004}"/>
              </a:ext>
            </a:extLst>
          </p:cNvPr>
          <p:cNvSpPr/>
          <p:nvPr/>
        </p:nvSpPr>
        <p:spPr>
          <a:xfrm>
            <a:off x="9390741" y="2582944"/>
            <a:ext cx="14269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jour</a:t>
            </a:r>
            <a:endParaRPr lang="ru-RU" sz="32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A10BCBC-E7EA-4FD7-BB38-BB0D28599783}"/>
              </a:ext>
            </a:extLst>
          </p:cNvPr>
          <p:cNvSpPr/>
          <p:nvPr/>
        </p:nvSpPr>
        <p:spPr>
          <a:xfrm>
            <a:off x="519905" y="5914617"/>
            <a:ext cx="2056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Délicatesse</a:t>
            </a:r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472184A9-EE09-4D05-9EBF-D70EC1204FE8}"/>
              </a:ext>
            </a:extLst>
          </p:cNvPr>
          <p:cNvSpPr/>
          <p:nvPr/>
        </p:nvSpPr>
        <p:spPr>
          <a:xfrm>
            <a:off x="3763575" y="5914617"/>
            <a:ext cx="1508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alousie</a:t>
            </a:r>
            <a:endParaRPr lang="ru-RU" sz="32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FDE24503-E5AC-4F02-AB6E-4D7AA54C984F}"/>
              </a:ext>
            </a:extLst>
          </p:cNvPr>
          <p:cNvSpPr/>
          <p:nvPr/>
        </p:nvSpPr>
        <p:spPr>
          <a:xfrm>
            <a:off x="6099984" y="5867479"/>
            <a:ext cx="1919115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Cache-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nez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281451C-CFE4-4766-9EF2-148D9ADD7168}"/>
              </a:ext>
            </a:extLst>
          </p:cNvPr>
          <p:cNvSpPr/>
          <p:nvPr/>
        </p:nvSpPr>
        <p:spPr>
          <a:xfrm>
            <a:off x="9390741" y="5867479"/>
            <a:ext cx="18726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Cache-pot</a:t>
            </a:r>
            <a:endParaRPr lang="ru-RU" sz="3200" dirty="0"/>
          </a:p>
        </p:txBody>
      </p:sp>
      <p:pic>
        <p:nvPicPr>
          <p:cNvPr id="7172" name="Picture 4" descr="https://avatars.mds.yandex.net/get-pdb/776003/716fea8e-7f12-442d-a864-e03b0646b740/s1200?webp=false">
            <a:extLst>
              <a:ext uri="{FF2B5EF4-FFF2-40B4-BE49-F238E27FC236}">
                <a16:creationId xmlns="" xmlns:a16="http://schemas.microsoft.com/office/drawing/2014/main" id="{A55E7A1D-7D99-4601-B721-182E8F508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507" y="382473"/>
            <a:ext cx="2669628" cy="18510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krasota-zdorowie.ru/wp-content/uploads/2014/03/Zhenskii-garderob-2.jpg">
            <a:extLst>
              <a:ext uri="{FF2B5EF4-FFF2-40B4-BE49-F238E27FC236}">
                <a16:creationId xmlns="" xmlns:a16="http://schemas.microsoft.com/office/drawing/2014/main" id="{3A0AB779-8414-49A6-BAD6-8CEC49AD7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069" y="176783"/>
            <a:ext cx="2669628" cy="22624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lssh57.ucoz.ua/_ph/2/488327113.jpg">
            <a:extLst>
              <a:ext uri="{FF2B5EF4-FFF2-40B4-BE49-F238E27FC236}">
                <a16:creationId xmlns="" xmlns:a16="http://schemas.microsoft.com/office/drawing/2014/main" id="{31004419-1C07-4172-BD79-40F5B2F14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080" y="405746"/>
            <a:ext cx="2784049" cy="20880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mediadb.agro2b.ru/mediadb/310699.jpg">
            <a:extLst>
              <a:ext uri="{FF2B5EF4-FFF2-40B4-BE49-F238E27FC236}">
                <a16:creationId xmlns="" xmlns:a16="http://schemas.microsoft.com/office/drawing/2014/main" id="{CA08C17C-2DE1-488B-95AE-5B67392EE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41" y="3820689"/>
            <a:ext cx="2874997" cy="20467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okna-super.com/wp-content/uploads/2015/02/514088855_321328.jpg">
            <a:extLst>
              <a:ext uri="{FF2B5EF4-FFF2-40B4-BE49-F238E27FC236}">
                <a16:creationId xmlns="" xmlns:a16="http://schemas.microsoft.com/office/drawing/2014/main" id="{F46121B2-0EE0-4A3A-AD46-E4BC189F0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390" y="3479117"/>
            <a:ext cx="1919116" cy="23883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www.tvoy-platok.ru/upload/resize_cache/iblock/f96/1480_1718_1cbc42faba0ec5a61637ea6954ea0c218/f968c4df35a66022007989dd072047c6.jpg">
            <a:extLst>
              <a:ext uri="{FF2B5EF4-FFF2-40B4-BE49-F238E27FC236}">
                <a16:creationId xmlns="" xmlns:a16="http://schemas.microsoft.com/office/drawing/2014/main" id="{9105199D-97ED-43D1-830F-A5BCC4BE4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017" y="3483740"/>
            <a:ext cx="2053767" cy="2383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mercdn.ru/offers/17/e3/4b/17e34b.jpg">
            <a:extLst>
              <a:ext uri="{FF2B5EF4-FFF2-40B4-BE49-F238E27FC236}">
                <a16:creationId xmlns="" xmlns:a16="http://schemas.microsoft.com/office/drawing/2014/main" id="{9141B223-202D-4EF8-82E3-69DDA4E65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952" y="3479117"/>
            <a:ext cx="2462206" cy="23883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8113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F8296DE5-0A28-4C25-9819-486D3970E1F1}"/>
              </a:ext>
            </a:extLst>
          </p:cNvPr>
          <p:cNvSpPr/>
          <p:nvPr/>
        </p:nvSpPr>
        <p:spPr>
          <a:xfrm>
            <a:off x="923145" y="2679356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loche</a:t>
            </a:r>
            <a:endParaRPr lang="ru-RU" sz="32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3459EC6-E2DF-4287-B46A-7C5FD89FD86D}"/>
              </a:ext>
            </a:extLst>
          </p:cNvPr>
          <p:cNvSpPr/>
          <p:nvPr/>
        </p:nvSpPr>
        <p:spPr>
          <a:xfrm>
            <a:off x="3359878" y="2641330"/>
            <a:ext cx="2361544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Nature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morte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2E84A9C-2378-411D-AB96-15A369EFCB0F}"/>
              </a:ext>
            </a:extLst>
          </p:cNvPr>
          <p:cNvSpPr/>
          <p:nvPr/>
        </p:nvSpPr>
        <p:spPr>
          <a:xfrm>
            <a:off x="6640063" y="2641331"/>
            <a:ext cx="1803699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arachute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88D97C79-537B-44F9-9256-8E45B43ED17F}"/>
              </a:ext>
            </a:extLst>
          </p:cNvPr>
          <p:cNvSpPr/>
          <p:nvPr/>
        </p:nvSpPr>
        <p:spPr>
          <a:xfrm>
            <a:off x="9575971" y="2679356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erle</a:t>
            </a:r>
            <a:endParaRPr lang="ru-RU" sz="3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7863B7E6-FFE5-495A-BAEC-079EC3B7D0C7}"/>
              </a:ext>
            </a:extLst>
          </p:cNvPr>
          <p:cNvSpPr/>
          <p:nvPr/>
        </p:nvSpPr>
        <p:spPr>
          <a:xfrm>
            <a:off x="556720" y="5949827"/>
            <a:ext cx="22236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Pomme d’or</a:t>
            </a:r>
            <a:endParaRPr lang="ru-RU" sz="32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0C349F8-82B7-4418-AE48-E6DFEED1DC9A}"/>
              </a:ext>
            </a:extLst>
          </p:cNvPr>
          <p:cNvSpPr/>
          <p:nvPr/>
        </p:nvSpPr>
        <p:spPr>
          <a:xfrm>
            <a:off x="3377600" y="5968837"/>
            <a:ext cx="2600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Porte-monnaie</a:t>
            </a:r>
            <a:endParaRPr lang="ru-RU" sz="32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3AA21B1E-AFC5-4D9E-9A7D-4ED76F5972DF}"/>
              </a:ext>
            </a:extLst>
          </p:cNvPr>
          <p:cNvSpPr/>
          <p:nvPr/>
        </p:nvSpPr>
        <p:spPr>
          <a:xfrm>
            <a:off x="6575186" y="5949826"/>
            <a:ext cx="2098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Portefeuille</a:t>
            </a:r>
            <a:endParaRPr lang="ru-RU" sz="32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7DE9321-8A79-47B5-8F2C-D7E2D0A5F456}"/>
              </a:ext>
            </a:extLst>
          </p:cNvPr>
          <p:cNvSpPr/>
          <p:nvPr/>
        </p:nvSpPr>
        <p:spPr>
          <a:xfrm>
            <a:off x="9910792" y="5930813"/>
            <a:ext cx="1119217" cy="622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Purée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lareedoote.catalog2b.ru/uimages/product/013/805/621-350038877_1_co_1_7050875.jpg">
            <a:extLst>
              <a:ext uri="{FF2B5EF4-FFF2-40B4-BE49-F238E27FC236}">
                <a16:creationId xmlns="" xmlns:a16="http://schemas.microsoft.com/office/drawing/2014/main" id="{3C42F0A6-88AB-407D-B873-F5330FCDF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96" y="204597"/>
            <a:ext cx="2436733" cy="2436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vistanet.com/wp-content/uploads/2015/12/xudozhnik_Josef_Lauer_03.jpg">
            <a:extLst>
              <a:ext uri="{FF2B5EF4-FFF2-40B4-BE49-F238E27FC236}">
                <a16:creationId xmlns="" xmlns:a16="http://schemas.microsoft.com/office/drawing/2014/main" id="{669CF228-E02D-4838-9BCF-8885CA848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784" y="199697"/>
            <a:ext cx="2708152" cy="24699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eposib.com/netcat_files/472/442/23.JPG">
            <a:extLst>
              <a:ext uri="{FF2B5EF4-FFF2-40B4-BE49-F238E27FC236}">
                <a16:creationId xmlns="" xmlns:a16="http://schemas.microsoft.com/office/drawing/2014/main" id="{C27982D0-9423-4647-A814-98AE17EF3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586" y="204597"/>
            <a:ext cx="2098652" cy="2436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techsale.me/img/products/47147-chernaja-zhemchuzhina-20x30-sm-na-bumage.jpg">
            <a:extLst>
              <a:ext uri="{FF2B5EF4-FFF2-40B4-BE49-F238E27FC236}">
                <a16:creationId xmlns="" xmlns:a16="http://schemas.microsoft.com/office/drawing/2014/main" id="{8A84C8F6-7640-4C24-BBA3-BA1442BE1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566" y="204596"/>
            <a:ext cx="2098653" cy="2436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avatars.mds.yandex.net/get-marketpic/477791/market_ykk71yLT563a56L99tl8tw/orig">
            <a:extLst>
              <a:ext uri="{FF2B5EF4-FFF2-40B4-BE49-F238E27FC236}">
                <a16:creationId xmlns="" xmlns:a16="http://schemas.microsoft.com/office/drawing/2014/main" id="{F0FCDDEF-34C1-4BBE-97B2-15B3C0716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623" y="3463661"/>
            <a:ext cx="2357371" cy="24890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bison-media.ru/wa-data/public/shop/products/74/17/41774/images/189545/189545.970.jpg">
            <a:extLst>
              <a:ext uri="{FF2B5EF4-FFF2-40B4-BE49-F238E27FC236}">
                <a16:creationId xmlns="" xmlns:a16="http://schemas.microsoft.com/office/drawing/2014/main" id="{C1A5BB66-1F4F-477A-B624-DEECD6E75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843" y="3958941"/>
            <a:ext cx="2627337" cy="1971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avatars.mds.yandex.net/get-pdb/33827/78df2e11-9007-4295-b07b-192496a0c53b/s1200?webp=false">
            <a:extLst>
              <a:ext uri="{FF2B5EF4-FFF2-40B4-BE49-F238E27FC236}">
                <a16:creationId xmlns="" xmlns:a16="http://schemas.microsoft.com/office/drawing/2014/main" id="{0F7E07BF-3BCE-4514-806F-4BF985E02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005" y="3983949"/>
            <a:ext cx="2550793" cy="1984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igrushka-spb.ru/wa-data/public/shop/products/44/28/102844/images/45294/45294.750x0.jpg">
            <a:extLst>
              <a:ext uri="{FF2B5EF4-FFF2-40B4-BE49-F238E27FC236}">
                <a16:creationId xmlns="" xmlns:a16="http://schemas.microsoft.com/office/drawing/2014/main" id="{DE11E77F-B2AF-4B4E-AB4D-987CC44C0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94" y="3429000"/>
            <a:ext cx="1894936" cy="25208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21835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BFF9FD28-A7A7-4B68-8FD3-523BC04DE8CB}"/>
              </a:ext>
            </a:extLst>
          </p:cNvPr>
          <p:cNvSpPr/>
          <p:nvPr/>
        </p:nvSpPr>
        <p:spPr>
          <a:xfrm>
            <a:off x="1415306" y="2607300"/>
            <a:ext cx="1532792" cy="821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Royal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CC404B91-8B23-4CFA-8A35-3EFB7208FE30}"/>
              </a:ext>
            </a:extLst>
          </p:cNvPr>
          <p:cNvSpPr/>
          <p:nvPr/>
        </p:nvSpPr>
        <p:spPr>
          <a:xfrm>
            <a:off x="5214873" y="2607300"/>
            <a:ext cx="1532792" cy="821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Roulé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5BC8791-9196-4922-8DB2-6B76091DB668}"/>
              </a:ext>
            </a:extLst>
          </p:cNvPr>
          <p:cNvSpPr/>
          <p:nvPr/>
        </p:nvSpPr>
        <p:spPr>
          <a:xfrm>
            <a:off x="3305697" y="6088559"/>
            <a:ext cx="34419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Sac de voyage</a:t>
            </a:r>
            <a:endParaRPr lang="ru-RU" sz="4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170E9C-B706-4F38-BDE3-5EC3CA165324}"/>
              </a:ext>
            </a:extLst>
          </p:cNvPr>
          <p:cNvSpPr/>
          <p:nvPr/>
        </p:nvSpPr>
        <p:spPr>
          <a:xfrm>
            <a:off x="8858334" y="2607300"/>
            <a:ext cx="1835182" cy="821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Soufflé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1tmn.ru/wp-content/uploads/2017/10/b06f4.jpg">
            <a:extLst>
              <a:ext uri="{FF2B5EF4-FFF2-40B4-BE49-F238E27FC236}">
                <a16:creationId xmlns="" xmlns:a16="http://schemas.microsoft.com/office/drawing/2014/main" id="{1790775D-03E2-429B-A6B6-288FEFF31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60" y="254105"/>
            <a:ext cx="2844979" cy="2400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old.breadorel.ru/assets/gallery/141/%D1%80%D1%83%D0%BB%D0%B5%D1%82%20%D1%81%20%D0%B4%D0%B6%D0%B5%D0%BC%D0%BE%D0%BC.jpg">
            <a:extLst>
              <a:ext uri="{FF2B5EF4-FFF2-40B4-BE49-F238E27FC236}">
                <a16:creationId xmlns="" xmlns:a16="http://schemas.microsoft.com/office/drawing/2014/main" id="{1DFD5C3C-53F7-4B3D-A8B3-A098E7FBC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31" y="254105"/>
            <a:ext cx="3441968" cy="2400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rerecept.ru/wp-content/uploads/2017/07/recept-negnogo-sufle-iz-klubniki-so-sgucshenkoy-1024x1011.jpg">
            <a:extLst>
              <a:ext uri="{FF2B5EF4-FFF2-40B4-BE49-F238E27FC236}">
                <a16:creationId xmlns="" xmlns:a16="http://schemas.microsoft.com/office/drawing/2014/main" id="{8564DB47-9BB2-43D8-9BE5-F47C21979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868" y="254105"/>
            <a:ext cx="2432114" cy="2400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avatars.mds.yandex.net/get-marketpic/163651/market_QocOEbDxG2ufDIeG6gtDLQ/orig">
            <a:extLst>
              <a:ext uri="{FF2B5EF4-FFF2-40B4-BE49-F238E27FC236}">
                <a16:creationId xmlns="" xmlns:a16="http://schemas.microsoft.com/office/drawing/2014/main" id="{1E815501-3590-4FB0-BBD8-EC8D015F2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971" y="3429000"/>
            <a:ext cx="4656448" cy="27523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://pluspng.com/img-png/eiffel-tower-png-eiffel-tower-silhouette-drawing-1000.png">
            <a:extLst>
              <a:ext uri="{FF2B5EF4-FFF2-40B4-BE49-F238E27FC236}">
                <a16:creationId xmlns="" xmlns:a16="http://schemas.microsoft.com/office/drawing/2014/main" id="{C9A42FC7-08A4-4A60-863F-EBA693733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488" y="943588"/>
            <a:ext cx="392588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7498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0AFFA5-7993-4533-9B03-548FE7CA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80" y="169682"/>
            <a:ext cx="10131425" cy="4509155"/>
          </a:xfrm>
        </p:spPr>
        <p:txBody>
          <a:bodyPr>
            <a:no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пасибо </a:t>
            </a:r>
            <a:b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880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D74B248-A949-4D34-AA5C-9CD64D08E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573" y="263740"/>
            <a:ext cx="4237682" cy="74027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9683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257B10-F58B-4487-B31D-3DE7A7D8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615" y="175967"/>
            <a:ext cx="2679569" cy="1456267"/>
          </a:xfrm>
        </p:spPr>
        <p:txBody>
          <a:bodyPr>
            <a:norm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Пётр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B197B72-3D0A-4971-9B0C-67368854E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919" y="1387366"/>
            <a:ext cx="4939073" cy="4782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  Петр был первым русским царем, который знал иностранные языки, сам ездил за границу, разрешал и даже заставлял ездить туда своих подданных.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Он интересовался, прежде всего, научно-техническими достижениями и, естественно, способствовал появлению в русском языке французских слов, относящихся к военной тематике, научной и технической терминологии. В русском языке появляются такие слова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арсенал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атака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визит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дама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желе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инспекция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увертюра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фасон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экипаж.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100dorog.ru/upload/images/articles/2014/6448835-20-Pyotr.jpg">
            <a:extLst>
              <a:ext uri="{FF2B5EF4-FFF2-40B4-BE49-F238E27FC236}">
                <a16:creationId xmlns="" xmlns:a16="http://schemas.microsoft.com/office/drawing/2014/main" id="{EC39A1B2-8C2C-4A3A-B5D5-B56EBCE8D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185" y="452487"/>
            <a:ext cx="4495393" cy="6089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3134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0172C5-3DB8-4093-B118-6B7B4184F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48" y="384496"/>
            <a:ext cx="4871206" cy="1218062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kulturologia.ru/files/u17975/Elizaveta-Petrovna.jpg">
            <a:extLst>
              <a:ext uri="{FF2B5EF4-FFF2-40B4-BE49-F238E27FC236}">
                <a16:creationId xmlns="" xmlns:a16="http://schemas.microsoft.com/office/drawing/2014/main" id="{14126665-BFAF-42FD-9137-A8C9F07A672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947" y="384495"/>
            <a:ext cx="4871206" cy="6089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46841" y="1572916"/>
            <a:ext cx="5833241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время царствования Елизаветы, франко-русские отношения продолжали улучшаться, быстро росло французское влияние. Создавая пышный двор, Елизавета обращалась к примеру самого великолепного двора Европы - французского королевского двора.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• бытовая лексика: костюм, капот, корсет, корсаж, жакет, жилет, пальто, манто, блуза, фрак, браслет, вуаль, жабо, этаж, мебель, комод, кабинет, буфет, салон, туалет, трюмо, люстра, абажур, портьера, сервиз, лакей, бульон, котлета, крем, рагу, десерт, мармелад, пломбир и др.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военные термины: авангард, капитан, сержант, артиллерия, марш, манеж, кавалерия, редут, атака, брешь, батальон, салют, гарнизон, курьер, генерал, лейтенант, блиндаж, рекрут, сапер, корнет, корпус, десант, флот, эскадра.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слова из области искусства: бельэтаж, партер, пьеса, актер, суфлер, режиссер, антракт, фойе, сюжет, амплуа, рампа, репертуар, фарс, балет, жанр, роль, эстрада.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798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9010BA-50E8-4DE4-AD48-C063929C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48" y="337793"/>
            <a:ext cx="5215379" cy="1197903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93D3BED-297B-427C-BF35-D6DA37D89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2" y="1492469"/>
            <a:ext cx="5778060" cy="4897821"/>
          </a:xfrm>
        </p:spPr>
        <p:txBody>
          <a:bodyPr>
            <a:normAutofit fontScale="85000" lnSpcReduction="20000"/>
          </a:bodyPr>
          <a:lstStyle/>
          <a:p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В первые годы правления Екатерины II культурные связи Франции и России еще более укрепились. Екатерина II вступила в личную переписку с главными идеологами Просвещения: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Д'Аламбером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Вольтером, Дидро,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Гриммом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и др. Не считаясь с затратами, Екатерина выписывала из Франции архитекторов, художников, скульпторов. Она пригласила в Россию Э. Фальконе, который по ее заказу создал знаменитый памятник Петру I - «Медный всадник». В результате этих контактов в русском языке появились слова, относящиеся к терминологической лексике в области архитектуры и строительного дела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платформа, витраж, гудрон, павильон, этаж, плафон, фронтон, бетон, фасад, модерн, терраса, антресоль, консоль, тротуар, толь, траншея, ниша и др. </a:t>
            </a:r>
          </a:p>
          <a:p>
            <a:endParaRPr lang="ru-RU" dirty="0"/>
          </a:p>
        </p:txBody>
      </p:sp>
      <p:pic>
        <p:nvPicPr>
          <p:cNvPr id="3074" name="Picture 2" descr="http://www.grandships.ru/wp-content/uploads/2017/12/ekaterina-2.jpg">
            <a:extLst>
              <a:ext uri="{FF2B5EF4-FFF2-40B4-BE49-F238E27FC236}">
                <a16:creationId xmlns="" xmlns:a16="http://schemas.microsoft.com/office/drawing/2014/main" id="{CE43B409-33DF-4E60-B332-7EA7F951F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681" y="338579"/>
            <a:ext cx="5088707" cy="61808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5125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570625-074E-4B10-A8A2-5F192BB10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450" y="0"/>
            <a:ext cx="5583024" cy="14589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1812  г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mil.ru/images/military/military/photo/2_grekov_avakimyan_1812%282%29.jpg">
            <a:extLst>
              <a:ext uri="{FF2B5EF4-FFF2-40B4-BE49-F238E27FC236}">
                <a16:creationId xmlns="" xmlns:a16="http://schemas.microsoft.com/office/drawing/2014/main" id="{703124DA-DB75-4098-84C2-345B83404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693" y="1015162"/>
            <a:ext cx="8378059" cy="5448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0262" y="1382109"/>
            <a:ext cx="26380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588357"/>
            <a:ext cx="342637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Приход к власти Наполеона I, его нападение на Россию и Отечественная война 1812 года вызвали в русском обществе подъем патриотических чувств и ненависть к захватчикам, но не уменьшили влияния французской культуры.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Французский язык оставался языком русского образованного общества, можно сказать, вторым родным языком. Французские книги, газеты и журналы были распространены не меньше, если не больше, чем русские.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556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57B2326-B02A-4110-BB56-9ED9173CB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331" y="0"/>
            <a:ext cx="11161337" cy="1456267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Авиаэскадрилья «Нормандия -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неман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5122" name="Picture 2" descr="https://antikvariat.ru/upload/iblock/912/regiment_normandie_ni_men_gael_tabyure.jpg">
            <a:extLst>
              <a:ext uri="{FF2B5EF4-FFF2-40B4-BE49-F238E27FC236}">
                <a16:creationId xmlns="" xmlns:a16="http://schemas.microsoft.com/office/drawing/2014/main" id="{186A5D20-28D5-4A7E-B9E8-5BC4A360E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559" y="1278241"/>
            <a:ext cx="8145517" cy="5401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17109" y="1282440"/>
            <a:ext cx="293683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Яркой страницей сотрудничества России и Франции стала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авиаэскадрилья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«Нормандия» (позднее - «Нормандия - Неман»), которая сражалась на советско-германском фронте. Эта эскадрилья стала символом боевого братства наших народов. Многие французские летчики были награждены советскими орденами. Четверо из них М. Альбер, Р. де ля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Пуан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М. </a:t>
            </a:r>
            <a:r>
              <a:rPr kumimoji="0" lang="ru-RU" sz="1400" b="0" i="0" u="none" strike="noStrike" cap="none" normalizeH="0" baseline="0" dirty="0" err="1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Лефевр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Ж. Андре - удостоены звания Героя Советского Союза.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на территории оккупированной Франции ширилась партизанская война, в которой активно участвовали советские граждане, угнанные гитлеровцами во Францию и бежавшие из концлагерей. Они вступали в организации Сопротивления или создавали собственные партизанские отряды</a:t>
            </a:r>
            <a:r>
              <a:rPr lang="ru-RU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178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8D2B0D4-E5B6-416F-9D71-16AF85AD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767" y="338666"/>
            <a:ext cx="10449581" cy="1605748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Приметы французских заимствований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BA0FF5-6A99-4E7B-9D89-3535B83BA9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734207"/>
            <a:ext cx="10131425" cy="4824248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Начальное а почти всегда свидетельствует о нерусском происхождении слова: абажур, анкета, авангард, аккорд, анфилада и др.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Наличие в слове буквы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яркая иноязычная черта : фабрика, фавор, фактор, фарс, фасад, феномен и др.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Сочетание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 ракета, кедр, герой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Соседство двух и более гласных) в корнях слов: поэт, дуэль, какао, сеанс, сюита, марионетка, оазис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Буква э встречается почти исключительно в заимствованных словах, большинство которых французского происхождения: поэт, этаж, пленэр, экран, эскадрон, мэрия, эскиз и др.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6. Сочетание уа,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уэ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репертуар, тротуар, аксессуар, ситуация, дуэль, вуаль, боа.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7. Сочетания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мю и др. : пюре, купюра, бюро, бюрократ, бюст, дебют и др.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8. Двойные согласные в корне слова: аксессуары, кассета, импрессионизм, тоннель, попурри, аттракцион.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9. Несклоняемость существительных: кафе, жюри, депо, плиссе, манто, сабо.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10. Морфологическая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невыраженность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числа и рода существительных: бра, кофе.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11. Сочетания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ан перед согласными: амплуа, пансион.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12. Конечные ударные е, и, о: пенсне, пари, бюро.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13. Ударение на последнем слоге, если слово не приобрело русского окончания: партнер, секретарь.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14. Суффиксы существительных -ер, -аж, 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шофер, тираж, нюанс.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531993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BD6F7-5415-469E-8BD8-03ABB7FF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57113"/>
            <a:ext cx="10131425" cy="1456267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73393D2-1336-45E2-AF26-CDD26167A2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924" y="1166648"/>
            <a:ext cx="11445766" cy="569135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исследовании приняли участие 28 учащихся 4 б  класса и 29 учащихся 8-9 классов.</a:t>
            </a:r>
          </a:p>
          <a:p>
            <a:r>
              <a:rPr lang="ru-RU" dirty="0"/>
              <a:t>Как и предполагалось, 100% опознания никто из испытуемых не показал:</a:t>
            </a:r>
          </a:p>
          <a:p>
            <a:r>
              <a:rPr lang="ru-RU" dirty="0"/>
              <a:t>*Банкет -21%-4 б;65%-8-9 классы;</a:t>
            </a:r>
          </a:p>
          <a:p>
            <a:r>
              <a:rPr lang="ru-RU" dirty="0"/>
              <a:t>*Брошюра – 42%;79%; </a:t>
            </a:r>
          </a:p>
          <a:p>
            <a:r>
              <a:rPr lang="ru-RU" dirty="0"/>
              <a:t>*Вираж -14%; 55%;</a:t>
            </a:r>
          </a:p>
          <a:p>
            <a:r>
              <a:rPr lang="ru-RU" dirty="0"/>
              <a:t>*Дебют -35 %; 75 %;</a:t>
            </a:r>
          </a:p>
          <a:p>
            <a:r>
              <a:rPr lang="ru-RU" dirty="0"/>
              <a:t>*Дирижабль -57 %; 51 %;</a:t>
            </a:r>
          </a:p>
          <a:p>
            <a:r>
              <a:rPr lang="ru-RU" dirty="0"/>
              <a:t>*Жалюзи -25 %; 82%;</a:t>
            </a:r>
          </a:p>
          <a:p>
            <a:r>
              <a:rPr lang="ru-RU" dirty="0"/>
              <a:t>*Жюри -67 %; 96 %;</a:t>
            </a:r>
          </a:p>
          <a:p>
            <a:r>
              <a:rPr lang="ru-RU" dirty="0"/>
              <a:t>*Кашпо -35 %; 75 %;</a:t>
            </a:r>
          </a:p>
          <a:p>
            <a:r>
              <a:rPr lang="ru-RU" dirty="0"/>
              <a:t>Минимальный уровень узнавания заимствований – 14% (4 класс);51 % (8-9 классы). Максимальный – 67% (4 класс);96 % (8-9 классы). </a:t>
            </a:r>
          </a:p>
          <a:p>
            <a:r>
              <a:rPr lang="ru-RU" dirty="0"/>
              <a:t>Самыми узнаваемыми оказались слова: брошюра, жалюзи, жюри, кашпо. Практически все учащиеся правильно определили их значение (кроме слова кашпо).                                                       </a:t>
            </a:r>
          </a:p>
          <a:p>
            <a:r>
              <a:rPr lang="ru-RU" dirty="0"/>
              <a:t>Такой уровень узнавания заимствований из французского языка говорит о высокой </a:t>
            </a:r>
            <a:r>
              <a:rPr lang="ru-RU" dirty="0" err="1"/>
              <a:t>адаптированности</a:t>
            </a:r>
            <a:r>
              <a:rPr lang="ru-RU" dirty="0"/>
              <a:t> </a:t>
            </a:r>
            <a:r>
              <a:rPr lang="ru-RU" dirty="0" err="1"/>
              <a:t>иноязычий</a:t>
            </a:r>
            <a:r>
              <a:rPr lang="ru-RU" dirty="0"/>
              <a:t> к исконным языковым нормам.</a:t>
            </a:r>
          </a:p>
          <a:p>
            <a:r>
              <a:rPr lang="ru-RU" dirty="0"/>
              <a:t>Испытуемые 8-9 классов  интуитивно чувствуют специфические особенности иноязычных слов лучше, нежели ученики 4 класса. Это можно объяснить тем, что эти учащиеся изучают французский язык с 5 класса и уже овладели языковой базой и научились «чувствовать» фонетические особенности французского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08550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94B5246-068A-4197-B32C-B24CB8983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668" y="0"/>
            <a:ext cx="11698664" cy="145626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Лингвистические «следы»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калуге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://riokaluga.ru/wp-content/uploads/2012/05/Letual-01.jpg">
            <a:extLst>
              <a:ext uri="{FF2B5EF4-FFF2-40B4-BE49-F238E27FC236}">
                <a16:creationId xmlns="" xmlns:a16="http://schemas.microsoft.com/office/drawing/2014/main" id="{EA45668B-DBF6-4110-AD34-D055030B25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68" y="1238771"/>
            <a:ext cx="3753569" cy="2503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bestate.ru/img/data/img59d38d6dedd69_1507036525_1.jpg">
            <a:extLst>
              <a:ext uri="{FF2B5EF4-FFF2-40B4-BE49-F238E27FC236}">
                <a16:creationId xmlns="" xmlns:a16="http://schemas.microsoft.com/office/drawing/2014/main" id="{DE10BB3B-12F4-4FF9-A094-688B53FD8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441" y="1238574"/>
            <a:ext cx="3630891" cy="2503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wikishopping.ru/cache/multithumb_mob/thumb_uploads_sz149343_sz_rendez-vous-ent.jpg">
            <a:extLst>
              <a:ext uri="{FF2B5EF4-FFF2-40B4-BE49-F238E27FC236}">
                <a16:creationId xmlns="" xmlns:a16="http://schemas.microsoft.com/office/drawing/2014/main" id="{FF8F5318-F85F-4465-9A79-91BEF7192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829" y="1238771"/>
            <a:ext cx="3338227" cy="2503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cafemerci.ru/wp-content/uploads/2015/10/Cafe-Merci-0001-new-02.jpg">
            <a:extLst>
              <a:ext uri="{FF2B5EF4-FFF2-40B4-BE49-F238E27FC236}">
                <a16:creationId xmlns="" xmlns:a16="http://schemas.microsoft.com/office/drawing/2014/main" id="{4D5902C5-507E-49A8-AD51-2E3E57D30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190" y="3828285"/>
            <a:ext cx="3860813" cy="2886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image.jimcdn.com/app/cms/image/transf/none/path/sac43a03de73fca4a/image/i55a977c810a1ef9d/version/1502457203/image.jpg">
            <a:extLst>
              <a:ext uri="{FF2B5EF4-FFF2-40B4-BE49-F238E27FC236}">
                <a16:creationId xmlns="" xmlns:a16="http://schemas.microsoft.com/office/drawing/2014/main" id="{9233170F-8825-4652-997B-A71CE20885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206" y="386411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122219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B36E0D05-787B-4C61-8268-2D6C1FBEDA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Небесная</Template>
  <TotalTime>175</TotalTime>
  <Words>1299</Words>
  <Application>Microsoft Office PowerPoint</Application>
  <PresentationFormat>Произвольный</PresentationFormat>
  <Paragraphs>84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Небесная</vt:lpstr>
      <vt:lpstr>Французский  вокруг  нас</vt:lpstr>
      <vt:lpstr>Пётр I</vt:lpstr>
      <vt:lpstr>Елизавета I </vt:lpstr>
      <vt:lpstr>Екатерина II</vt:lpstr>
      <vt:lpstr>Слайд 5</vt:lpstr>
      <vt:lpstr>Авиаэскадрилья «Нормандия - неман»</vt:lpstr>
      <vt:lpstr>Приметы французских заимствований </vt:lpstr>
      <vt:lpstr>Результаты анкетирования</vt:lpstr>
      <vt:lpstr>Лингвистические «следы» франции в калуге</vt:lpstr>
      <vt:lpstr>Выводы :</vt:lpstr>
      <vt:lpstr>Слайд 11</vt:lpstr>
      <vt:lpstr>Слайд 12</vt:lpstr>
      <vt:lpstr>Слайд 13</vt:lpstr>
      <vt:lpstr>Спасибо  за 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Французский  вокруг  нас</dc:title>
  <dc:creator>Ольга Лебединская</dc:creator>
  <cp:lastModifiedBy>Учитель</cp:lastModifiedBy>
  <cp:revision>32</cp:revision>
  <dcterms:created xsi:type="dcterms:W3CDTF">2018-05-09T09:59:24Z</dcterms:created>
  <dcterms:modified xsi:type="dcterms:W3CDTF">2018-05-09T22:41:24Z</dcterms:modified>
</cp:coreProperties>
</file>