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60" r:id="rId3"/>
    <p:sldId id="258" r:id="rId4"/>
    <p:sldId id="259" r:id="rId5"/>
    <p:sldId id="267" r:id="rId6"/>
    <p:sldId id="268" r:id="rId7"/>
    <p:sldId id="269" r:id="rId8"/>
    <p:sldId id="273" r:id="rId9"/>
    <p:sldId id="277" r:id="rId10"/>
    <p:sldId id="278" r:id="rId11"/>
    <p:sldId id="279" r:id="rId12"/>
    <p:sldId id="281" r:id="rId13"/>
    <p:sldId id="323" r:id="rId14"/>
    <p:sldId id="32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1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0F216-4481-4926-8555-E278EFB245BF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EB34E-6E74-41B3-81F3-185FB4D1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420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EB34E-6E74-41B3-81F3-185FB4D13B1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877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http://i041.radikal.ru/0712/49/119ae8caa3d0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"/>
            <a:ext cx="8388424" cy="2852936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002060"/>
                </a:solidFill>
                <a:latin typeface="Arial Black" pitchFamily="34" charset="0"/>
              </a:rPr>
              <a:t>Мёд – чудо природы.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276872"/>
            <a:ext cx="7272808" cy="4581128"/>
          </a:xfrm>
        </p:spPr>
        <p:txBody>
          <a:bodyPr>
            <a:normAutofit lnSpcReduction="10000"/>
          </a:bodyPr>
          <a:lstStyle/>
          <a:p>
            <a:r>
              <a:rPr lang="ru-RU" b="1" i="1" u="sng" dirty="0" smtClean="0">
                <a:solidFill>
                  <a:schemeClr val="tx1"/>
                </a:solidFill>
                <a:latin typeface="Arial Black" pitchFamily="34" charset="0"/>
              </a:rPr>
              <a:t>Автор работы:</a:t>
            </a:r>
            <a:endParaRPr lang="ru-RU" i="1" u="sng" dirty="0" smtClean="0">
              <a:solidFill>
                <a:schemeClr val="tx1"/>
              </a:solidFill>
              <a:latin typeface="Arial Black" pitchFamily="34" charset="0"/>
            </a:endParaRPr>
          </a:p>
          <a:p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>Фадеев Денис Александрович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Arial Black" pitchFamily="34" charset="0"/>
              </a:rPr>
              <a:t>2 Б класс 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Arial Black" pitchFamily="34" charset="0"/>
              </a:rPr>
              <a:t>БОУ «</a:t>
            </a:r>
            <a:r>
              <a:rPr lang="ru-RU" i="1" dirty="0" err="1" smtClean="0">
                <a:solidFill>
                  <a:schemeClr val="tx1"/>
                </a:solidFill>
                <a:latin typeface="Arial Black" pitchFamily="34" charset="0"/>
              </a:rPr>
              <a:t>Колосовская</a:t>
            </a:r>
            <a:r>
              <a:rPr lang="ru-RU" i="1" dirty="0" smtClean="0">
                <a:solidFill>
                  <a:schemeClr val="tx1"/>
                </a:solidFill>
                <a:latin typeface="Arial Black" pitchFamily="34" charset="0"/>
              </a:rPr>
              <a:t> СШ»</a:t>
            </a:r>
          </a:p>
          <a:p>
            <a:r>
              <a:rPr lang="ru-RU" i="1" u="sng" dirty="0" smtClean="0">
                <a:solidFill>
                  <a:schemeClr val="tx1"/>
                </a:solidFill>
                <a:latin typeface="Arial Black" pitchFamily="34" charset="0"/>
              </a:rPr>
              <a:t>Научный руководитель</a:t>
            </a:r>
            <a:r>
              <a:rPr lang="ru-RU" i="1" dirty="0" smtClean="0">
                <a:solidFill>
                  <a:schemeClr val="tx1"/>
                </a:solidFill>
                <a:latin typeface="Arial Black" pitchFamily="34" charset="0"/>
              </a:rPr>
              <a:t>: 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Arial Black" pitchFamily="34" charset="0"/>
              </a:rPr>
              <a:t>учитель начальных классов</a:t>
            </a:r>
          </a:p>
          <a:p>
            <a:r>
              <a:rPr lang="ru-RU" i="1" dirty="0" err="1" smtClean="0">
                <a:solidFill>
                  <a:schemeClr val="tx1"/>
                </a:solidFill>
                <a:latin typeface="Arial Black" pitchFamily="34" charset="0"/>
              </a:rPr>
              <a:t>Колокольникова</a:t>
            </a:r>
            <a:r>
              <a:rPr lang="ru-RU" i="1" dirty="0" smtClean="0">
                <a:solidFill>
                  <a:schemeClr val="tx1"/>
                </a:solidFill>
                <a:latin typeface="Arial Black" pitchFamily="34" charset="0"/>
              </a:rPr>
              <a:t> М.А.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Arial Black" pitchFamily="34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49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419872" y="908720"/>
            <a:ext cx="5038328" cy="518457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Мед  с сахарным сиропом имеет повышенную влажность- это можно проверить следующим способом. Опустите в мед  кусочек хлеба, а через 8-10 минут достаньте  его. В качественном меде хлеб затвердеет.  Если наоборот, размягчился или вовсе расползся, то значит, что в меде есть сахарный сироп</a:t>
            </a:r>
            <a:r>
              <a:rPr lang="ru-RU" sz="2800" b="1" i="1" dirty="0" smtClean="0">
                <a:latin typeface="Arial Black" pitchFamily="34" charset="0"/>
              </a:rPr>
              <a:t>.</a:t>
            </a:r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sz="2800" b="1" i="1" dirty="0">
              <a:latin typeface="Arial Black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 flipV="1">
            <a:off x="467544" y="6597351"/>
            <a:ext cx="8208912" cy="45719"/>
          </a:xfrm>
        </p:spPr>
        <p:txBody>
          <a:bodyPr>
            <a:normAutofit fontScale="25000" lnSpcReduction="20000"/>
          </a:bodyPr>
          <a:lstStyle/>
          <a:p>
            <a:pPr>
              <a:buFont typeface="Arial" pitchFamily="34" charset="0"/>
              <a:buChar char="•"/>
            </a:pP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" name="Picture 2" descr="C:\Users\Марина\Desktop\воспитательный план\НОУ\IMG-20200212-WA00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272968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67944" y="332656"/>
            <a:ext cx="4618856" cy="5472608"/>
          </a:xfrm>
        </p:spPr>
        <p:txBody>
          <a:bodyPr>
            <a:normAutofit/>
          </a:bodyPr>
          <a:lstStyle/>
          <a:p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Я проверил мед на брожение. При помешивании меда ложкой я не наблюдал признаков пенистости, пузырьков газа, специфического спиртового запаха. Натуральный мед не может бродить, так как он </a:t>
            </a:r>
            <a:r>
              <a:rPr lang="ru-RU" sz="2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бактерициден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Марина\Desktop\воспитательный план\НОУ\IMG-20200212-WA00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3528392" cy="497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64807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Выводы: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136904" cy="46805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Проделанная работа  подтвердила нашу  гипотезу, что натуральный мед можно определить опытным путем.</a:t>
            </a:r>
          </a:p>
          <a:p>
            <a:pPr algn="just"/>
            <a:r>
              <a:rPr lang="ru-RU" sz="2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Проведя исследования качества  меда купленного в магазине и у пчеловода данными способами, выяснилось,  что мед из магазина не является  натуральным,  а следовательно, не может быть целебным</a:t>
            </a:r>
            <a:r>
              <a:rPr lang="ru-RU" b="1" dirty="0" smtClean="0"/>
              <a:t>. </a:t>
            </a:r>
          </a:p>
          <a:p>
            <a:pPr algn="just"/>
            <a:r>
              <a:rPr lang="ru-RU" sz="2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качества меда очень актуален в наше время. Ведь в низком качестве продукта виноваты не пчелы, а люди, которые непосредственно работают на  пасеке. Данная исследовательская  работа имеет большое практическое значение,  так как она помогает достаточно быстро и просто, без материальных затрат определить качество исследуемого продукта.</a:t>
            </a:r>
            <a:endParaRPr lang="ru-RU" sz="23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64807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Выводы: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136904" cy="4680520"/>
          </a:xfrm>
        </p:spPr>
        <p:txBody>
          <a:bodyPr>
            <a:normAutofit/>
          </a:bodyPr>
          <a:lstStyle/>
          <a:p>
            <a:pPr algn="just"/>
            <a:r>
              <a:rPr lang="ru-RU" sz="2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выполнения работы мы в очередной  раз убедились , как грамотно и тонко  распорядилась природа, создавая блага для жизни на Земле. Как маленькие   пчелки четко знают и выполняют  свою работу, даря  нам такой натуральный и полезный  продукт. Поэтому мы считаем </a:t>
            </a:r>
            <a:r>
              <a:rPr lang="ru-RU" sz="2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 чудом природы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914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3888432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latin typeface="Arial Black" pitchFamily="34" charset="0"/>
              </a:rPr>
              <a:t>Будьте здоровы!</a:t>
            </a:r>
            <a:br>
              <a:rPr lang="ru-RU" sz="5400" b="1" i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Arial Black" pitchFamily="34" charset="0"/>
              </a:rPr>
              <a:t>СПАСИБО </a:t>
            </a:r>
            <a:br>
              <a:rPr lang="ru-RU" sz="5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Arial Black" pitchFamily="34" charset="0"/>
              </a:rPr>
              <a:t>ЗА </a:t>
            </a:r>
            <a:br>
              <a:rPr lang="ru-RU" sz="5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Arial Black" pitchFamily="34" charset="0"/>
              </a:rPr>
              <a:t>ВНИМАНИЕ!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3105835"/>
            <a:ext cx="2520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 </a:t>
            </a:r>
            <a:endParaRPr lang="ru-RU" sz="2400" b="1" dirty="0"/>
          </a:p>
        </p:txBody>
      </p:sp>
      <p:pic>
        <p:nvPicPr>
          <p:cNvPr id="9" name="Picture 10" descr="dis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653136"/>
            <a:ext cx="1646887" cy="19762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468544" cy="6858000"/>
          </a:xfrm>
          <a:prstGeom prst="rect">
            <a:avLst/>
          </a:prstGeom>
        </p:spPr>
      </p:pic>
      <p:pic>
        <p:nvPicPr>
          <p:cNvPr id="4" name="Рисунок 3" descr="575c548202765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5085184"/>
            <a:ext cx="2016224" cy="149296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980728"/>
            <a:ext cx="8424936" cy="4608512"/>
          </a:xfrm>
        </p:spPr>
        <p:txBody>
          <a:bodyPr>
            <a:normAutofit/>
          </a:bodyPr>
          <a:lstStyle/>
          <a:p>
            <a:pPr algn="l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8" charset="0"/>
              </a:rPr>
              <a:t>Объект исследования:      </a:t>
            </a:r>
            <a:r>
              <a:rPr lang="ru-RU" sz="4000" b="1" i="1" dirty="0" smtClean="0">
                <a:latin typeface="+mn-lt"/>
                <a:cs typeface="Times New Roman" pitchFamily="18" charset="0"/>
              </a:rPr>
              <a:t>Мед</a:t>
            </a:r>
            <a:br>
              <a:rPr lang="ru-RU" sz="4000" b="1" i="1" dirty="0" smtClean="0">
                <a:latin typeface="+mn-lt"/>
                <a:cs typeface="Times New Roman" pitchFamily="18" charset="0"/>
              </a:rPr>
            </a:b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8" charset="0"/>
              </a:rPr>
              <a:t>Предмет исследования:     </a:t>
            </a:r>
            <a:b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40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imes New Roman" pitchFamily="18" charset="0"/>
              </a:rPr>
              <a:t>          </a:t>
            </a:r>
            <a:r>
              <a:rPr lang="ru-RU" sz="4000" b="1" i="1" dirty="0" smtClean="0">
                <a:latin typeface="+mn-lt"/>
                <a:cs typeface="Times New Roman" pitchFamily="18" charset="0"/>
              </a:rPr>
              <a:t>показатели  качества меда</a:t>
            </a:r>
            <a:br>
              <a:rPr lang="ru-RU" sz="4000" b="1" i="1" dirty="0" smtClean="0">
                <a:latin typeface="+mn-lt"/>
                <a:cs typeface="Times New Roman" pitchFamily="18" charset="0"/>
              </a:rPr>
            </a:br>
            <a:r>
              <a:rPr lang="ru-RU" sz="4000" b="1" i="1" dirty="0" smtClean="0">
                <a:latin typeface="+mn-lt"/>
                <a:cs typeface="Times New Roman" pitchFamily="18" charset="0"/>
              </a:rPr>
              <a:t>                                   </a:t>
            </a:r>
            <a:r>
              <a:rPr lang="ru-RU" b="1" i="1" dirty="0" smtClean="0">
                <a:latin typeface="+mn-lt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1026" name="Picture 2" descr="C:\Users\111\Desktop\картинки мёд\89988111_large_5012403_gnom_3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93096"/>
            <a:ext cx="2740025" cy="17129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6696744" cy="288031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Гипотеза :</a:t>
            </a:r>
            <a:r>
              <a:rPr lang="ru-RU" sz="3200" b="1" dirty="0" smtClean="0">
                <a:latin typeface="+mn-lt"/>
              </a:rPr>
              <a:t> мы предположили, что натуральный мед можно определить опытным путем. </a:t>
            </a:r>
            <a:endParaRPr lang="ru-RU" sz="32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3645024"/>
            <a:ext cx="5544616" cy="2232248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Цель исследования: </a:t>
            </a:r>
            <a:r>
              <a:rPr lang="ru-RU" b="1" i="1" dirty="0" smtClean="0">
                <a:solidFill>
                  <a:schemeClr val="tx1"/>
                </a:solidFill>
              </a:rPr>
              <a:t>выявление  и проверка эффективности  способов определения  качества меда.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111\Desktop\картинки мёд\210300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08794"/>
            <a:ext cx="2880320" cy="23885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369" y="18864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3926" y="1124744"/>
            <a:ext cx="7344816" cy="3744416"/>
          </a:xfrm>
        </p:spPr>
        <p:txBody>
          <a:bodyPr>
            <a:noAutofit/>
          </a:bodyPr>
          <a:lstStyle/>
          <a:p>
            <a:pPr algn="just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 можно назвать удивительным природным лекарством, оказывающим неповторимое воздействие на организм человека.  Полезные и лечебные свойства меда очень  разнообразны. Мед помогает  нормализовать  работу практически всех внутренних органов человека, является прекрасным профилактическим и лечебным средством от </a:t>
            </a:r>
            <a:r>
              <a:rPr lang="ru-RU" sz="25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многих </a:t>
            </a:r>
            <a:r>
              <a:rPr lang="ru-RU" sz="25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болезней</a:t>
            </a:r>
            <a:br>
              <a:rPr lang="ru-RU" sz="25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53" y="4518789"/>
            <a:ext cx="5040560" cy="230425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Чтобы мед приносил пользу, он должен быть натуральным.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5" name="Picture 6" descr="http://i041.radikal.ru/0712/49/119ae8caa3d0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683568" y="4775003"/>
            <a:ext cx="1656183" cy="2129675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184576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–настоящему проверить мед  можно только в  условиях лаборатории, изучая его состав. Но и в домашних  условиях можно проделать некоторые самые простые эксперименты, чтобы не попасть «на удочку» мошенников, которые запросто могут обмануть нас, подсунув нам некачественный мед.</a:t>
            </a: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904656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                       </a:t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Практическая часть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- Цвет меда определял  визуально при дневном  освещении. Чистый без примесей  мед прозрачен.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>
                <a:latin typeface="Arial Black" pitchFamily="34" charset="0"/>
              </a:rPr>
              <a:t/>
            </a:r>
            <a:br>
              <a:rPr lang="ru-RU" sz="2800" dirty="0"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Arial Black" pitchFamily="34" charset="0"/>
              </a:rPr>
            </a:br>
            <a:endParaRPr lang="ru-RU" sz="1600" dirty="0">
              <a:latin typeface="Arial Black" pitchFamily="34" charset="0"/>
            </a:endParaRPr>
          </a:p>
        </p:txBody>
      </p:sp>
      <p:pic>
        <p:nvPicPr>
          <p:cNvPr id="2050" name="Picture 2" descr="C:\Users\111\Desktop\картинки мёд\Smailik_pchelka_leti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877272"/>
            <a:ext cx="805966" cy="708273"/>
          </a:xfrm>
          <a:prstGeom prst="rect">
            <a:avLst/>
          </a:prstGeom>
          <a:noFill/>
        </p:spPr>
      </p:pic>
      <p:pic>
        <p:nvPicPr>
          <p:cNvPr id="2051" name="Picture 3" descr="C:\Users\111\Desktop\картинки мёд\Smailik_pchelka_leti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3429000"/>
            <a:ext cx="949982" cy="834832"/>
          </a:xfrm>
          <a:prstGeom prst="rect">
            <a:avLst/>
          </a:prstGeom>
          <a:noFill/>
        </p:spPr>
      </p:pic>
      <p:pic>
        <p:nvPicPr>
          <p:cNvPr id="8" name="Picture 2" descr="C:\Users\111\Desktop\картинки мёд\Smailik_pchelka_leti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5661248"/>
            <a:ext cx="805966" cy="708273"/>
          </a:xfrm>
          <a:prstGeom prst="rect">
            <a:avLst/>
          </a:prstGeom>
          <a:noFill/>
        </p:spPr>
      </p:pic>
      <p:pic>
        <p:nvPicPr>
          <p:cNvPr id="1026" name="Picture 2" descr="C:\Users\Марина\Desktop\воспитательный план\НОУ\IMG-20200212-WA00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51" y="2537164"/>
            <a:ext cx="2385383" cy="320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рина\Desktop\воспитательный план\НОУ\IMG_20200211_2059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544921"/>
            <a:ext cx="4104456" cy="307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904656"/>
          </a:xfrm>
        </p:spPr>
        <p:txBody>
          <a:bodyPr>
            <a:normAutofit fontScale="90000"/>
          </a:bodyPr>
          <a:lstStyle/>
          <a:p>
            <a:pPr algn="l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Если положить немного  меда на бумагу, то он не будет растекаться и не будет  оставлять мокрый след. Это свидетельствует  о зрелости меда  и об отсутствии в нем влаги.</a:t>
            </a:r>
            <a:b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Arial Black" pitchFamily="34" charset="0"/>
              </a:rPr>
              <a:t/>
            </a:r>
            <a:br>
              <a:rPr lang="ru-RU" sz="1600" dirty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>
                <a:latin typeface="Arial Black" pitchFamily="34" charset="0"/>
              </a:rPr>
              <a:t/>
            </a:r>
            <a:br>
              <a:rPr lang="ru-RU" sz="1600" dirty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>
                <a:latin typeface="Arial Black" pitchFamily="34" charset="0"/>
              </a:rPr>
              <a:t/>
            </a:r>
            <a:br>
              <a:rPr lang="ru-RU" sz="1600" dirty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>
                <a:latin typeface="Arial Black" pitchFamily="34" charset="0"/>
              </a:rPr>
              <a:t/>
            </a:r>
            <a:br>
              <a:rPr lang="ru-RU" sz="1600" dirty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>
                <a:latin typeface="Arial Black" pitchFamily="34" charset="0"/>
              </a:rPr>
              <a:t/>
            </a:r>
            <a:br>
              <a:rPr lang="ru-RU" sz="1600" dirty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>
                <a:latin typeface="Arial Black" pitchFamily="34" charset="0"/>
              </a:rPr>
              <a:t/>
            </a:r>
            <a:br>
              <a:rPr lang="ru-RU" sz="1600" dirty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>
                <a:latin typeface="Arial Black" pitchFamily="34" charset="0"/>
              </a:rPr>
              <a:t/>
            </a:r>
            <a:br>
              <a:rPr lang="ru-RU" sz="1600" dirty="0">
                <a:latin typeface="Arial Black" pitchFamily="34" charset="0"/>
              </a:rPr>
            </a:br>
            <a:endParaRPr lang="ru-RU" sz="1600" dirty="0">
              <a:latin typeface="Arial Black" pitchFamily="34" charset="0"/>
            </a:endParaRPr>
          </a:p>
        </p:txBody>
      </p:sp>
      <p:pic>
        <p:nvPicPr>
          <p:cNvPr id="2050" name="Picture 2" descr="C:\Users\111\Desktop\картинки мёд\Smailik_pchelka_leti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949280"/>
            <a:ext cx="805966" cy="708273"/>
          </a:xfrm>
          <a:prstGeom prst="rect">
            <a:avLst/>
          </a:prstGeom>
          <a:noFill/>
        </p:spPr>
      </p:pic>
      <p:pic>
        <p:nvPicPr>
          <p:cNvPr id="6" name="Picture 2" descr="C:\Users\111\Desktop\картинки мёд\Smailik_pchelka_leti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060848"/>
            <a:ext cx="805966" cy="708273"/>
          </a:xfrm>
          <a:prstGeom prst="rect">
            <a:avLst/>
          </a:prstGeom>
          <a:noFill/>
        </p:spPr>
      </p:pic>
      <p:pic>
        <p:nvPicPr>
          <p:cNvPr id="7" name="Picture 2" descr="C:\Users\111\Desktop\картинки мёд\Smailik_pchelka_leti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5517232"/>
            <a:ext cx="805966" cy="708273"/>
          </a:xfrm>
          <a:prstGeom prst="rect">
            <a:avLst/>
          </a:prstGeom>
          <a:noFill/>
        </p:spPr>
      </p:pic>
      <p:pic>
        <p:nvPicPr>
          <p:cNvPr id="4" name="Picture 2" descr="C:\Users\Марина\Desktop\воспитательный план\НОУ\IMG-20200212-WA00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025" y="2673164"/>
            <a:ext cx="2377209" cy="319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рина\Desktop\воспитательный план\НОУ\IMG-20200212-WA004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677" y="2841128"/>
            <a:ext cx="2252362" cy="303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4632" cy="5256584"/>
          </a:xfrm>
        </p:spPr>
        <p:txBody>
          <a:bodyPr>
            <a:normAutofit/>
          </a:bodyPr>
          <a:lstStyle/>
          <a:p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выявления  нежелательных примесей крахмала или  муки в раствор  меда я добавил по капле обыкновенной настойки йода. При наличии синей окраски можно судить о примеси крахмала или муки</a:t>
            </a:r>
            <a:b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latin typeface="Arial Black" pitchFamily="34" charset="0"/>
              </a:rPr>
              <a:t/>
            </a:r>
            <a:br>
              <a:rPr lang="ru-RU" sz="2800" i="1" dirty="0" smtClean="0">
                <a:latin typeface="Arial Black" pitchFamily="34" charset="0"/>
              </a:rPr>
            </a:br>
            <a:r>
              <a:rPr lang="ru-RU" sz="2800" i="1" dirty="0">
                <a:latin typeface="Arial Black" pitchFamily="34" charset="0"/>
              </a:rPr>
              <a:t/>
            </a:r>
            <a:br>
              <a:rPr lang="ru-RU" sz="2800" i="1" dirty="0">
                <a:latin typeface="Arial Black" pitchFamily="34" charset="0"/>
              </a:rPr>
            </a:br>
            <a:r>
              <a:rPr lang="ru-RU" sz="2800" i="1" dirty="0" smtClean="0">
                <a:latin typeface="Arial Black" pitchFamily="34" charset="0"/>
              </a:rPr>
              <a:t/>
            </a:r>
            <a:br>
              <a:rPr lang="ru-RU" sz="2800" i="1" dirty="0" smtClean="0">
                <a:latin typeface="Arial Black" pitchFamily="34" charset="0"/>
              </a:rPr>
            </a:br>
            <a:endParaRPr lang="ru-RU" sz="2800" i="1" dirty="0">
              <a:latin typeface="Arial Black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388424" y="5445224"/>
            <a:ext cx="432048" cy="10081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 descr="C:\Users\Марина\Downloads\IMG_20200217_002902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924944"/>
            <a:ext cx="441649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319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3528" y="548681"/>
            <a:ext cx="8134672" cy="1656183"/>
          </a:xfrm>
        </p:spPr>
        <p:txBody>
          <a:bodyPr>
            <a:normAutofit/>
          </a:bodyPr>
          <a:lstStyle/>
          <a:p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 выявления примеси мела в раствор меда я добавил немного уксусной кислоты. Образование газа говорит о наличии мела, если он там есть, раствор зашипит.</a:t>
            </a:r>
            <a:endParaRPr lang="ru-RU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 flipH="1">
            <a:off x="8676455" y="2708920"/>
            <a:ext cx="45719" cy="1296144"/>
          </a:xfrm>
        </p:spPr>
        <p:txBody>
          <a:bodyPr>
            <a:normAutofit/>
          </a:bodyPr>
          <a:lstStyle/>
          <a:p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Марина\Desktop\воспитательный план\НОУ\IMG-20200212-WA00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9895"/>
            <a:ext cx="3168352" cy="426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457</Words>
  <Application>Microsoft Office PowerPoint</Application>
  <PresentationFormat>Экран (4:3)</PresentationFormat>
  <Paragraphs>30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Мёд – чудо природы.</vt:lpstr>
      <vt:lpstr>Объект исследования:      Мед Предмет исследования:                 показатели  качества меда                                      </vt:lpstr>
      <vt:lpstr>Гипотеза : мы предположили, что натуральный мед можно определить опытным путем. </vt:lpstr>
      <vt:lpstr>Мед можно назвать удивительным природным лекарством, оказывающим неповторимое воздействие на организм человека.  Полезные и лечебные свойства меда очень  разнообразны. Мед помогает  нормализовать  работу практически всех внутренних органов человека, является прекрасным профилактическим и лечебным средством от многих болезней  </vt:lpstr>
      <vt:lpstr>По –настоящему проверить мед  можно только в  условиях лаборатории, изучая его состав. Но и в домашних  условиях можно проделать некоторые самые простые эксперименты, чтобы не попасть «на удочку» мошенников, которые запросто могут обмануть нас, подсунув нам некачественный мед.</vt:lpstr>
      <vt:lpstr>                         Практическая часть - Цвет меда определял  визуально при дневном  освещении. Чистый без примесей  мед прозрачен.          </vt:lpstr>
      <vt:lpstr> - Если положить немного  меда на бумагу, то он не будет растекаться и не будет  оставлять мокрый след. Это свидетельствует  о зрелости меда  и об отсутствии в нем влаги.                </vt:lpstr>
      <vt:lpstr>- Для выявления  нежелательных примесей крахмала или  муки в раствор  меда я добавил по капле обыкновенной настойки йода. При наличии синей окраски можно судить о примеси крахмала или муки         </vt:lpstr>
      <vt:lpstr>- Для  выявления примеси мела в раствор меда я добавил немного уксусной кислоты. Образование газа говорит о наличии мела, если он там есть, раствор зашипит.</vt:lpstr>
      <vt:lpstr>- Мед  с сахарным сиропом имеет повышенную влажность- это можно проверить следующим способом. Опустите в мед  кусочек хлеба, а через 8-10 минут достаньте  его. В качественном меде хлеб затвердеет.  Если наоборот, размягчился или вовсе расползся, то значит, что в меде есть сахарный сироп. </vt:lpstr>
      <vt:lpstr>- Я проверил мед на брожение. При помешивании меда ложкой я не наблюдал признаков пенистости, пузырьков газа, специфического спиртового запаха. Натуральный мед не может бродить, так как он бактерициден. </vt:lpstr>
      <vt:lpstr>Выводы:</vt:lpstr>
      <vt:lpstr>Выводы:</vt:lpstr>
      <vt:lpstr>Будьте здоровы!  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Марина</cp:lastModifiedBy>
  <cp:revision>73</cp:revision>
  <dcterms:created xsi:type="dcterms:W3CDTF">2015-02-21T17:10:04Z</dcterms:created>
  <dcterms:modified xsi:type="dcterms:W3CDTF">2020-02-19T11:20:23Z</dcterms:modified>
</cp:coreProperties>
</file>