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2" r:id="rId3"/>
    <p:sldId id="257" r:id="rId4"/>
    <p:sldId id="261" r:id="rId5"/>
    <p:sldId id="258" r:id="rId6"/>
    <p:sldId id="259" r:id="rId7"/>
    <p:sldId id="260" r:id="rId8"/>
    <p:sldId id="264" r:id="rId9"/>
    <p:sldId id="263" r:id="rId10"/>
    <p:sldId id="265" r:id="rId11"/>
    <p:sldId id="266" r:id="rId12"/>
    <p:sldId id="267" r:id="rId13"/>
    <p:sldId id="268" r:id="rId14"/>
    <p:sldId id="269" r:id="rId15"/>
    <p:sldId id="270" r:id="rId16"/>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Средний стиль 2 - акцент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8" d="100"/>
          <a:sy n="68" d="100"/>
        </p:scale>
        <p:origin x="-1446" y="-96"/>
      </p:cViewPr>
      <p:guideLst>
        <p:guide orient="horz" pos="2160"/>
        <p:guide pos="288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A8698B46-A6BB-4F72-B50E-5E1820059967}" type="datetimeFigureOut">
              <a:rPr lang="ru-RU" smtClean="0"/>
              <a:pPr/>
              <a:t>18.09.2020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F90B021F-DC8D-4749-876E-DA7005726ABE}" type="slidenum">
              <a:rPr lang="ru-RU" smtClean="0"/>
              <a:pPr/>
              <a:t>‹#›</a:t>
            </a:fld>
            <a:endParaRPr lang="ru-RU"/>
          </a:p>
        </p:txBody>
      </p:sp>
    </p:spTree>
    <p:extLst>
      <p:ext uri="{BB962C8B-B14F-4D97-AF65-F5344CB8AC3E}">
        <p14:creationId xmlns:p14="http://schemas.microsoft.com/office/powerpoint/2010/main" xmlns="" val="24438309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A8698B46-A6BB-4F72-B50E-5E1820059967}" type="datetimeFigureOut">
              <a:rPr lang="ru-RU" smtClean="0"/>
              <a:pPr/>
              <a:t>18.09.2020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F90B021F-DC8D-4749-876E-DA7005726ABE}" type="slidenum">
              <a:rPr lang="ru-RU" smtClean="0"/>
              <a:pPr/>
              <a:t>‹#›</a:t>
            </a:fld>
            <a:endParaRPr lang="ru-RU"/>
          </a:p>
        </p:txBody>
      </p:sp>
    </p:spTree>
    <p:extLst>
      <p:ext uri="{BB962C8B-B14F-4D97-AF65-F5344CB8AC3E}">
        <p14:creationId xmlns:p14="http://schemas.microsoft.com/office/powerpoint/2010/main" xmlns="" val="5141850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A8698B46-A6BB-4F72-B50E-5E1820059967}" type="datetimeFigureOut">
              <a:rPr lang="ru-RU" smtClean="0"/>
              <a:pPr/>
              <a:t>18.09.2020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F90B021F-DC8D-4749-876E-DA7005726ABE}" type="slidenum">
              <a:rPr lang="ru-RU" smtClean="0"/>
              <a:pPr/>
              <a:t>‹#›</a:t>
            </a:fld>
            <a:endParaRPr lang="ru-RU"/>
          </a:p>
        </p:txBody>
      </p:sp>
    </p:spTree>
    <p:extLst>
      <p:ext uri="{BB962C8B-B14F-4D97-AF65-F5344CB8AC3E}">
        <p14:creationId xmlns:p14="http://schemas.microsoft.com/office/powerpoint/2010/main" xmlns="" val="40498537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A8698B46-A6BB-4F72-B50E-5E1820059967}" type="datetimeFigureOut">
              <a:rPr lang="ru-RU" smtClean="0"/>
              <a:pPr/>
              <a:t>18.09.2020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F90B021F-DC8D-4749-876E-DA7005726ABE}" type="slidenum">
              <a:rPr lang="ru-RU" smtClean="0"/>
              <a:pPr/>
              <a:t>‹#›</a:t>
            </a:fld>
            <a:endParaRPr lang="ru-RU"/>
          </a:p>
        </p:txBody>
      </p:sp>
    </p:spTree>
    <p:extLst>
      <p:ext uri="{BB962C8B-B14F-4D97-AF65-F5344CB8AC3E}">
        <p14:creationId xmlns:p14="http://schemas.microsoft.com/office/powerpoint/2010/main" xmlns="" val="11921998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A8698B46-A6BB-4F72-B50E-5E1820059967}" type="datetimeFigureOut">
              <a:rPr lang="ru-RU" smtClean="0"/>
              <a:pPr/>
              <a:t>18.09.2020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F90B021F-DC8D-4749-876E-DA7005726ABE}" type="slidenum">
              <a:rPr lang="ru-RU" smtClean="0"/>
              <a:pPr/>
              <a:t>‹#›</a:t>
            </a:fld>
            <a:endParaRPr lang="ru-RU"/>
          </a:p>
        </p:txBody>
      </p:sp>
    </p:spTree>
    <p:extLst>
      <p:ext uri="{BB962C8B-B14F-4D97-AF65-F5344CB8AC3E}">
        <p14:creationId xmlns:p14="http://schemas.microsoft.com/office/powerpoint/2010/main" xmlns="" val="6091353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A8698B46-A6BB-4F72-B50E-5E1820059967}" type="datetimeFigureOut">
              <a:rPr lang="ru-RU" smtClean="0"/>
              <a:pPr/>
              <a:t>18.09.2020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F90B021F-DC8D-4749-876E-DA7005726ABE}" type="slidenum">
              <a:rPr lang="ru-RU" smtClean="0"/>
              <a:pPr/>
              <a:t>‹#›</a:t>
            </a:fld>
            <a:endParaRPr lang="ru-RU"/>
          </a:p>
        </p:txBody>
      </p:sp>
    </p:spTree>
    <p:extLst>
      <p:ext uri="{BB962C8B-B14F-4D97-AF65-F5344CB8AC3E}">
        <p14:creationId xmlns:p14="http://schemas.microsoft.com/office/powerpoint/2010/main" xmlns="" val="31931681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A8698B46-A6BB-4F72-B50E-5E1820059967}" type="datetimeFigureOut">
              <a:rPr lang="ru-RU" smtClean="0"/>
              <a:pPr/>
              <a:t>18.09.2020</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F90B021F-DC8D-4749-876E-DA7005726ABE}" type="slidenum">
              <a:rPr lang="ru-RU" smtClean="0"/>
              <a:pPr/>
              <a:t>‹#›</a:t>
            </a:fld>
            <a:endParaRPr lang="ru-RU"/>
          </a:p>
        </p:txBody>
      </p:sp>
    </p:spTree>
    <p:extLst>
      <p:ext uri="{BB962C8B-B14F-4D97-AF65-F5344CB8AC3E}">
        <p14:creationId xmlns:p14="http://schemas.microsoft.com/office/powerpoint/2010/main" xmlns="" val="21708767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A8698B46-A6BB-4F72-B50E-5E1820059967}" type="datetimeFigureOut">
              <a:rPr lang="ru-RU" smtClean="0"/>
              <a:pPr/>
              <a:t>18.09.2020</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F90B021F-DC8D-4749-876E-DA7005726ABE}" type="slidenum">
              <a:rPr lang="ru-RU" smtClean="0"/>
              <a:pPr/>
              <a:t>‹#›</a:t>
            </a:fld>
            <a:endParaRPr lang="ru-RU"/>
          </a:p>
        </p:txBody>
      </p:sp>
    </p:spTree>
    <p:extLst>
      <p:ext uri="{BB962C8B-B14F-4D97-AF65-F5344CB8AC3E}">
        <p14:creationId xmlns:p14="http://schemas.microsoft.com/office/powerpoint/2010/main" xmlns="" val="30129401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A8698B46-A6BB-4F72-B50E-5E1820059967}" type="datetimeFigureOut">
              <a:rPr lang="ru-RU" smtClean="0"/>
              <a:pPr/>
              <a:t>18.09.2020</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F90B021F-DC8D-4749-876E-DA7005726ABE}" type="slidenum">
              <a:rPr lang="ru-RU" smtClean="0"/>
              <a:pPr/>
              <a:t>‹#›</a:t>
            </a:fld>
            <a:endParaRPr lang="ru-RU"/>
          </a:p>
        </p:txBody>
      </p:sp>
    </p:spTree>
    <p:extLst>
      <p:ext uri="{BB962C8B-B14F-4D97-AF65-F5344CB8AC3E}">
        <p14:creationId xmlns:p14="http://schemas.microsoft.com/office/powerpoint/2010/main" xmlns="" val="33229892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A8698B46-A6BB-4F72-B50E-5E1820059967}" type="datetimeFigureOut">
              <a:rPr lang="ru-RU" smtClean="0"/>
              <a:pPr/>
              <a:t>18.09.2020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F90B021F-DC8D-4749-876E-DA7005726ABE}" type="slidenum">
              <a:rPr lang="ru-RU" smtClean="0"/>
              <a:pPr/>
              <a:t>‹#›</a:t>
            </a:fld>
            <a:endParaRPr lang="ru-RU"/>
          </a:p>
        </p:txBody>
      </p:sp>
    </p:spTree>
    <p:extLst>
      <p:ext uri="{BB962C8B-B14F-4D97-AF65-F5344CB8AC3E}">
        <p14:creationId xmlns:p14="http://schemas.microsoft.com/office/powerpoint/2010/main" xmlns="" val="28305931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A8698B46-A6BB-4F72-B50E-5E1820059967}" type="datetimeFigureOut">
              <a:rPr lang="ru-RU" smtClean="0"/>
              <a:pPr/>
              <a:t>18.09.2020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F90B021F-DC8D-4749-876E-DA7005726ABE}" type="slidenum">
              <a:rPr lang="ru-RU" smtClean="0"/>
              <a:pPr/>
              <a:t>‹#›</a:t>
            </a:fld>
            <a:endParaRPr lang="ru-RU"/>
          </a:p>
        </p:txBody>
      </p:sp>
    </p:spTree>
    <p:extLst>
      <p:ext uri="{BB962C8B-B14F-4D97-AF65-F5344CB8AC3E}">
        <p14:creationId xmlns:p14="http://schemas.microsoft.com/office/powerpoint/2010/main" xmlns="" val="31126504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8698B46-A6BB-4F72-B50E-5E1820059967}" type="datetimeFigureOut">
              <a:rPr lang="ru-RU" smtClean="0"/>
              <a:pPr/>
              <a:t>18.09.2020</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0B021F-DC8D-4749-876E-DA7005726ABE}" type="slidenum">
              <a:rPr lang="ru-RU" smtClean="0"/>
              <a:pPr/>
              <a:t>‹#›</a:t>
            </a:fld>
            <a:endParaRPr lang="ru-RU"/>
          </a:p>
        </p:txBody>
      </p:sp>
    </p:spTree>
    <p:extLst>
      <p:ext uri="{BB962C8B-B14F-4D97-AF65-F5344CB8AC3E}">
        <p14:creationId xmlns:p14="http://schemas.microsoft.com/office/powerpoint/2010/main" xmlns="" val="8403013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img190.imageshack.us/img190/4015/27097778.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1369"/>
            <a:ext cx="9144000" cy="6856631"/>
          </a:xfrm>
          <a:prstGeom prst="rect">
            <a:avLst/>
          </a:prstGeom>
          <a:noFill/>
          <a:extLst>
            <a:ext uri="{909E8E84-426E-40DD-AFC4-6F175D3DCCD1}">
              <a14:hiddenFill xmlns:a14="http://schemas.microsoft.com/office/drawing/2010/main" xmlns="">
                <a:solidFill>
                  <a:srgbClr val="FFFFFF"/>
                </a:solidFill>
              </a14:hiddenFill>
            </a:ext>
          </a:extLst>
        </p:spPr>
      </p:pic>
      <p:sp>
        <p:nvSpPr>
          <p:cNvPr id="2" name="Заголовок 1"/>
          <p:cNvSpPr>
            <a:spLocks noGrp="1"/>
          </p:cNvSpPr>
          <p:nvPr>
            <p:ph type="title"/>
          </p:nvPr>
        </p:nvSpPr>
        <p:spPr/>
        <p:txBody>
          <a:bodyPr>
            <a:normAutofit fontScale="90000"/>
          </a:bodyPr>
          <a:lstStyle/>
          <a:p>
            <a:r>
              <a:rPr lang="ru-RU" i="1" dirty="0" smtClean="0">
                <a:solidFill>
                  <a:srgbClr val="7030A0"/>
                </a:solidFill>
              </a:rPr>
              <a:t>ГБОУ Школа № 2026</a:t>
            </a:r>
            <a:br>
              <a:rPr lang="ru-RU" i="1" dirty="0" smtClean="0">
                <a:solidFill>
                  <a:srgbClr val="7030A0"/>
                </a:solidFill>
              </a:rPr>
            </a:br>
            <a:r>
              <a:rPr lang="ru-RU" i="1" dirty="0" smtClean="0">
                <a:solidFill>
                  <a:srgbClr val="7030A0"/>
                </a:solidFill>
              </a:rPr>
              <a:t>Учебный корпус №2</a:t>
            </a:r>
            <a:endParaRPr lang="ru-RU" i="1" dirty="0">
              <a:solidFill>
                <a:srgbClr val="7030A0"/>
              </a:solidFill>
            </a:endParaRPr>
          </a:p>
        </p:txBody>
      </p:sp>
      <p:sp>
        <p:nvSpPr>
          <p:cNvPr id="4" name="Объект 3"/>
          <p:cNvSpPr>
            <a:spLocks noGrp="1"/>
          </p:cNvSpPr>
          <p:nvPr>
            <p:ph idx="1"/>
          </p:nvPr>
        </p:nvSpPr>
        <p:spPr/>
        <p:txBody>
          <a:bodyPr>
            <a:normAutofit/>
          </a:bodyPr>
          <a:lstStyle/>
          <a:p>
            <a:pPr marL="0" indent="0" algn="ctr">
              <a:buNone/>
            </a:pPr>
            <a:r>
              <a:rPr lang="ru-RU" sz="4000" b="1" i="1" dirty="0" smtClean="0">
                <a:solidFill>
                  <a:srgbClr val="7030A0"/>
                </a:solidFill>
              </a:rPr>
              <a:t>Консультация </a:t>
            </a:r>
            <a:r>
              <a:rPr lang="ru-RU" sz="4000" b="1" i="1" smtClean="0">
                <a:solidFill>
                  <a:srgbClr val="7030A0"/>
                </a:solidFill>
              </a:rPr>
              <a:t>для родителей</a:t>
            </a:r>
            <a:endParaRPr lang="ru-RU" sz="4000" b="1" i="1" dirty="0" smtClean="0">
              <a:solidFill>
                <a:srgbClr val="7030A0"/>
              </a:solidFill>
            </a:endParaRPr>
          </a:p>
          <a:p>
            <a:pPr algn="ctr"/>
            <a:endParaRPr lang="ru-RU" sz="4000" b="1" i="1" dirty="0">
              <a:solidFill>
                <a:srgbClr val="7030A0"/>
              </a:solidFill>
            </a:endParaRPr>
          </a:p>
          <a:p>
            <a:pPr marL="0" indent="0" algn="ctr">
              <a:buNone/>
            </a:pPr>
            <a:r>
              <a:rPr lang="ru-RU" sz="4000" b="1" i="1" dirty="0" smtClean="0">
                <a:solidFill>
                  <a:srgbClr val="7030A0"/>
                </a:solidFill>
              </a:rPr>
              <a:t>«В царстве капризов и упрямства»</a:t>
            </a:r>
          </a:p>
          <a:p>
            <a:pPr marL="0" indent="0" algn="ctr">
              <a:buNone/>
            </a:pPr>
            <a:endParaRPr lang="ru-RU" sz="9600" b="1" i="1" dirty="0">
              <a:solidFill>
                <a:srgbClr val="7030A0"/>
              </a:solidFill>
            </a:endParaRPr>
          </a:p>
        </p:txBody>
      </p:sp>
      <p:pic>
        <p:nvPicPr>
          <p:cNvPr id="1029" name="Picture 5"/>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771800" y="4470073"/>
            <a:ext cx="3456384" cy="2284638"/>
          </a:xfrm>
          <a:prstGeom prst="rect">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42202419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44000" cy="6864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Заголовок 1"/>
          <p:cNvSpPr>
            <a:spLocks noGrp="1"/>
          </p:cNvSpPr>
          <p:nvPr>
            <p:ph type="title"/>
          </p:nvPr>
        </p:nvSpPr>
        <p:spPr/>
        <p:txBody>
          <a:bodyPr/>
          <a:lstStyle/>
          <a:p>
            <a:r>
              <a:rPr lang="ru-RU" b="1" i="1" dirty="0" smtClean="0">
                <a:solidFill>
                  <a:srgbClr val="7030A0"/>
                </a:solidFill>
              </a:rPr>
              <a:t>3 причина - месть</a:t>
            </a:r>
            <a:endParaRPr lang="ru-RU" b="1" i="1" dirty="0">
              <a:solidFill>
                <a:srgbClr val="7030A0"/>
              </a:solidFill>
            </a:endParaRPr>
          </a:p>
        </p:txBody>
      </p:sp>
      <p:sp>
        <p:nvSpPr>
          <p:cNvPr id="3" name="Объект 2"/>
          <p:cNvSpPr>
            <a:spLocks noGrp="1"/>
          </p:cNvSpPr>
          <p:nvPr>
            <p:ph idx="1"/>
          </p:nvPr>
        </p:nvSpPr>
        <p:spPr/>
        <p:txBody>
          <a:bodyPr>
            <a:normAutofit/>
          </a:bodyPr>
          <a:lstStyle/>
          <a:p>
            <a:pPr marL="0" indent="0">
              <a:buNone/>
            </a:pPr>
            <a:r>
              <a:rPr lang="ru-RU" sz="2400" i="1" dirty="0" smtClean="0">
                <a:solidFill>
                  <a:srgbClr val="7030A0"/>
                </a:solidFill>
              </a:rPr>
              <a:t>Причины детской мести могут быть разные: обида, разочарование, ревность, невыполненное обещание и несправедливое наказание. </a:t>
            </a:r>
          </a:p>
          <a:p>
            <a:pPr marL="0" indent="0">
              <a:buNone/>
            </a:pPr>
            <a:r>
              <a:rPr lang="ru-RU" sz="2400" i="1" dirty="0" smtClean="0">
                <a:solidFill>
                  <a:srgbClr val="7030A0"/>
                </a:solidFill>
              </a:rPr>
              <a:t>Спросите себя: "</a:t>
            </a:r>
            <a:r>
              <a:rPr lang="ru-RU" sz="2400" b="1" i="1" dirty="0" smtClean="0">
                <a:solidFill>
                  <a:srgbClr val="7030A0"/>
                </a:solidFill>
              </a:rPr>
              <a:t>Почему возникла </a:t>
            </a:r>
          </a:p>
          <a:p>
            <a:pPr marL="0" indent="0">
              <a:buNone/>
            </a:pPr>
            <a:r>
              <a:rPr lang="ru-RU" sz="2400" b="1" i="1" dirty="0" smtClean="0">
                <a:solidFill>
                  <a:srgbClr val="7030A0"/>
                </a:solidFill>
              </a:rPr>
              <a:t>такая ситуация. Что заставляет </a:t>
            </a:r>
          </a:p>
          <a:p>
            <a:pPr marL="0" indent="0">
              <a:buNone/>
            </a:pPr>
            <a:r>
              <a:rPr lang="ru-RU" sz="2400" b="1" i="1" dirty="0" smtClean="0">
                <a:solidFill>
                  <a:srgbClr val="7030A0"/>
                </a:solidFill>
              </a:rPr>
              <a:t>ребенка так себя вести</a:t>
            </a:r>
            <a:r>
              <a:rPr lang="ru-RU" sz="2400" i="1" dirty="0" smtClean="0">
                <a:solidFill>
                  <a:srgbClr val="7030A0"/>
                </a:solidFill>
              </a:rPr>
              <a:t>?"  </a:t>
            </a:r>
          </a:p>
          <a:p>
            <a:pPr marL="0" indent="0">
              <a:buNone/>
            </a:pPr>
            <a:r>
              <a:rPr lang="ru-RU" sz="2400" i="1" dirty="0" smtClean="0">
                <a:solidFill>
                  <a:srgbClr val="7030A0"/>
                </a:solidFill>
              </a:rPr>
              <a:t>Исходя из ответа, попробуйте </a:t>
            </a:r>
          </a:p>
          <a:p>
            <a:pPr marL="0" indent="0">
              <a:buNone/>
            </a:pPr>
            <a:r>
              <a:rPr lang="ru-RU" sz="2400" i="1" dirty="0" smtClean="0">
                <a:solidFill>
                  <a:srgbClr val="7030A0"/>
                </a:solidFill>
              </a:rPr>
              <a:t>решить проблему.</a:t>
            </a:r>
            <a:endParaRPr lang="ru-RU" sz="2400" i="1" dirty="0">
              <a:solidFill>
                <a:srgbClr val="7030A0"/>
              </a:solidFill>
            </a:endParaRPr>
          </a:p>
        </p:txBody>
      </p:sp>
      <p:pic>
        <p:nvPicPr>
          <p:cNvPr id="10243" name="Picture 3"/>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b="6256"/>
          <a:stretch/>
        </p:blipFill>
        <p:spPr bwMode="auto">
          <a:xfrm>
            <a:off x="5671050" y="2708920"/>
            <a:ext cx="3009900" cy="3785948"/>
          </a:xfrm>
          <a:prstGeom prst="rect">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320637117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353" y="12436"/>
            <a:ext cx="9144000" cy="6864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Заголовок 1"/>
          <p:cNvSpPr>
            <a:spLocks noGrp="1"/>
          </p:cNvSpPr>
          <p:nvPr>
            <p:ph type="title"/>
          </p:nvPr>
        </p:nvSpPr>
        <p:spPr/>
        <p:txBody>
          <a:bodyPr/>
          <a:lstStyle/>
          <a:p>
            <a:r>
              <a:rPr lang="ru-RU" b="1" i="1" dirty="0" smtClean="0">
                <a:solidFill>
                  <a:srgbClr val="7030A0"/>
                </a:solidFill>
              </a:rPr>
              <a:t>4 причина -потеря веры в себя</a:t>
            </a:r>
            <a:endParaRPr lang="ru-RU" b="1" i="1" dirty="0">
              <a:solidFill>
                <a:srgbClr val="7030A0"/>
              </a:solidFill>
            </a:endParaRPr>
          </a:p>
        </p:txBody>
      </p:sp>
      <p:sp>
        <p:nvSpPr>
          <p:cNvPr id="4" name="Объект 3"/>
          <p:cNvSpPr>
            <a:spLocks noGrp="1"/>
          </p:cNvSpPr>
          <p:nvPr>
            <p:ph sz="half" idx="1"/>
          </p:nvPr>
        </p:nvSpPr>
        <p:spPr>
          <a:xfrm>
            <a:off x="457200" y="1600200"/>
            <a:ext cx="5338936" cy="4525963"/>
          </a:xfrm>
        </p:spPr>
        <p:txBody>
          <a:bodyPr>
            <a:normAutofit fontScale="62500" lnSpcReduction="20000"/>
          </a:bodyPr>
          <a:lstStyle/>
          <a:p>
            <a:pPr marL="514350" indent="-514350">
              <a:buAutoNum type="arabicPeriod"/>
            </a:pPr>
            <a:r>
              <a:rPr lang="ru-RU" i="1" dirty="0" smtClean="0">
                <a:solidFill>
                  <a:srgbClr val="7030A0"/>
                </a:solidFill>
              </a:rPr>
              <a:t>Перестаньте беспрекословно требовать от ребенка "хорошего" поведения. </a:t>
            </a:r>
          </a:p>
          <a:p>
            <a:pPr marL="514350" indent="-514350">
              <a:buAutoNum type="arabicPeriod"/>
            </a:pPr>
            <a:r>
              <a:rPr lang="ru-RU" i="1" dirty="0" smtClean="0">
                <a:solidFill>
                  <a:srgbClr val="7030A0"/>
                </a:solidFill>
              </a:rPr>
              <a:t>Найдите дело, в котором ваше чадо хоть чуть-чуть преуспело. </a:t>
            </a:r>
          </a:p>
          <a:p>
            <a:pPr marL="514350" indent="-514350">
              <a:buAutoNum type="arabicPeriod"/>
            </a:pPr>
            <a:r>
              <a:rPr lang="ru-RU" i="1" dirty="0" smtClean="0">
                <a:solidFill>
                  <a:srgbClr val="7030A0"/>
                </a:solidFill>
              </a:rPr>
              <a:t>Никогда не сравнивайте успехи или неудачи своего ребенка с действиями других детей. Только с его собственными действиями: "Сегодня у тебя получилось лучше, чем вчера!«</a:t>
            </a:r>
          </a:p>
          <a:p>
            <a:pPr marL="514350" indent="-514350">
              <a:buAutoNum type="arabicPeriod"/>
            </a:pPr>
            <a:r>
              <a:rPr lang="ru-RU" i="1" dirty="0" smtClean="0">
                <a:solidFill>
                  <a:srgbClr val="7030A0"/>
                </a:solidFill>
              </a:rPr>
              <a:t>Ищите любой повод для похвалы, отмечайте и поощряйте даже самый маленький успех.</a:t>
            </a:r>
          </a:p>
          <a:p>
            <a:pPr marL="514350" indent="-514350">
              <a:buAutoNum type="arabicPeriod"/>
            </a:pPr>
            <a:r>
              <a:rPr lang="ru-RU" i="1" dirty="0" smtClean="0">
                <a:solidFill>
                  <a:srgbClr val="7030A0"/>
                </a:solidFill>
              </a:rPr>
              <a:t>Постарайтесь ненавязчиво подстраховать его и избавить от крупных неудач в первое время. </a:t>
            </a:r>
          </a:p>
          <a:p>
            <a:pPr marL="514350" indent="-514350">
              <a:buAutoNum type="arabicPeriod"/>
            </a:pPr>
            <a:r>
              <a:rPr lang="ru-RU" i="1" dirty="0" smtClean="0">
                <a:solidFill>
                  <a:srgbClr val="7030A0"/>
                </a:solidFill>
              </a:rPr>
              <a:t>В любом случае не ждите, что ваши старания исправить поведение ребенка приведут к успеху в первый же день. </a:t>
            </a:r>
            <a:endParaRPr lang="ru-RU" i="1" dirty="0">
              <a:solidFill>
                <a:srgbClr val="7030A0"/>
              </a:solidFill>
            </a:endParaRPr>
          </a:p>
        </p:txBody>
      </p:sp>
      <p:pic>
        <p:nvPicPr>
          <p:cNvPr id="11267"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940152" y="3645024"/>
            <a:ext cx="2920529" cy="2892036"/>
          </a:xfrm>
          <a:prstGeom prst="rect">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188149333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44000" cy="6864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Заголовок 1"/>
          <p:cNvSpPr>
            <a:spLocks noGrp="1"/>
          </p:cNvSpPr>
          <p:nvPr>
            <p:ph type="title"/>
          </p:nvPr>
        </p:nvSpPr>
        <p:spPr/>
        <p:txBody>
          <a:bodyPr>
            <a:normAutofit fontScale="90000"/>
          </a:bodyPr>
          <a:lstStyle/>
          <a:p>
            <a:r>
              <a:rPr lang="ru-RU" b="1" i="1" dirty="0" smtClean="0">
                <a:solidFill>
                  <a:srgbClr val="7030A0"/>
                </a:solidFill>
              </a:rPr>
              <a:t>Как выяснить истинную причину плохого поведения ребенка</a:t>
            </a:r>
            <a:endParaRPr lang="ru-RU" b="1" i="1" dirty="0">
              <a:solidFill>
                <a:srgbClr val="7030A0"/>
              </a:solidFill>
            </a:endParaRPr>
          </a:p>
        </p:txBody>
      </p:sp>
      <p:sp>
        <p:nvSpPr>
          <p:cNvPr id="3" name="Объект 2"/>
          <p:cNvSpPr>
            <a:spLocks noGrp="1"/>
          </p:cNvSpPr>
          <p:nvPr>
            <p:ph idx="1"/>
          </p:nvPr>
        </p:nvSpPr>
        <p:spPr>
          <a:xfrm>
            <a:off x="457200" y="1600200"/>
            <a:ext cx="8229600" cy="4925144"/>
          </a:xfrm>
        </p:spPr>
        <p:txBody>
          <a:bodyPr>
            <a:normAutofit/>
          </a:bodyPr>
          <a:lstStyle/>
          <a:p>
            <a:pPr marL="0" indent="0" algn="just">
              <a:buNone/>
            </a:pPr>
            <a:r>
              <a:rPr lang="ru-RU" i="1" dirty="0">
                <a:solidFill>
                  <a:srgbClr val="7030A0"/>
                </a:solidFill>
              </a:rPr>
              <a:t>Р</a:t>
            </a:r>
            <a:r>
              <a:rPr lang="ru-RU" i="1" dirty="0" smtClean="0">
                <a:solidFill>
                  <a:srgbClr val="7030A0"/>
                </a:solidFill>
              </a:rPr>
              <a:t>одителю нужно обратить внимание на собственные чувства. </a:t>
            </a:r>
            <a:r>
              <a:rPr lang="ru-RU" i="1" dirty="0">
                <a:solidFill>
                  <a:srgbClr val="7030A0"/>
                </a:solidFill>
              </a:rPr>
              <a:t>П</a:t>
            </a:r>
            <a:r>
              <a:rPr lang="ru-RU" i="1" dirty="0" smtClean="0">
                <a:solidFill>
                  <a:srgbClr val="7030A0"/>
                </a:solidFill>
              </a:rPr>
              <a:t>ереживания родителей — это своеобразное зеркало скрытой эмоциональной проблемы ребенка.</a:t>
            </a:r>
          </a:p>
        </p:txBody>
      </p:sp>
      <p:graphicFrame>
        <p:nvGraphicFramePr>
          <p:cNvPr id="4" name="Таблица 3"/>
          <p:cNvGraphicFramePr>
            <a:graphicFrameLocks noGrp="1"/>
          </p:cNvGraphicFramePr>
          <p:nvPr>
            <p:extLst>
              <p:ext uri="{D42A27DB-BD31-4B8C-83A1-F6EECF244321}">
                <p14:modId xmlns:p14="http://schemas.microsoft.com/office/powerpoint/2010/main" xmlns="" val="4201327670"/>
              </p:ext>
            </p:extLst>
          </p:nvPr>
        </p:nvGraphicFramePr>
        <p:xfrm>
          <a:off x="1331640" y="3717032"/>
          <a:ext cx="6768752" cy="2520280"/>
        </p:xfrm>
        <a:graphic>
          <a:graphicData uri="http://schemas.openxmlformats.org/drawingml/2006/table">
            <a:tbl>
              <a:tblPr firstRow="1" bandRow="1">
                <a:tableStyleId>{00A15C55-8517-42AA-B614-E9B94910E393}</a:tableStyleId>
              </a:tblPr>
              <a:tblGrid>
                <a:gridCol w="3384376"/>
                <a:gridCol w="3384376"/>
              </a:tblGrid>
              <a:tr h="504056">
                <a:tc>
                  <a:txBody>
                    <a:bodyPr/>
                    <a:lstStyle/>
                    <a:p>
                      <a:pPr algn="just"/>
                      <a:r>
                        <a:rPr lang="ru-RU" dirty="0" smtClean="0"/>
                        <a:t>Причина</a:t>
                      </a:r>
                      <a:endParaRPr lang="ru-RU" dirty="0"/>
                    </a:p>
                  </a:txBody>
                  <a:tcPr/>
                </a:tc>
                <a:tc>
                  <a:txBody>
                    <a:bodyPr/>
                    <a:lstStyle/>
                    <a:p>
                      <a:pPr algn="just"/>
                      <a:r>
                        <a:rPr lang="ru-RU" dirty="0" smtClean="0"/>
                        <a:t>Чувство родителей</a:t>
                      </a:r>
                      <a:endParaRPr lang="ru-RU" dirty="0"/>
                    </a:p>
                  </a:txBody>
                  <a:tcPr/>
                </a:tc>
              </a:tr>
              <a:tr h="504056">
                <a:tc>
                  <a:txBody>
                    <a:bodyPr/>
                    <a:lstStyle/>
                    <a:p>
                      <a:pPr algn="just"/>
                      <a:r>
                        <a:rPr lang="ru-RU" b="1" dirty="0" smtClean="0">
                          <a:solidFill>
                            <a:srgbClr val="7030A0"/>
                          </a:solidFill>
                        </a:rPr>
                        <a:t>1. Потребность во внимании</a:t>
                      </a:r>
                      <a:endParaRPr lang="ru-RU" b="1" dirty="0">
                        <a:solidFill>
                          <a:srgbClr val="7030A0"/>
                        </a:solidFill>
                      </a:endParaRPr>
                    </a:p>
                  </a:txBody>
                  <a:tcPr/>
                </a:tc>
                <a:tc>
                  <a:txBody>
                    <a:bodyPr/>
                    <a:lstStyle/>
                    <a:p>
                      <a:pPr algn="just"/>
                      <a:r>
                        <a:rPr lang="ru-RU" b="1" dirty="0" smtClean="0">
                          <a:solidFill>
                            <a:srgbClr val="7030A0"/>
                          </a:solidFill>
                        </a:rPr>
                        <a:t>Раздражение</a:t>
                      </a:r>
                      <a:endParaRPr lang="ru-RU" b="1" dirty="0">
                        <a:solidFill>
                          <a:srgbClr val="7030A0"/>
                        </a:solidFill>
                      </a:endParaRPr>
                    </a:p>
                  </a:txBody>
                  <a:tcPr/>
                </a:tc>
              </a:tr>
              <a:tr h="504056">
                <a:tc>
                  <a:txBody>
                    <a:bodyPr/>
                    <a:lstStyle/>
                    <a:p>
                      <a:pPr algn="just"/>
                      <a:r>
                        <a:rPr lang="ru-RU" b="1" dirty="0" smtClean="0">
                          <a:solidFill>
                            <a:srgbClr val="7030A0"/>
                          </a:solidFill>
                        </a:rPr>
                        <a:t>2.  Противостояние давлению</a:t>
                      </a:r>
                      <a:endParaRPr lang="ru-RU" b="1" dirty="0">
                        <a:solidFill>
                          <a:srgbClr val="7030A0"/>
                        </a:solidFill>
                      </a:endParaRPr>
                    </a:p>
                  </a:txBody>
                  <a:tcPr/>
                </a:tc>
                <a:tc>
                  <a:txBody>
                    <a:bodyPr/>
                    <a:lstStyle/>
                    <a:p>
                      <a:pPr algn="just"/>
                      <a:r>
                        <a:rPr lang="ru-RU" b="1" dirty="0" smtClean="0">
                          <a:solidFill>
                            <a:srgbClr val="7030A0"/>
                          </a:solidFill>
                        </a:rPr>
                        <a:t>Гнев</a:t>
                      </a:r>
                      <a:endParaRPr lang="ru-RU" b="1" dirty="0">
                        <a:solidFill>
                          <a:srgbClr val="7030A0"/>
                        </a:solidFill>
                      </a:endParaRPr>
                    </a:p>
                  </a:txBody>
                  <a:tcPr/>
                </a:tc>
              </a:tr>
              <a:tr h="504056">
                <a:tc>
                  <a:txBody>
                    <a:bodyPr/>
                    <a:lstStyle/>
                    <a:p>
                      <a:pPr algn="just"/>
                      <a:r>
                        <a:rPr lang="ru-RU" b="1" dirty="0" smtClean="0">
                          <a:solidFill>
                            <a:srgbClr val="7030A0"/>
                          </a:solidFill>
                        </a:rPr>
                        <a:t>3.  Месть</a:t>
                      </a:r>
                      <a:endParaRPr lang="ru-RU" b="1" dirty="0">
                        <a:solidFill>
                          <a:srgbClr val="7030A0"/>
                        </a:solidFill>
                      </a:endParaRPr>
                    </a:p>
                  </a:txBody>
                  <a:tcPr/>
                </a:tc>
                <a:tc>
                  <a:txBody>
                    <a:bodyPr/>
                    <a:lstStyle/>
                    <a:p>
                      <a:pPr algn="just"/>
                      <a:r>
                        <a:rPr lang="ru-RU" b="1" dirty="0" smtClean="0">
                          <a:solidFill>
                            <a:srgbClr val="7030A0"/>
                          </a:solidFill>
                        </a:rPr>
                        <a:t>Обида</a:t>
                      </a:r>
                      <a:endParaRPr lang="ru-RU" b="1" dirty="0">
                        <a:solidFill>
                          <a:srgbClr val="7030A0"/>
                        </a:solidFill>
                      </a:endParaRPr>
                    </a:p>
                  </a:txBody>
                  <a:tcPr/>
                </a:tc>
              </a:tr>
              <a:tr h="504056">
                <a:tc>
                  <a:txBody>
                    <a:bodyPr/>
                    <a:lstStyle/>
                    <a:p>
                      <a:pPr algn="just"/>
                      <a:r>
                        <a:rPr lang="ru-RU" b="1" dirty="0" smtClean="0">
                          <a:solidFill>
                            <a:srgbClr val="7030A0"/>
                          </a:solidFill>
                        </a:rPr>
                        <a:t>4. Потеря веры в себя</a:t>
                      </a:r>
                      <a:endParaRPr lang="ru-RU" b="1" dirty="0">
                        <a:solidFill>
                          <a:srgbClr val="7030A0"/>
                        </a:solidFill>
                      </a:endParaRPr>
                    </a:p>
                  </a:txBody>
                  <a:tcPr/>
                </a:tc>
                <a:tc>
                  <a:txBody>
                    <a:bodyPr/>
                    <a:lstStyle/>
                    <a:p>
                      <a:pPr algn="just"/>
                      <a:r>
                        <a:rPr lang="ru-RU" b="1" dirty="0" smtClean="0">
                          <a:solidFill>
                            <a:srgbClr val="7030A0"/>
                          </a:solidFill>
                        </a:rPr>
                        <a:t>Безнадежность, отчаяние</a:t>
                      </a:r>
                      <a:endParaRPr lang="ru-RU" b="1" dirty="0">
                        <a:solidFill>
                          <a:srgbClr val="7030A0"/>
                        </a:solidFill>
                      </a:endParaRPr>
                    </a:p>
                  </a:txBody>
                  <a:tcPr/>
                </a:tc>
              </a:tr>
            </a:tbl>
          </a:graphicData>
        </a:graphic>
      </p:graphicFrame>
    </p:spTree>
    <p:extLst>
      <p:ext uri="{BB962C8B-B14F-4D97-AF65-F5344CB8AC3E}">
        <p14:creationId xmlns:p14="http://schemas.microsoft.com/office/powerpoint/2010/main" xmlns="" val="52771316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44000" cy="6864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Заголовок 1"/>
          <p:cNvSpPr>
            <a:spLocks noGrp="1"/>
          </p:cNvSpPr>
          <p:nvPr>
            <p:ph type="title"/>
          </p:nvPr>
        </p:nvSpPr>
        <p:spPr/>
        <p:txBody>
          <a:bodyPr/>
          <a:lstStyle/>
          <a:p>
            <a:r>
              <a:rPr lang="ru-RU" b="1" i="1" dirty="0" smtClean="0">
                <a:solidFill>
                  <a:srgbClr val="7030A0"/>
                </a:solidFill>
              </a:rPr>
              <a:t>Что же делать дальше? </a:t>
            </a:r>
            <a:endParaRPr lang="ru-RU" b="1" i="1" dirty="0">
              <a:solidFill>
                <a:srgbClr val="7030A0"/>
              </a:solidFill>
            </a:endParaRPr>
          </a:p>
        </p:txBody>
      </p:sp>
      <p:sp>
        <p:nvSpPr>
          <p:cNvPr id="3" name="Объект 2"/>
          <p:cNvSpPr>
            <a:spLocks noGrp="1"/>
          </p:cNvSpPr>
          <p:nvPr>
            <p:ph idx="1"/>
          </p:nvPr>
        </p:nvSpPr>
        <p:spPr/>
        <p:txBody>
          <a:bodyPr>
            <a:normAutofit fontScale="85000" lnSpcReduction="10000"/>
          </a:bodyPr>
          <a:lstStyle/>
          <a:p>
            <a:pPr marL="0" indent="0" algn="just">
              <a:buNone/>
            </a:pPr>
            <a:r>
              <a:rPr lang="ru-RU" dirty="0" smtClean="0">
                <a:solidFill>
                  <a:srgbClr val="7030A0"/>
                </a:solidFill>
              </a:rPr>
              <a:t>Первый и общий ответ на него такой: постараться не реагировать привычным образом, то есть так, как ждет от вас ребенок.</a:t>
            </a:r>
          </a:p>
          <a:p>
            <a:pPr marL="0" indent="0" algn="just">
              <a:buNone/>
            </a:pPr>
            <a:r>
              <a:rPr lang="ru-RU" dirty="0" smtClean="0">
                <a:solidFill>
                  <a:srgbClr val="7030A0"/>
                </a:solidFill>
              </a:rPr>
              <a:t>Дело в том, что в подобных случаях образуется порочный круг. Чем больше взрослый недоволен, тем больше ребенок убеждается: его усилия достигли цели, и он возобновляет их с новой энергией.</a:t>
            </a:r>
          </a:p>
          <a:p>
            <a:pPr marL="0" indent="0" algn="just">
              <a:buNone/>
            </a:pPr>
            <a:endParaRPr lang="ru-RU" b="1" dirty="0" smtClean="0">
              <a:solidFill>
                <a:srgbClr val="7030A0"/>
              </a:solidFill>
            </a:endParaRPr>
          </a:p>
          <a:p>
            <a:pPr marL="0" indent="0" algn="just">
              <a:buNone/>
            </a:pPr>
            <a:r>
              <a:rPr lang="ru-RU" b="1" dirty="0" smtClean="0">
                <a:solidFill>
                  <a:srgbClr val="7030A0"/>
                </a:solidFill>
              </a:rPr>
              <a:t>Значит, задача родителя — перестать реагировать на непослушание прежними способами и тем самым разорвать заколдованный круг.</a:t>
            </a:r>
          </a:p>
          <a:p>
            <a:endParaRPr lang="ru-RU" dirty="0">
              <a:solidFill>
                <a:srgbClr val="7030A0"/>
              </a:solidFill>
            </a:endParaRPr>
          </a:p>
        </p:txBody>
      </p:sp>
    </p:spTree>
    <p:extLst>
      <p:ext uri="{BB962C8B-B14F-4D97-AF65-F5344CB8AC3E}">
        <p14:creationId xmlns:p14="http://schemas.microsoft.com/office/powerpoint/2010/main" xmlns="" val="238353395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44000" cy="6864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 name="Объект 2"/>
          <p:cNvSpPr>
            <a:spLocks noGrp="1"/>
          </p:cNvSpPr>
          <p:nvPr>
            <p:ph idx="1"/>
          </p:nvPr>
        </p:nvSpPr>
        <p:spPr>
          <a:xfrm>
            <a:off x="457200" y="620688"/>
            <a:ext cx="8229600" cy="5904656"/>
          </a:xfrm>
        </p:spPr>
        <p:txBody>
          <a:bodyPr/>
          <a:lstStyle/>
          <a:p>
            <a:pPr marL="0" indent="0" algn="just">
              <a:buNone/>
            </a:pPr>
            <a:r>
              <a:rPr lang="ru-RU" b="1" i="1" dirty="0" smtClean="0">
                <a:solidFill>
                  <a:srgbClr val="7030A0"/>
                </a:solidFill>
              </a:rPr>
              <a:t>Воспитание представляется сложным делом только до тех пор, пока мы хотим, не воспитывая себя, воспитать своих детей или кого бы то ни было. Если же поймешь, что воспитывать других мы можем только через себя, то упраздняется вопрос о воспитании и остается один вопрос: </a:t>
            </a:r>
          </a:p>
          <a:p>
            <a:pPr marL="0" indent="0" algn="ctr">
              <a:buNone/>
            </a:pPr>
            <a:r>
              <a:rPr lang="ru-RU" b="1" i="1" dirty="0" smtClean="0">
                <a:solidFill>
                  <a:srgbClr val="7030A0"/>
                </a:solidFill>
              </a:rPr>
              <a:t>как надо самому жить?</a:t>
            </a:r>
          </a:p>
          <a:p>
            <a:pPr marL="0" indent="0" algn="r">
              <a:buNone/>
            </a:pPr>
            <a:r>
              <a:rPr lang="ru-RU" sz="2800" b="1" i="1" dirty="0" smtClean="0">
                <a:solidFill>
                  <a:srgbClr val="7030A0"/>
                </a:solidFill>
              </a:rPr>
              <a:t>Л.Н. Толстой </a:t>
            </a:r>
            <a:endParaRPr lang="ru-RU" sz="2800" b="1" i="1" dirty="0">
              <a:solidFill>
                <a:srgbClr val="7030A0"/>
              </a:solidFill>
            </a:endParaRPr>
          </a:p>
        </p:txBody>
      </p:sp>
    </p:spTree>
    <p:extLst>
      <p:ext uri="{BB962C8B-B14F-4D97-AF65-F5344CB8AC3E}">
        <p14:creationId xmlns:p14="http://schemas.microsoft.com/office/powerpoint/2010/main" xmlns="" val="287047493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35272"/>
            <a:ext cx="9144000" cy="689327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 name="Объект 2"/>
          <p:cNvSpPr>
            <a:spLocks noGrp="1"/>
          </p:cNvSpPr>
          <p:nvPr>
            <p:ph idx="1"/>
          </p:nvPr>
        </p:nvSpPr>
        <p:spPr>
          <a:xfrm>
            <a:off x="457200" y="1340768"/>
            <a:ext cx="8229600" cy="1440160"/>
          </a:xfrm>
        </p:spPr>
        <p:txBody>
          <a:bodyPr>
            <a:noAutofit/>
          </a:bodyPr>
          <a:lstStyle/>
          <a:p>
            <a:pPr marL="0" indent="0" algn="ctr">
              <a:buNone/>
            </a:pPr>
            <a:r>
              <a:rPr lang="ru-RU" sz="8800" b="1" i="1" dirty="0" smtClean="0">
                <a:solidFill>
                  <a:srgbClr val="7030A0"/>
                </a:solidFill>
              </a:rPr>
              <a:t>Спасибо </a:t>
            </a:r>
          </a:p>
          <a:p>
            <a:pPr marL="0" indent="0" algn="ctr">
              <a:buNone/>
            </a:pPr>
            <a:r>
              <a:rPr lang="ru-RU" sz="8800" b="1" i="1" dirty="0" smtClean="0">
                <a:solidFill>
                  <a:srgbClr val="7030A0"/>
                </a:solidFill>
              </a:rPr>
              <a:t>за внимание!</a:t>
            </a:r>
            <a:endParaRPr lang="ru-RU" sz="8800" b="1" i="1" dirty="0">
              <a:solidFill>
                <a:srgbClr val="7030A0"/>
              </a:solidFill>
            </a:endParaRPr>
          </a:p>
        </p:txBody>
      </p:sp>
    </p:spTree>
    <p:extLst>
      <p:ext uri="{BB962C8B-B14F-4D97-AF65-F5344CB8AC3E}">
        <p14:creationId xmlns:p14="http://schemas.microsoft.com/office/powerpoint/2010/main" xmlns="" val="62736841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44000" cy="6864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Заголовок 3"/>
          <p:cNvSpPr>
            <a:spLocks noGrp="1"/>
          </p:cNvSpPr>
          <p:nvPr>
            <p:ph type="title"/>
          </p:nvPr>
        </p:nvSpPr>
        <p:spPr/>
        <p:txBody>
          <a:bodyPr/>
          <a:lstStyle/>
          <a:p>
            <a:r>
              <a:rPr lang="ru-RU" b="1" i="1" dirty="0" smtClean="0">
                <a:solidFill>
                  <a:srgbClr val="7030A0"/>
                </a:solidFill>
              </a:rPr>
              <a:t>Капризы – что это такое?</a:t>
            </a:r>
            <a:endParaRPr lang="ru-RU" b="1" i="1" dirty="0">
              <a:solidFill>
                <a:srgbClr val="7030A0"/>
              </a:solidFill>
            </a:endParaRPr>
          </a:p>
        </p:txBody>
      </p:sp>
      <p:sp>
        <p:nvSpPr>
          <p:cNvPr id="5" name="Объект 4"/>
          <p:cNvSpPr>
            <a:spLocks noGrp="1"/>
          </p:cNvSpPr>
          <p:nvPr>
            <p:ph idx="1"/>
          </p:nvPr>
        </p:nvSpPr>
        <p:spPr>
          <a:xfrm>
            <a:off x="457200" y="1268760"/>
            <a:ext cx="8229600" cy="5112568"/>
          </a:xfrm>
        </p:spPr>
        <p:txBody>
          <a:bodyPr>
            <a:normAutofit fontScale="70000" lnSpcReduction="20000"/>
          </a:bodyPr>
          <a:lstStyle/>
          <a:p>
            <a:endParaRPr lang="ru-RU" b="1" dirty="0" smtClean="0"/>
          </a:p>
          <a:p>
            <a:pPr algn="just"/>
            <a:r>
              <a:rPr lang="ru-RU" b="1" dirty="0" smtClean="0">
                <a:solidFill>
                  <a:srgbClr val="7030A0"/>
                </a:solidFill>
              </a:rPr>
              <a:t>Каприз </a:t>
            </a:r>
            <a:r>
              <a:rPr lang="ru-RU" dirty="0" smtClean="0">
                <a:solidFill>
                  <a:srgbClr val="7030A0"/>
                </a:solidFill>
              </a:rPr>
              <a:t>(фр</a:t>
            </a:r>
            <a:r>
              <a:rPr lang="ru-RU" dirty="0">
                <a:solidFill>
                  <a:srgbClr val="7030A0"/>
                </a:solidFill>
              </a:rPr>
              <a:t>. – прихоть, причуда) – стремление детей, добиваться чего-то запретного, недостижимого или невозможного в данный момент. </a:t>
            </a:r>
            <a:endParaRPr lang="ru-RU" dirty="0" smtClean="0">
              <a:solidFill>
                <a:srgbClr val="7030A0"/>
              </a:solidFill>
            </a:endParaRPr>
          </a:p>
          <a:p>
            <a:pPr algn="just"/>
            <a:endParaRPr lang="ru-RU" dirty="0">
              <a:solidFill>
                <a:srgbClr val="7030A0"/>
              </a:solidFill>
            </a:endParaRPr>
          </a:p>
          <a:p>
            <a:pPr algn="just"/>
            <a:r>
              <a:rPr lang="ru-RU" dirty="0">
                <a:solidFill>
                  <a:srgbClr val="7030A0"/>
                </a:solidFill>
              </a:rPr>
              <a:t>Капризы  — </a:t>
            </a:r>
            <a:r>
              <a:rPr lang="ru-RU" b="1" u="sng" dirty="0">
                <a:solidFill>
                  <a:srgbClr val="7030A0"/>
                </a:solidFill>
              </a:rPr>
              <a:t>лишённые разумных оснований действия ребёнка</a:t>
            </a:r>
            <a:r>
              <a:rPr lang="ru-RU" dirty="0">
                <a:solidFill>
                  <a:srgbClr val="7030A0"/>
                </a:solidFill>
              </a:rPr>
              <a:t>, направленные </a:t>
            </a:r>
            <a:r>
              <a:rPr lang="ru-RU" dirty="0" smtClean="0">
                <a:solidFill>
                  <a:srgbClr val="7030A0"/>
                </a:solidFill>
              </a:rPr>
              <a:t>на </a:t>
            </a:r>
            <a:r>
              <a:rPr lang="ru-RU" dirty="0">
                <a:solidFill>
                  <a:srgbClr val="7030A0"/>
                </a:solidFill>
              </a:rPr>
              <a:t>то, чтобы оказать сопротивление требованиям старших и </a:t>
            </a:r>
            <a:r>
              <a:rPr lang="ru-RU" b="1" u="sng" dirty="0">
                <a:solidFill>
                  <a:srgbClr val="7030A0"/>
                </a:solidFill>
              </a:rPr>
              <a:t>настоять на собственных желаниях</a:t>
            </a:r>
            <a:r>
              <a:rPr lang="ru-RU" dirty="0">
                <a:solidFill>
                  <a:srgbClr val="7030A0"/>
                </a:solidFill>
              </a:rPr>
              <a:t>. </a:t>
            </a:r>
          </a:p>
          <a:p>
            <a:pPr algn="just"/>
            <a:r>
              <a:rPr lang="ru-RU" dirty="0">
                <a:solidFill>
                  <a:srgbClr val="7030A0"/>
                </a:solidFill>
              </a:rPr>
              <a:t>Капризы обычно сопровождаются плачем, криком , топаньем ног, разбрасыванием подвернувшихся под руку игрушек.</a:t>
            </a:r>
          </a:p>
          <a:p>
            <a:pPr algn="just"/>
            <a:r>
              <a:rPr lang="ru-RU" dirty="0">
                <a:solidFill>
                  <a:srgbClr val="7030A0"/>
                </a:solidFill>
              </a:rPr>
              <a:t>Подчас капризы ребенка нелепы и совершенно невыполнимы. Например, вдруг хочет молока, которого в доме нет, или он хочет ехать на грузовом лифте, а </a:t>
            </a:r>
            <a:r>
              <a:rPr lang="ru-RU" dirty="0" smtClean="0">
                <a:solidFill>
                  <a:srgbClr val="7030A0"/>
                </a:solidFill>
              </a:rPr>
              <a:t>пришел</a:t>
            </a:r>
          </a:p>
          <a:p>
            <a:pPr marL="0" indent="0" algn="just">
              <a:buNone/>
            </a:pPr>
            <a:r>
              <a:rPr lang="ru-RU" dirty="0" smtClean="0">
                <a:solidFill>
                  <a:srgbClr val="7030A0"/>
                </a:solidFill>
              </a:rPr>
              <a:t> </a:t>
            </a:r>
            <a:r>
              <a:rPr lang="ru-RU" dirty="0">
                <a:solidFill>
                  <a:srgbClr val="7030A0"/>
                </a:solidFill>
              </a:rPr>
              <a:t>обычный, или идти в детский сад с </a:t>
            </a:r>
            <a:endParaRPr lang="ru-RU" dirty="0" smtClean="0">
              <a:solidFill>
                <a:srgbClr val="7030A0"/>
              </a:solidFill>
            </a:endParaRPr>
          </a:p>
          <a:p>
            <a:pPr marL="0" indent="0" algn="just">
              <a:buNone/>
            </a:pPr>
            <a:r>
              <a:rPr lang="ru-RU" dirty="0" smtClean="0">
                <a:solidFill>
                  <a:srgbClr val="7030A0"/>
                </a:solidFill>
              </a:rPr>
              <a:t>мамой</a:t>
            </a:r>
            <a:r>
              <a:rPr lang="ru-RU" dirty="0">
                <a:solidFill>
                  <a:srgbClr val="7030A0"/>
                </a:solidFill>
              </a:rPr>
              <a:t>, а не с бабушкой.</a:t>
            </a:r>
          </a:p>
          <a:p>
            <a:endParaRPr lang="ru-RU" dirty="0"/>
          </a:p>
        </p:txBody>
      </p:sp>
      <p:pic>
        <p:nvPicPr>
          <p:cNvPr id="5123"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940152" y="4797152"/>
            <a:ext cx="2272366" cy="1911673"/>
          </a:xfrm>
          <a:prstGeom prst="rect">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319806598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44000" cy="6864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Заголовок 1"/>
          <p:cNvSpPr>
            <a:spLocks noGrp="1"/>
          </p:cNvSpPr>
          <p:nvPr>
            <p:ph type="title"/>
          </p:nvPr>
        </p:nvSpPr>
        <p:spPr/>
        <p:txBody>
          <a:bodyPr/>
          <a:lstStyle/>
          <a:p>
            <a:r>
              <a:rPr lang="ru-RU" b="1" i="1" dirty="0" smtClean="0">
                <a:solidFill>
                  <a:srgbClr val="7030A0"/>
                </a:solidFill>
              </a:rPr>
              <a:t>Упрямство – что это?</a:t>
            </a:r>
            <a:endParaRPr lang="ru-RU" b="1" i="1" dirty="0">
              <a:solidFill>
                <a:srgbClr val="7030A0"/>
              </a:solidFill>
            </a:endParaRPr>
          </a:p>
        </p:txBody>
      </p:sp>
      <p:sp>
        <p:nvSpPr>
          <p:cNvPr id="3" name="Объект 2"/>
          <p:cNvSpPr>
            <a:spLocks noGrp="1"/>
          </p:cNvSpPr>
          <p:nvPr>
            <p:ph idx="1"/>
          </p:nvPr>
        </p:nvSpPr>
        <p:spPr/>
        <p:txBody>
          <a:bodyPr>
            <a:normAutofit fontScale="70000" lnSpcReduction="20000"/>
          </a:bodyPr>
          <a:lstStyle/>
          <a:p>
            <a:r>
              <a:rPr lang="ru-RU" b="1" dirty="0" smtClean="0">
                <a:solidFill>
                  <a:srgbClr val="7030A0"/>
                </a:solidFill>
              </a:rPr>
              <a:t>Упрямство</a:t>
            </a:r>
            <a:r>
              <a:rPr lang="ru-RU" dirty="0" smtClean="0">
                <a:solidFill>
                  <a:srgbClr val="7030A0"/>
                </a:solidFill>
              </a:rPr>
              <a:t> — особенность поведения, выражаемая в стремлении непременно поступать по-своему, вопреки разумным доводам, просьбам, советам или указаниям других людей. </a:t>
            </a:r>
          </a:p>
          <a:p>
            <a:r>
              <a:rPr lang="ru-RU" dirty="0" smtClean="0">
                <a:solidFill>
                  <a:srgbClr val="7030A0"/>
                </a:solidFill>
              </a:rPr>
              <a:t>Детское упрямство заключается чаще всего в постоянном стремлении делать все по-своему, наперекор взрослым. </a:t>
            </a:r>
          </a:p>
          <a:p>
            <a:r>
              <a:rPr lang="ru-RU" dirty="0" smtClean="0">
                <a:solidFill>
                  <a:srgbClr val="7030A0"/>
                </a:solidFill>
              </a:rPr>
              <a:t>К примеру, маленький ребенок может отказываться от прогулки, несмотря на то, что очень любит гулять. Отказывается есть, ложиться спать, идти на руки и т.д., повинуясь единственному стремлению — </a:t>
            </a:r>
          </a:p>
          <a:p>
            <a:pPr marL="0" indent="0">
              <a:buNone/>
            </a:pPr>
            <a:r>
              <a:rPr lang="ru-RU" b="1" dirty="0" smtClean="0">
                <a:solidFill>
                  <a:srgbClr val="7030A0"/>
                </a:solidFill>
              </a:rPr>
              <a:t>идти наперекор взрослым, </a:t>
            </a:r>
          </a:p>
          <a:p>
            <a:pPr marL="0" indent="0">
              <a:buNone/>
            </a:pPr>
            <a:r>
              <a:rPr lang="ru-RU" b="1" dirty="0" smtClean="0">
                <a:solidFill>
                  <a:srgbClr val="7030A0"/>
                </a:solidFill>
              </a:rPr>
              <a:t>даже если это не выгодно ему самому.</a:t>
            </a:r>
          </a:p>
          <a:p>
            <a:r>
              <a:rPr lang="ru-RU" dirty="0" smtClean="0">
                <a:solidFill>
                  <a:srgbClr val="7030A0"/>
                </a:solidFill>
              </a:rPr>
              <a:t>Детское упрямство — один из способов </a:t>
            </a:r>
          </a:p>
          <a:p>
            <a:pPr marL="0" indent="0">
              <a:buNone/>
            </a:pPr>
            <a:r>
              <a:rPr lang="ru-RU" dirty="0" smtClean="0">
                <a:solidFill>
                  <a:srgbClr val="7030A0"/>
                </a:solidFill>
              </a:rPr>
              <a:t>на пути утверждения себя как личности.</a:t>
            </a:r>
          </a:p>
          <a:p>
            <a:endParaRPr lang="ru-RU" dirty="0"/>
          </a:p>
        </p:txBody>
      </p:sp>
      <p:pic>
        <p:nvPicPr>
          <p:cNvPr id="2052" name="Picture 4"/>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868144" y="4437112"/>
            <a:ext cx="3017912" cy="2263434"/>
          </a:xfrm>
          <a:prstGeom prst="rect">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305408663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44000" cy="6864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Заголовок 1"/>
          <p:cNvSpPr>
            <a:spLocks noGrp="1"/>
          </p:cNvSpPr>
          <p:nvPr>
            <p:ph type="title"/>
          </p:nvPr>
        </p:nvSpPr>
        <p:spPr/>
        <p:txBody>
          <a:bodyPr/>
          <a:lstStyle/>
          <a:p>
            <a:r>
              <a:rPr lang="ru-RU" b="1" i="1" dirty="0" smtClean="0">
                <a:solidFill>
                  <a:srgbClr val="7030A0"/>
                </a:solidFill>
              </a:rPr>
              <a:t>Истерика – что это?</a:t>
            </a:r>
            <a:endParaRPr lang="ru-RU" b="1" i="1" dirty="0">
              <a:solidFill>
                <a:srgbClr val="7030A0"/>
              </a:solidFill>
            </a:endParaRPr>
          </a:p>
        </p:txBody>
      </p:sp>
      <p:sp>
        <p:nvSpPr>
          <p:cNvPr id="3" name="Объект 2"/>
          <p:cNvSpPr>
            <a:spLocks noGrp="1"/>
          </p:cNvSpPr>
          <p:nvPr>
            <p:ph idx="1"/>
          </p:nvPr>
        </p:nvSpPr>
        <p:spPr/>
        <p:txBody>
          <a:bodyPr>
            <a:normAutofit fontScale="85000" lnSpcReduction="10000"/>
          </a:bodyPr>
          <a:lstStyle/>
          <a:p>
            <a:r>
              <a:rPr lang="ru-RU" sz="2600" i="1" dirty="0" smtClean="0">
                <a:solidFill>
                  <a:srgbClr val="7030A0"/>
                </a:solidFill>
              </a:rPr>
              <a:t>Истерика - демонстративное поведение, выражающее активный протест, собственные страдания и невозможность адекватных реакций. </a:t>
            </a:r>
          </a:p>
          <a:p>
            <a:r>
              <a:rPr lang="ru-RU" sz="2600" i="1" dirty="0" smtClean="0">
                <a:solidFill>
                  <a:srgbClr val="7030A0"/>
                </a:solidFill>
              </a:rPr>
              <a:t>У детей от года до </a:t>
            </a:r>
          </a:p>
          <a:p>
            <a:pPr marL="0" indent="0">
              <a:buNone/>
            </a:pPr>
            <a:r>
              <a:rPr lang="ru-RU" sz="2600" i="1" dirty="0" smtClean="0">
                <a:solidFill>
                  <a:srgbClr val="7030A0"/>
                </a:solidFill>
              </a:rPr>
              <a:t>пяти лет она проявляется </a:t>
            </a:r>
          </a:p>
          <a:p>
            <a:pPr marL="0" indent="0">
              <a:buNone/>
            </a:pPr>
            <a:r>
              <a:rPr lang="ru-RU" sz="2600" i="1" dirty="0" smtClean="0">
                <a:solidFill>
                  <a:srgbClr val="7030A0"/>
                </a:solidFill>
              </a:rPr>
              <a:t>чаще всего громким криком, </a:t>
            </a:r>
          </a:p>
          <a:p>
            <a:pPr marL="0" indent="0">
              <a:buNone/>
            </a:pPr>
            <a:r>
              <a:rPr lang="ru-RU" sz="2600" i="1" dirty="0" smtClean="0">
                <a:solidFill>
                  <a:srgbClr val="7030A0"/>
                </a:solidFill>
              </a:rPr>
              <a:t>плачем, катанием по полу и </a:t>
            </a:r>
          </a:p>
          <a:p>
            <a:pPr marL="0" indent="0">
              <a:buNone/>
            </a:pPr>
            <a:r>
              <a:rPr lang="ru-RU" sz="2600" i="1" dirty="0" smtClean="0">
                <a:solidFill>
                  <a:srgbClr val="7030A0"/>
                </a:solidFill>
              </a:rPr>
              <a:t>размахиванием руками и </a:t>
            </a:r>
          </a:p>
          <a:p>
            <a:pPr marL="0" indent="0">
              <a:buNone/>
            </a:pPr>
            <a:r>
              <a:rPr lang="ru-RU" sz="2600" i="1" dirty="0" smtClean="0">
                <a:solidFill>
                  <a:srgbClr val="7030A0"/>
                </a:solidFill>
              </a:rPr>
              <a:t>ногами. </a:t>
            </a:r>
          </a:p>
          <a:p>
            <a:pPr marL="0" indent="0" algn="just">
              <a:buNone/>
            </a:pPr>
            <a:endParaRPr lang="ru-RU" sz="2600" b="1" i="1" dirty="0" smtClean="0">
              <a:solidFill>
                <a:srgbClr val="7030A0"/>
              </a:solidFill>
            </a:endParaRPr>
          </a:p>
          <a:p>
            <a:pPr algn="just"/>
            <a:r>
              <a:rPr lang="ru-RU" sz="2600" b="1" i="1" dirty="0" smtClean="0">
                <a:solidFill>
                  <a:srgbClr val="7030A0"/>
                </a:solidFill>
              </a:rPr>
              <a:t>Дети пользуются </a:t>
            </a:r>
          </a:p>
          <a:p>
            <a:pPr marL="0" indent="0" algn="just">
              <a:buNone/>
            </a:pPr>
            <a:r>
              <a:rPr lang="ru-RU" sz="2600" b="1" i="1" dirty="0" smtClean="0">
                <a:solidFill>
                  <a:srgbClr val="7030A0"/>
                </a:solidFill>
              </a:rPr>
              <a:t>истерикой, когда понимают, что на вас она </a:t>
            </a:r>
            <a:r>
              <a:rPr lang="ru-RU" b="1" i="1" dirty="0" smtClean="0">
                <a:solidFill>
                  <a:srgbClr val="7030A0"/>
                </a:solidFill>
              </a:rPr>
              <a:t>действует.</a:t>
            </a:r>
            <a:endParaRPr lang="ru-RU" b="1" i="1" dirty="0">
              <a:solidFill>
                <a:srgbClr val="7030A0"/>
              </a:solidFill>
            </a:endParaRPr>
          </a:p>
        </p:txBody>
      </p:sp>
      <p:pic>
        <p:nvPicPr>
          <p:cNvPr id="6147"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292080" y="2780928"/>
            <a:ext cx="2869133" cy="2154543"/>
          </a:xfrm>
          <a:prstGeom prst="rect">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214796837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44000" cy="6864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Заголовок 1"/>
          <p:cNvSpPr>
            <a:spLocks noGrp="1"/>
          </p:cNvSpPr>
          <p:nvPr>
            <p:ph type="title"/>
          </p:nvPr>
        </p:nvSpPr>
        <p:spPr/>
        <p:txBody>
          <a:bodyPr/>
          <a:lstStyle/>
          <a:p>
            <a:pPr algn="l"/>
            <a:r>
              <a:rPr lang="ru-RU" b="1" i="1" dirty="0" smtClean="0">
                <a:solidFill>
                  <a:srgbClr val="7030A0"/>
                </a:solidFill>
              </a:rPr>
              <a:t>В чем причины?</a:t>
            </a:r>
            <a:endParaRPr lang="ru-RU" b="1" i="1" dirty="0">
              <a:solidFill>
                <a:srgbClr val="7030A0"/>
              </a:solidFill>
            </a:endParaRPr>
          </a:p>
        </p:txBody>
      </p:sp>
      <p:sp>
        <p:nvSpPr>
          <p:cNvPr id="3" name="Объект 2"/>
          <p:cNvSpPr>
            <a:spLocks noGrp="1"/>
          </p:cNvSpPr>
          <p:nvPr>
            <p:ph idx="1"/>
          </p:nvPr>
        </p:nvSpPr>
        <p:spPr/>
        <p:txBody>
          <a:bodyPr>
            <a:normAutofit fontScale="70000" lnSpcReduction="20000"/>
          </a:bodyPr>
          <a:lstStyle/>
          <a:p>
            <a:pPr algn="just"/>
            <a:r>
              <a:rPr lang="ru-RU" dirty="0" smtClean="0"/>
              <a:t>	</a:t>
            </a:r>
            <a:r>
              <a:rPr lang="ru-RU" dirty="0" smtClean="0">
                <a:solidFill>
                  <a:srgbClr val="7030A0"/>
                </a:solidFill>
              </a:rPr>
              <a:t>Неудовлетворение естественных потребностей (голод, усталость, сонливость);</a:t>
            </a:r>
          </a:p>
          <a:p>
            <a:pPr algn="just"/>
            <a:r>
              <a:rPr lang="ru-RU" dirty="0" smtClean="0">
                <a:solidFill>
                  <a:srgbClr val="7030A0"/>
                </a:solidFill>
              </a:rPr>
              <a:t>	Ощущение физического дискомфорта ( холодно, жарко, тесная обувь, одежда, неудобная постель);</a:t>
            </a:r>
          </a:p>
          <a:p>
            <a:pPr algn="just"/>
            <a:r>
              <a:rPr lang="ru-RU" dirty="0" smtClean="0">
                <a:solidFill>
                  <a:srgbClr val="7030A0"/>
                </a:solidFill>
              </a:rPr>
              <a:t>	Капризы могут быть предвестниками болезни (малыш  ощущает физическое недомогание, просит то одно, то другое , но ничего не облегчает боль, поэтому плачет и капризничает);</a:t>
            </a:r>
          </a:p>
          <a:p>
            <a:pPr algn="just"/>
            <a:r>
              <a:rPr lang="ru-RU" dirty="0" smtClean="0">
                <a:solidFill>
                  <a:srgbClr val="7030A0"/>
                </a:solidFill>
              </a:rPr>
              <a:t>	Капризы могут быть и в период выздоровления  (ребенок за время болезни привыкает к повышенному вниманию и не хочет от этого отказываться);</a:t>
            </a:r>
          </a:p>
          <a:p>
            <a:pPr algn="just"/>
            <a:r>
              <a:rPr lang="ru-RU" dirty="0" smtClean="0">
                <a:solidFill>
                  <a:srgbClr val="7030A0"/>
                </a:solidFill>
              </a:rPr>
              <a:t>	Обилие новых впечатлений или их перенасыщение.</a:t>
            </a:r>
          </a:p>
          <a:p>
            <a:pPr marL="0" indent="0">
              <a:buNone/>
            </a:pPr>
            <a:endParaRPr lang="ru-RU" dirty="0" smtClean="0">
              <a:solidFill>
                <a:srgbClr val="7030A0"/>
              </a:solidFill>
            </a:endParaRPr>
          </a:p>
          <a:p>
            <a:pPr marL="0" indent="0" algn="just">
              <a:buNone/>
            </a:pPr>
            <a:r>
              <a:rPr lang="ru-RU" dirty="0" smtClean="0">
                <a:solidFill>
                  <a:srgbClr val="7030A0"/>
                </a:solidFill>
              </a:rPr>
              <a:t>Но  все же самой распространенной причиной, особенно в среднем возрасте и далее в старшем, является неправильное воспитание детей,</a:t>
            </a:r>
            <a:r>
              <a:rPr lang="ru-RU" b="1" dirty="0" smtClean="0">
                <a:solidFill>
                  <a:srgbClr val="7030A0"/>
                </a:solidFill>
              </a:rPr>
              <a:t> неправильное поведение родителей. </a:t>
            </a:r>
            <a:endParaRPr lang="ru-RU" b="1" dirty="0">
              <a:solidFill>
                <a:srgbClr val="7030A0"/>
              </a:solidFill>
            </a:endParaRPr>
          </a:p>
        </p:txBody>
      </p:sp>
    </p:spTree>
    <p:extLst>
      <p:ext uri="{BB962C8B-B14F-4D97-AF65-F5344CB8AC3E}">
        <p14:creationId xmlns:p14="http://schemas.microsoft.com/office/powerpoint/2010/main" xmlns="" val="397038547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img190.imageshack.us/img190/4015/27097778.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6608"/>
            <a:ext cx="9144000" cy="6864608"/>
          </a:xfrm>
          <a:prstGeom prst="rect">
            <a:avLst/>
          </a:prstGeom>
          <a:noFill/>
          <a:extLst>
            <a:ext uri="{909E8E84-426E-40DD-AFC4-6F175D3DCCD1}">
              <a14:hiddenFill xmlns:a14="http://schemas.microsoft.com/office/drawing/2010/main" xmlns="">
                <a:solidFill>
                  <a:srgbClr val="FFFFFF"/>
                </a:solidFill>
              </a14:hiddenFill>
            </a:ext>
          </a:extLst>
        </p:spPr>
      </p:pic>
      <p:sp>
        <p:nvSpPr>
          <p:cNvPr id="2" name="Заголовок 1"/>
          <p:cNvSpPr>
            <a:spLocks noGrp="1"/>
          </p:cNvSpPr>
          <p:nvPr>
            <p:ph type="title"/>
          </p:nvPr>
        </p:nvSpPr>
        <p:spPr/>
        <p:txBody>
          <a:bodyPr/>
          <a:lstStyle/>
          <a:p>
            <a:r>
              <a:rPr lang="ru-RU" b="1" i="1" dirty="0" smtClean="0">
                <a:solidFill>
                  <a:srgbClr val="7030A0"/>
                </a:solidFill>
              </a:rPr>
              <a:t>Педагоги о капризах у детей</a:t>
            </a:r>
            <a:endParaRPr lang="ru-RU" b="1" i="1" dirty="0">
              <a:solidFill>
                <a:srgbClr val="7030A0"/>
              </a:solidFill>
            </a:endParaRPr>
          </a:p>
        </p:txBody>
      </p:sp>
      <p:sp>
        <p:nvSpPr>
          <p:cNvPr id="3" name="Объект 2"/>
          <p:cNvSpPr>
            <a:spLocks noGrp="1"/>
          </p:cNvSpPr>
          <p:nvPr>
            <p:ph idx="1"/>
          </p:nvPr>
        </p:nvSpPr>
        <p:spPr/>
        <p:txBody>
          <a:bodyPr/>
          <a:lstStyle/>
          <a:p>
            <a:pPr marL="0" indent="0" algn="just">
              <a:buNone/>
            </a:pPr>
            <a:r>
              <a:rPr lang="ru-RU" i="1" dirty="0" smtClean="0">
                <a:solidFill>
                  <a:srgbClr val="7030A0"/>
                </a:solidFill>
              </a:rPr>
              <a:t>«Слезы упрямства и каприза — это слезы бессилия и бунта, отчаянная попытка протеста, призыв на помощь, жалоба на халатность опеки, свидетельство того, что детей неразумно стесняют и принуждают, проявление плохого самочувствия и всегда страдание». </a:t>
            </a:r>
          </a:p>
          <a:p>
            <a:pPr marL="0" indent="0" algn="r">
              <a:buNone/>
            </a:pPr>
            <a:r>
              <a:rPr lang="ru-RU" i="1" dirty="0" err="1" smtClean="0">
                <a:solidFill>
                  <a:srgbClr val="7030A0"/>
                </a:solidFill>
              </a:rPr>
              <a:t>Януш</a:t>
            </a:r>
            <a:r>
              <a:rPr lang="ru-RU" i="1" dirty="0" smtClean="0">
                <a:solidFill>
                  <a:srgbClr val="7030A0"/>
                </a:solidFill>
              </a:rPr>
              <a:t> Корчак</a:t>
            </a:r>
            <a:endParaRPr lang="ru-RU" i="1" dirty="0">
              <a:solidFill>
                <a:srgbClr val="7030A0"/>
              </a:solidFill>
            </a:endParaRPr>
          </a:p>
        </p:txBody>
      </p:sp>
    </p:spTree>
    <p:extLst>
      <p:ext uri="{BB962C8B-B14F-4D97-AF65-F5344CB8AC3E}">
        <p14:creationId xmlns:p14="http://schemas.microsoft.com/office/powerpoint/2010/main" xmlns="" val="386437923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44000" cy="6864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Заголовок 1"/>
          <p:cNvSpPr>
            <a:spLocks noGrp="1"/>
          </p:cNvSpPr>
          <p:nvPr>
            <p:ph type="title"/>
          </p:nvPr>
        </p:nvSpPr>
        <p:spPr/>
        <p:txBody>
          <a:bodyPr>
            <a:normAutofit fontScale="90000"/>
          </a:bodyPr>
          <a:lstStyle/>
          <a:p>
            <a:r>
              <a:rPr lang="ru-RU" b="1" i="1" dirty="0" smtClean="0">
                <a:solidFill>
                  <a:srgbClr val="7030A0"/>
                </a:solidFill>
              </a:rPr>
              <a:t>4 причины плохого поведения </a:t>
            </a:r>
            <a:br>
              <a:rPr lang="ru-RU" b="1" i="1" dirty="0" smtClean="0">
                <a:solidFill>
                  <a:srgbClr val="7030A0"/>
                </a:solidFill>
              </a:rPr>
            </a:br>
            <a:r>
              <a:rPr lang="ru-RU" b="1" i="1" dirty="0" smtClean="0">
                <a:solidFill>
                  <a:srgbClr val="7030A0"/>
                </a:solidFill>
              </a:rPr>
              <a:t>у ребенка</a:t>
            </a:r>
            <a:endParaRPr lang="ru-RU" b="1" i="1" dirty="0">
              <a:solidFill>
                <a:srgbClr val="7030A0"/>
              </a:solidFill>
            </a:endParaRPr>
          </a:p>
        </p:txBody>
      </p:sp>
      <p:sp>
        <p:nvSpPr>
          <p:cNvPr id="3" name="Объект 2"/>
          <p:cNvSpPr>
            <a:spLocks noGrp="1"/>
          </p:cNvSpPr>
          <p:nvPr>
            <p:ph idx="1"/>
          </p:nvPr>
        </p:nvSpPr>
        <p:spPr/>
        <p:txBody>
          <a:bodyPr/>
          <a:lstStyle/>
          <a:p>
            <a:pPr marL="0" indent="0" algn="ctr">
              <a:buNone/>
            </a:pPr>
            <a:r>
              <a:rPr lang="ru-RU" dirty="0" smtClean="0">
                <a:solidFill>
                  <a:srgbClr val="7030A0"/>
                </a:solidFill>
              </a:rPr>
              <a:t>Первая причина — борьба за внимание</a:t>
            </a:r>
            <a:endParaRPr lang="ru-RU" dirty="0">
              <a:solidFill>
                <a:srgbClr val="7030A0"/>
              </a:solidFill>
            </a:endParaRPr>
          </a:p>
        </p:txBody>
      </p:sp>
      <p:pic>
        <p:nvPicPr>
          <p:cNvPr id="7171"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51520" y="4179389"/>
            <a:ext cx="3066386" cy="2039147"/>
          </a:xfrm>
          <a:prstGeom prst="rect">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7173" name="Picture 5" descr="http://cdn2.aradon.ro/2010/09/news-20100903-08525142-744526896.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549003" y="2203051"/>
            <a:ext cx="2296594" cy="3249648"/>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pic>
        <p:nvPicPr>
          <p:cNvPr id="7174" name="Picture 6"/>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6012160" y="4181737"/>
            <a:ext cx="2915582" cy="2117847"/>
          </a:xfrm>
          <a:prstGeom prst="rect">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198591242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44000" cy="6864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Заголовок 1"/>
          <p:cNvSpPr>
            <a:spLocks noGrp="1"/>
          </p:cNvSpPr>
          <p:nvPr>
            <p:ph type="title"/>
          </p:nvPr>
        </p:nvSpPr>
        <p:spPr/>
        <p:txBody>
          <a:bodyPr/>
          <a:lstStyle/>
          <a:p>
            <a:r>
              <a:rPr lang="ru-RU" b="1" i="1" dirty="0" smtClean="0">
                <a:solidFill>
                  <a:srgbClr val="7030A0"/>
                </a:solidFill>
              </a:rPr>
              <a:t>Что делать?</a:t>
            </a:r>
            <a:endParaRPr lang="ru-RU" b="1" i="1" dirty="0">
              <a:solidFill>
                <a:srgbClr val="7030A0"/>
              </a:solidFill>
            </a:endParaRPr>
          </a:p>
        </p:txBody>
      </p:sp>
      <p:sp>
        <p:nvSpPr>
          <p:cNvPr id="3" name="Объект 2"/>
          <p:cNvSpPr>
            <a:spLocks noGrp="1"/>
          </p:cNvSpPr>
          <p:nvPr>
            <p:ph idx="1"/>
          </p:nvPr>
        </p:nvSpPr>
        <p:spPr/>
        <p:txBody>
          <a:bodyPr>
            <a:normAutofit fontScale="70000" lnSpcReduction="20000"/>
          </a:bodyPr>
          <a:lstStyle/>
          <a:p>
            <a:pPr marL="514350" indent="-514350" algn="just">
              <a:buAutoNum type="arabicPeriod"/>
            </a:pPr>
            <a:r>
              <a:rPr lang="ru-RU" dirty="0" smtClean="0">
                <a:solidFill>
                  <a:srgbClr val="7030A0"/>
                </a:solidFill>
              </a:rPr>
              <a:t>Честно признаться себе, что чаще всего ребенок ведет себя плохо из-за отсутствия внимания с вашей стороны. </a:t>
            </a:r>
          </a:p>
          <a:p>
            <a:pPr marL="514350" indent="-514350" algn="just">
              <a:buAutoNum type="arabicPeriod"/>
            </a:pPr>
            <a:r>
              <a:rPr lang="ru-RU" dirty="0">
                <a:solidFill>
                  <a:srgbClr val="7030A0"/>
                </a:solidFill>
              </a:rPr>
              <a:t>К</a:t>
            </a:r>
            <a:r>
              <a:rPr lang="ru-RU" dirty="0" smtClean="0">
                <a:solidFill>
                  <a:srgbClr val="7030A0"/>
                </a:solidFill>
              </a:rPr>
              <a:t>ак можно больше общаться с ребенком, всякий раз находя способ показать ваше положительное отношение к нему! </a:t>
            </a:r>
          </a:p>
          <a:p>
            <a:pPr marL="514350" indent="-514350" algn="just">
              <a:buAutoNum type="arabicPeriod"/>
            </a:pPr>
            <a:r>
              <a:rPr lang="ru-RU" dirty="0" smtClean="0">
                <a:solidFill>
                  <a:srgbClr val="7030A0"/>
                </a:solidFill>
              </a:rPr>
              <a:t>Попробуйте ввести в жизнь вашей семьи возможно больше традиций: совместные прогулки по выходным, игры и занятия с каждым из родителей по отдельности ("папино" и "мамино" время), традиционные семейные ужины, праздники и походы в театр, вечернее чтение. </a:t>
            </a:r>
          </a:p>
          <a:p>
            <a:pPr marL="514350" indent="-514350" algn="just">
              <a:buAutoNum type="arabicPeriod"/>
            </a:pPr>
            <a:r>
              <a:rPr lang="ru-RU" dirty="0" smtClean="0">
                <a:solidFill>
                  <a:srgbClr val="7030A0"/>
                </a:solidFill>
              </a:rPr>
              <a:t>Давайте ребенку понять, что вы любите его независимо от того, как он себя ведет. Учитесь разделять личность малыша и его поступки. </a:t>
            </a:r>
          </a:p>
          <a:p>
            <a:pPr marL="0" indent="0" algn="just">
              <a:buNone/>
            </a:pPr>
            <a:r>
              <a:rPr lang="ru-RU" b="1" dirty="0" smtClean="0">
                <a:solidFill>
                  <a:srgbClr val="7030A0"/>
                </a:solidFill>
              </a:rPr>
              <a:t>Через некоторое время вы увидите положительные сдвиги в поведении своего чада и будете гордиться собственными успехами. </a:t>
            </a:r>
            <a:endParaRPr lang="ru-RU" b="1" dirty="0">
              <a:solidFill>
                <a:srgbClr val="7030A0"/>
              </a:solidFill>
            </a:endParaRPr>
          </a:p>
        </p:txBody>
      </p:sp>
    </p:spTree>
    <p:extLst>
      <p:ext uri="{BB962C8B-B14F-4D97-AF65-F5344CB8AC3E}">
        <p14:creationId xmlns:p14="http://schemas.microsoft.com/office/powerpoint/2010/main" xmlns="" val="340552666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44000" cy="6864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Заголовок 1"/>
          <p:cNvSpPr>
            <a:spLocks noGrp="1"/>
          </p:cNvSpPr>
          <p:nvPr>
            <p:ph type="title"/>
          </p:nvPr>
        </p:nvSpPr>
        <p:spPr>
          <a:xfrm>
            <a:off x="457200" y="274638"/>
            <a:ext cx="8229600" cy="1282154"/>
          </a:xfrm>
        </p:spPr>
        <p:txBody>
          <a:bodyPr>
            <a:noAutofit/>
          </a:bodyPr>
          <a:lstStyle/>
          <a:p>
            <a:r>
              <a:rPr lang="ru-RU" sz="2800" b="1" i="1" dirty="0" smtClean="0">
                <a:solidFill>
                  <a:srgbClr val="7030A0"/>
                </a:solidFill>
              </a:rPr>
              <a:t>2 причина - это борьба за самостоятельность и протест против слишком большой родительской опеки</a:t>
            </a:r>
            <a:endParaRPr lang="ru-RU" sz="2800" b="1" i="1" dirty="0">
              <a:solidFill>
                <a:srgbClr val="7030A0"/>
              </a:solidFill>
            </a:endParaRPr>
          </a:p>
        </p:txBody>
      </p:sp>
      <p:sp>
        <p:nvSpPr>
          <p:cNvPr id="3" name="Объект 2"/>
          <p:cNvSpPr>
            <a:spLocks noGrp="1"/>
          </p:cNvSpPr>
          <p:nvPr>
            <p:ph idx="1"/>
          </p:nvPr>
        </p:nvSpPr>
        <p:spPr/>
        <p:txBody>
          <a:bodyPr>
            <a:normAutofit fontScale="85000" lnSpcReduction="20000"/>
          </a:bodyPr>
          <a:lstStyle/>
          <a:p>
            <a:pPr marL="514350" indent="-514350">
              <a:buAutoNum type="arabicPeriod"/>
            </a:pPr>
            <a:r>
              <a:rPr lang="ru-RU" dirty="0" smtClean="0">
                <a:solidFill>
                  <a:srgbClr val="7030A0"/>
                </a:solidFill>
              </a:rPr>
              <a:t>Ослабить свой контроль за действиями ребенка. Не делайте того, что он может сделать сам! </a:t>
            </a:r>
          </a:p>
          <a:p>
            <a:pPr marL="514350" indent="-514350">
              <a:buAutoNum type="arabicPeriod"/>
            </a:pPr>
            <a:r>
              <a:rPr lang="ru-RU" dirty="0" smtClean="0">
                <a:solidFill>
                  <a:srgbClr val="7030A0"/>
                </a:solidFill>
              </a:rPr>
              <a:t>Воздерживайтесь от завышенных или заниженных требований. </a:t>
            </a:r>
          </a:p>
          <a:p>
            <a:pPr marL="0" indent="0">
              <a:buNone/>
            </a:pPr>
            <a:r>
              <a:rPr lang="ru-RU" dirty="0" smtClean="0">
                <a:solidFill>
                  <a:srgbClr val="7030A0"/>
                </a:solidFill>
              </a:rPr>
              <a:t>                               3. Поддерживайте ребенка в его            </a:t>
            </a:r>
          </a:p>
          <a:p>
            <a:pPr marL="0" indent="0">
              <a:buNone/>
            </a:pPr>
            <a:r>
              <a:rPr lang="ru-RU" dirty="0">
                <a:solidFill>
                  <a:srgbClr val="7030A0"/>
                </a:solidFill>
              </a:rPr>
              <a:t> </a:t>
            </a:r>
            <a:r>
              <a:rPr lang="ru-RU" dirty="0" smtClean="0">
                <a:solidFill>
                  <a:srgbClr val="7030A0"/>
                </a:solidFill>
              </a:rPr>
              <a:t>                               действиях, давая ему возможность    </a:t>
            </a:r>
          </a:p>
          <a:p>
            <a:pPr marL="0" indent="0">
              <a:buNone/>
            </a:pPr>
            <a:r>
              <a:rPr lang="ru-RU" dirty="0">
                <a:solidFill>
                  <a:srgbClr val="7030A0"/>
                </a:solidFill>
              </a:rPr>
              <a:t> </a:t>
            </a:r>
            <a:r>
              <a:rPr lang="ru-RU" dirty="0" smtClean="0">
                <a:solidFill>
                  <a:srgbClr val="7030A0"/>
                </a:solidFill>
              </a:rPr>
              <a:t>                                иногда совершать ошибки и учиться  </a:t>
            </a:r>
          </a:p>
          <a:p>
            <a:pPr marL="0" indent="0">
              <a:buNone/>
            </a:pPr>
            <a:r>
              <a:rPr lang="ru-RU" dirty="0">
                <a:solidFill>
                  <a:srgbClr val="7030A0"/>
                </a:solidFill>
              </a:rPr>
              <a:t> </a:t>
            </a:r>
            <a:r>
              <a:rPr lang="ru-RU" dirty="0" smtClean="0">
                <a:solidFill>
                  <a:srgbClr val="7030A0"/>
                </a:solidFill>
              </a:rPr>
              <a:t>                                на них. </a:t>
            </a:r>
          </a:p>
          <a:p>
            <a:pPr marL="0" indent="0">
              <a:buNone/>
            </a:pPr>
            <a:r>
              <a:rPr lang="ru-RU" dirty="0" smtClean="0">
                <a:solidFill>
                  <a:srgbClr val="7030A0"/>
                </a:solidFill>
              </a:rPr>
              <a:t>                                 4. Учите его самостоятельно             </a:t>
            </a:r>
          </a:p>
          <a:p>
            <a:pPr marL="0" indent="0">
              <a:buNone/>
            </a:pPr>
            <a:r>
              <a:rPr lang="ru-RU" dirty="0">
                <a:solidFill>
                  <a:srgbClr val="7030A0"/>
                </a:solidFill>
              </a:rPr>
              <a:t> </a:t>
            </a:r>
            <a:r>
              <a:rPr lang="ru-RU" dirty="0" smtClean="0">
                <a:solidFill>
                  <a:srgbClr val="7030A0"/>
                </a:solidFill>
              </a:rPr>
              <a:t>                                    принимать решения и отвечать за                </a:t>
            </a:r>
          </a:p>
          <a:p>
            <a:pPr marL="0" indent="0">
              <a:buNone/>
            </a:pPr>
            <a:r>
              <a:rPr lang="ru-RU" dirty="0">
                <a:solidFill>
                  <a:srgbClr val="7030A0"/>
                </a:solidFill>
              </a:rPr>
              <a:t> </a:t>
            </a:r>
            <a:r>
              <a:rPr lang="ru-RU" dirty="0" smtClean="0">
                <a:solidFill>
                  <a:srgbClr val="7030A0"/>
                </a:solidFill>
              </a:rPr>
              <a:t>                                     их последствия. </a:t>
            </a:r>
            <a:endParaRPr lang="ru-RU" dirty="0">
              <a:solidFill>
                <a:srgbClr val="7030A0"/>
              </a:solidFill>
            </a:endParaRPr>
          </a:p>
        </p:txBody>
      </p:sp>
      <p:pic>
        <p:nvPicPr>
          <p:cNvPr id="8195"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07504" y="3409149"/>
            <a:ext cx="2806060" cy="2700833"/>
          </a:xfrm>
          <a:prstGeom prst="rect">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2327566483"/>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245</TotalTime>
  <Words>824</Words>
  <Application>Microsoft Office PowerPoint</Application>
  <PresentationFormat>Экран (4:3)</PresentationFormat>
  <Paragraphs>97</Paragraphs>
  <Slides>15</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15</vt:i4>
      </vt:variant>
    </vt:vector>
  </HeadingPairs>
  <TitlesOfParts>
    <vt:vector size="16" baseType="lpstr">
      <vt:lpstr>Тема Office</vt:lpstr>
      <vt:lpstr>ГБОУ Школа № 2026 Учебный корпус №2</vt:lpstr>
      <vt:lpstr>Капризы – что это такое?</vt:lpstr>
      <vt:lpstr>Упрямство – что это?</vt:lpstr>
      <vt:lpstr>Истерика – что это?</vt:lpstr>
      <vt:lpstr>В чем причины?</vt:lpstr>
      <vt:lpstr>Педагоги о капризах у детей</vt:lpstr>
      <vt:lpstr>4 причины плохого поведения  у ребенка</vt:lpstr>
      <vt:lpstr>Что делать?</vt:lpstr>
      <vt:lpstr>2 причина - это борьба за самостоятельность и протест против слишком большой родительской опеки</vt:lpstr>
      <vt:lpstr>3 причина - месть</vt:lpstr>
      <vt:lpstr>4 причина -потеря веры в себя</vt:lpstr>
      <vt:lpstr>Как выяснить истинную причину плохого поведения ребенка</vt:lpstr>
      <vt:lpstr>Что же делать дальше? </vt:lpstr>
      <vt:lpstr>Слайд 14</vt:lpstr>
      <vt:lpstr>Слайд 15</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Галина Кунафеева</dc:creator>
  <cp:lastModifiedBy>Наталия</cp:lastModifiedBy>
  <cp:revision>18</cp:revision>
  <dcterms:created xsi:type="dcterms:W3CDTF">2014-03-17T11:26:00Z</dcterms:created>
  <dcterms:modified xsi:type="dcterms:W3CDTF">2020-09-18T13:15:05Z</dcterms:modified>
</cp:coreProperties>
</file>