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70" r:id="rId4"/>
    <p:sldId id="271" r:id="rId5"/>
    <p:sldId id="272"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411" autoAdjust="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29.01.2018</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29.01.2018</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29.01.2018</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29.01.2018</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Турнир знатоков химии</a:t>
            </a:r>
            <a:endParaRPr lang="ru-RU" dirty="0"/>
          </a:p>
        </p:txBody>
      </p:sp>
      <p:sp>
        <p:nvSpPr>
          <p:cNvPr id="3" name="Подзаголовок 2"/>
          <p:cNvSpPr>
            <a:spLocks noGrp="1"/>
          </p:cNvSpPr>
          <p:nvPr>
            <p:ph type="subTitle" idx="1"/>
          </p:nvPr>
        </p:nvSpPr>
        <p:spPr/>
        <p:txBody>
          <a:bodyPr/>
          <a:lstStyle/>
          <a:p>
            <a:r>
              <a:rPr lang="ru-RU" dirty="0" smtClean="0"/>
              <a:t>Внеклассное мероприятие</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t>Поиграем в слова</a:t>
            </a:r>
            <a:r>
              <a:rPr lang="ru-RU" sz="5400" dirty="0" smtClean="0"/>
              <a:t/>
            </a:r>
            <a:br>
              <a:rPr lang="ru-RU" sz="5400" dirty="0" smtClean="0"/>
            </a:br>
            <a:r>
              <a:rPr lang="ru-RU" sz="5400" dirty="0" err="1" smtClean="0"/>
              <a:t>Сульфадиметоксин</a:t>
            </a:r>
            <a:endParaRPr lang="ru-RU" sz="5400" dirty="0"/>
          </a:p>
        </p:txBody>
      </p:sp>
      <p:sp>
        <p:nvSpPr>
          <p:cNvPr id="3" name="Содержимое 2"/>
          <p:cNvSpPr>
            <a:spLocks noGrp="1"/>
          </p:cNvSpPr>
          <p:nvPr>
            <p:ph idx="1"/>
          </p:nvPr>
        </p:nvSpPr>
        <p:spPr/>
        <p:txBody>
          <a:bodyPr/>
          <a:lstStyle/>
          <a:p>
            <a:pPr>
              <a:buNone/>
            </a:pPr>
            <a:r>
              <a:rPr lang="ru-RU" dirty="0" smtClean="0"/>
              <a:t>Применяется для лечения пневмонии</a:t>
            </a:r>
          </a:p>
          <a:p>
            <a:endParaRPr lang="ru-RU" dirty="0" smtClean="0"/>
          </a:p>
          <a:p>
            <a:pPr>
              <a:buNone/>
            </a:pPr>
            <a:r>
              <a:rPr lang="ru-RU" dirty="0" smtClean="0"/>
              <a:t>Используя буквы этого слова составить как можно больше слов, имеющих непосредственную связь с химией</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Игра с болельщиками</a:t>
            </a:r>
            <a:endParaRPr lang="ru-RU" dirty="0"/>
          </a:p>
        </p:txBody>
      </p:sp>
      <p:sp>
        <p:nvSpPr>
          <p:cNvPr id="3" name="Содержимое 2"/>
          <p:cNvSpPr>
            <a:spLocks noGrp="1"/>
          </p:cNvSpPr>
          <p:nvPr>
            <p:ph idx="1"/>
          </p:nvPr>
        </p:nvSpPr>
        <p:spPr/>
        <p:txBody>
          <a:bodyPr/>
          <a:lstStyle/>
          <a:p>
            <a:r>
              <a:rPr lang="ru-RU" dirty="0" smtClean="0"/>
              <a:t> Он любил переплетать книги и делать чемоданы. Однажды он покупал материал для работы. Кто-то спросил: «Кто это такой?» - «Неужели вы не знаете? – ответил продавец. – Их все знают – это известный чемоданных дел мастер, господин…» Внимание вопрос, какого великого химика имел в виду продавец?</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lvl="0"/>
            <a:r>
              <a:rPr lang="ru-RU" dirty="0" smtClean="0"/>
              <a:t>Одерживая одну победу за другой, войско Александра Македонского продвигалось на восток. Были покорены Персия, Египет, Вавилон. Казалось, нет такой силы, которая смогла бы остановить грозную армию. Но внезапно среди греческих воинов начались тяжелые желудочные заболевания. Полководец вынужден был повернуть назад. Но вот что интересно: греческие военачальники заболевали во много раз реже, чем рядовые воины, хотя делили с ними все тяготы похода. Внимание вопрос, в чем была причина более частого заболевания рядовых воинов?</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t>Он относится к биогенным элементам, входя в состав биополимеров, хотя при открытии получил название «безжизненный». Простое вещество, образованное им, - бесцветный газ, не поддерживающий горение. Он очень тяжело вступает в химические реакции. Пожалуй, единственное вещество, реагирующее с ним при нормальных условиях – литий. Соединение этого элемента с самым легким элементом в периодической системе – газ, имеющий резкий запах и великолепно растворяющийся в воде. Внимание вопрос, о каком элементе идет речь?</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ru-RU" dirty="0" smtClean="0"/>
              <a:t>Атомы этого элемента обладают уникальными способностями отдавать и принимать одинаковое количество электронов, равное номеру его группы. Этот элемент обязательно входит в состав любого органического вещества. Его атомы в природе образуют две </a:t>
            </a:r>
            <a:r>
              <a:rPr lang="ru-RU" dirty="0" err="1" smtClean="0"/>
              <a:t>аллотропные</a:t>
            </a:r>
            <a:r>
              <a:rPr lang="ru-RU" dirty="0" smtClean="0"/>
              <a:t> модификации. Одно из веществ - самое твердое в природе. Другое - используется при производстве канцелярских товаров. Внимание вопрос, о каком элементе идет речь?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Штучные вопросы-загадки</a:t>
            </a:r>
            <a:endParaRPr lang="ru-RU" dirty="0"/>
          </a:p>
        </p:txBody>
      </p:sp>
      <p:sp>
        <p:nvSpPr>
          <p:cNvPr id="3" name="Содержимое 2"/>
          <p:cNvSpPr>
            <a:spLocks noGrp="1"/>
          </p:cNvSpPr>
          <p:nvPr>
            <p:ph idx="1"/>
          </p:nvPr>
        </p:nvSpPr>
        <p:spPr/>
        <p:txBody>
          <a:bodyPr>
            <a:normAutofit/>
          </a:bodyPr>
          <a:lstStyle/>
          <a:p>
            <a:pPr marL="624078" indent="-514350">
              <a:buFont typeface="+mj-lt"/>
              <a:buAutoNum type="arabicPeriod"/>
            </a:pPr>
            <a:r>
              <a:rPr lang="ru-RU" dirty="0" smtClean="0"/>
              <a:t> </a:t>
            </a:r>
            <a:r>
              <a:rPr lang="ru-RU" dirty="0" smtClean="0">
                <a:solidFill>
                  <a:schemeClr val="accent1">
                    <a:lumMod val="75000"/>
                  </a:schemeClr>
                </a:solidFill>
              </a:rPr>
              <a:t>Какой элемент не имеет постоянной прописки в периодической системе? </a:t>
            </a:r>
          </a:p>
          <a:p>
            <a:pPr marL="624078" indent="-514350">
              <a:buFont typeface="+mj-lt"/>
              <a:buAutoNum type="arabicPeriod"/>
            </a:pPr>
            <a:r>
              <a:rPr lang="ru-RU" dirty="0" smtClean="0">
                <a:solidFill>
                  <a:schemeClr val="accent1">
                    <a:lumMod val="75000"/>
                  </a:schemeClr>
                </a:solidFill>
              </a:rPr>
              <a:t> Какой элемент всегда рад? </a:t>
            </a:r>
          </a:p>
          <a:p>
            <a:pPr marL="624078" indent="-514350">
              <a:buFont typeface="+mj-lt"/>
              <a:buAutoNum type="arabicPeriod"/>
            </a:pPr>
            <a:r>
              <a:rPr lang="ru-RU" dirty="0" smtClean="0">
                <a:solidFill>
                  <a:schemeClr val="accent1">
                    <a:lumMod val="75000"/>
                  </a:schemeClr>
                </a:solidFill>
              </a:rPr>
              <a:t> Какой неметалл является лесом? </a:t>
            </a:r>
          </a:p>
          <a:p>
            <a:pPr marL="624078" indent="-514350">
              <a:buFont typeface="+mj-lt"/>
              <a:buAutoNum type="arabicPeriod"/>
            </a:pPr>
            <a:r>
              <a:rPr lang="ru-RU" dirty="0" smtClean="0">
                <a:solidFill>
                  <a:schemeClr val="accent1">
                    <a:lumMod val="75000"/>
                  </a:schemeClr>
                </a:solidFill>
              </a:rPr>
              <a:t>Какие химические элементы утверждают, что могут другие вещества «рождать»? </a:t>
            </a:r>
          </a:p>
          <a:p>
            <a:pPr marL="624078" indent="-514350">
              <a:buFont typeface="+mj-lt"/>
              <a:buAutoNum type="arabicPeriod"/>
            </a:pPr>
            <a:r>
              <a:rPr lang="ru-RU" dirty="0" smtClean="0">
                <a:solidFill>
                  <a:schemeClr val="accent1">
                    <a:lumMod val="75000"/>
                  </a:schemeClr>
                </a:solidFill>
              </a:rPr>
              <a:t> В состав названий каких элементов входит напиток морских пиратов? </a:t>
            </a:r>
            <a:endParaRPr lang="ru-RU"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42860"/>
          </a:xfrm>
        </p:spPr>
        <p:txBody>
          <a:bodyPr>
            <a:normAutofit fontScale="90000"/>
          </a:bodyPr>
          <a:lstStyle/>
          <a:p>
            <a:endParaRPr lang="ru-RU" dirty="0"/>
          </a:p>
        </p:txBody>
      </p:sp>
      <p:sp>
        <p:nvSpPr>
          <p:cNvPr id="3" name="Содержимое 2"/>
          <p:cNvSpPr>
            <a:spLocks noGrp="1"/>
          </p:cNvSpPr>
          <p:nvPr>
            <p:ph idx="1"/>
          </p:nvPr>
        </p:nvSpPr>
        <p:spPr/>
        <p:txBody>
          <a:bodyPr>
            <a:normAutofit/>
          </a:bodyPr>
          <a:lstStyle/>
          <a:p>
            <a:pPr marL="566928" indent="-457200">
              <a:buFont typeface="+mj-lt"/>
              <a:buAutoNum type="arabicPeriod"/>
            </a:pPr>
            <a:r>
              <a:rPr lang="ru-RU" sz="2400" dirty="0" smtClean="0"/>
              <a:t>От какого металла нужно убрать две буквы, чтобы получилась известная кость скелета животного или человека? </a:t>
            </a:r>
          </a:p>
          <a:p>
            <a:pPr marL="566928" indent="-457200">
              <a:buFont typeface="+mj-lt"/>
              <a:buAutoNum type="arabicPeriod"/>
            </a:pPr>
            <a:r>
              <a:rPr lang="ru-RU" sz="2400" dirty="0" smtClean="0"/>
              <a:t>Название какого металла несет в себе волшебника? </a:t>
            </a:r>
          </a:p>
          <a:p>
            <a:pPr marL="566928" indent="-457200">
              <a:buFont typeface="+mj-lt"/>
              <a:buAutoNum type="arabicPeriod"/>
            </a:pPr>
            <a:r>
              <a:rPr lang="ru-RU" sz="2400" dirty="0" smtClean="0"/>
              <a:t>Какие простые вещества при обычных условиях находятся в жидком состоянии? </a:t>
            </a:r>
          </a:p>
          <a:p>
            <a:pPr marL="566928" indent="-457200">
              <a:buFont typeface="+mj-lt"/>
              <a:buAutoNum type="arabicPeriod"/>
            </a:pPr>
            <a:r>
              <a:rPr lang="ru-RU" sz="2400" dirty="0" smtClean="0"/>
              <a:t>Как обуглить дерево без огня? </a:t>
            </a:r>
          </a:p>
          <a:p>
            <a:pPr marL="566928" indent="-457200">
              <a:buFont typeface="+mj-lt"/>
              <a:buAutoNum type="arabicPeriod"/>
            </a:pPr>
            <a:r>
              <a:rPr lang="ru-RU" sz="2400" dirty="0" smtClean="0"/>
              <a:t>Как получить воду из огня? </a:t>
            </a:r>
          </a:p>
          <a:p>
            <a:pPr marL="566928" indent="-457200">
              <a:buFont typeface="+mj-lt"/>
              <a:buAutoNum type="arabicPeriod"/>
            </a:pPr>
            <a:r>
              <a:rPr lang="ru-RU" sz="2400" dirty="0" smtClean="0"/>
              <a:t>Как очистить яйцо, не разбивая скорлупы? </a:t>
            </a:r>
            <a:endParaRPr lang="ru-R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488" y="642918"/>
            <a:ext cx="4429156" cy="571504"/>
          </a:xfrm>
        </p:spPr>
        <p:txBody>
          <a:bodyPr>
            <a:normAutofit fontScale="90000"/>
          </a:bodyPr>
          <a:lstStyle/>
          <a:p>
            <a:r>
              <a:rPr lang="ru-RU" dirty="0" smtClean="0"/>
              <a:t>Своя игра</a:t>
            </a:r>
            <a:endParaRPr lang="ru-RU" dirty="0"/>
          </a:p>
        </p:txBody>
      </p:sp>
      <p:graphicFrame>
        <p:nvGraphicFramePr>
          <p:cNvPr id="4" name="Содержимое 3"/>
          <p:cNvGraphicFramePr>
            <a:graphicFrameLocks noGrp="1"/>
          </p:cNvGraphicFramePr>
          <p:nvPr>
            <p:ph idx="1"/>
          </p:nvPr>
        </p:nvGraphicFramePr>
        <p:xfrm>
          <a:off x="285718" y="1142984"/>
          <a:ext cx="8401080" cy="5500724"/>
        </p:xfrm>
        <a:graphic>
          <a:graphicData uri="http://schemas.openxmlformats.org/drawingml/2006/table">
            <a:tbl>
              <a:tblPr firstRow="1" bandRow="1">
                <a:tableStyleId>{5C22544A-7EE6-4342-B048-85BDC9FD1C3A}</a:tableStyleId>
              </a:tblPr>
              <a:tblGrid>
                <a:gridCol w="1400180"/>
                <a:gridCol w="1400180"/>
                <a:gridCol w="1400180"/>
                <a:gridCol w="1400180"/>
                <a:gridCol w="1400180"/>
                <a:gridCol w="1400180"/>
              </a:tblGrid>
              <a:tr h="1915430">
                <a:tc>
                  <a:txBody>
                    <a:bodyPr/>
                    <a:lstStyle/>
                    <a:p>
                      <a:r>
                        <a:rPr lang="ru-RU" sz="1800" dirty="0" smtClean="0"/>
                        <a:t>элементы</a:t>
                      </a:r>
                      <a:endParaRPr lang="ru-RU" sz="1800" dirty="0"/>
                    </a:p>
                  </a:txBody>
                  <a:tcPr/>
                </a:tc>
                <a:tc>
                  <a:txBody>
                    <a:bodyPr/>
                    <a:lstStyle/>
                    <a:p>
                      <a:r>
                        <a:rPr lang="ru-RU" sz="1800" dirty="0" smtClean="0"/>
                        <a:t>Химические понятия</a:t>
                      </a:r>
                      <a:endParaRPr lang="ru-RU" sz="1800" dirty="0"/>
                    </a:p>
                  </a:txBody>
                  <a:tcPr/>
                </a:tc>
                <a:tc>
                  <a:txBody>
                    <a:bodyPr/>
                    <a:lstStyle/>
                    <a:p>
                      <a:r>
                        <a:rPr lang="ru-RU" sz="1800" dirty="0" smtClean="0"/>
                        <a:t>Сплавы, смеси, соединения</a:t>
                      </a:r>
                      <a:endParaRPr lang="ru-RU" sz="1800" dirty="0"/>
                    </a:p>
                  </a:txBody>
                  <a:tcPr/>
                </a:tc>
                <a:tc>
                  <a:txBody>
                    <a:bodyPr/>
                    <a:lstStyle/>
                    <a:p>
                      <a:r>
                        <a:rPr lang="ru-RU" sz="1800" dirty="0" smtClean="0"/>
                        <a:t>Ученые</a:t>
                      </a:r>
                      <a:endParaRPr lang="ru-RU" sz="1800" dirty="0"/>
                    </a:p>
                  </a:txBody>
                  <a:tcPr/>
                </a:tc>
                <a:tc>
                  <a:txBody>
                    <a:bodyPr/>
                    <a:lstStyle/>
                    <a:p>
                      <a:r>
                        <a:rPr lang="ru-RU" sz="1800" dirty="0" smtClean="0"/>
                        <a:t>Химия и медицина</a:t>
                      </a:r>
                      <a:endParaRPr lang="ru-RU" sz="1800" dirty="0"/>
                    </a:p>
                  </a:txBody>
                  <a:tcPr/>
                </a:tc>
                <a:tc>
                  <a:txBody>
                    <a:bodyPr/>
                    <a:lstStyle/>
                    <a:p>
                      <a:r>
                        <a:rPr lang="ru-RU" sz="1800" dirty="0" smtClean="0"/>
                        <a:t>Химия и литература</a:t>
                      </a:r>
                      <a:endParaRPr lang="ru-RU" sz="1800" dirty="0"/>
                    </a:p>
                  </a:txBody>
                  <a:tcPr/>
                </a:tc>
              </a:tr>
              <a:tr h="597549">
                <a:tc>
                  <a:txBody>
                    <a:bodyPr/>
                    <a:lstStyle/>
                    <a:p>
                      <a:r>
                        <a:rPr lang="ru-RU" sz="2000" dirty="0" smtClean="0"/>
                        <a:t>10</a:t>
                      </a:r>
                      <a:endParaRPr lang="ru-RU" sz="2000" dirty="0"/>
                    </a:p>
                  </a:txBody>
                  <a:tcPr/>
                </a:tc>
                <a:tc>
                  <a:txBody>
                    <a:bodyPr/>
                    <a:lstStyle/>
                    <a:p>
                      <a:r>
                        <a:rPr lang="ru-RU" sz="2000" dirty="0" smtClean="0"/>
                        <a:t>10</a:t>
                      </a:r>
                      <a:endParaRPr lang="ru-RU" sz="2000" dirty="0"/>
                    </a:p>
                  </a:txBody>
                  <a:tcPr/>
                </a:tc>
                <a:tc>
                  <a:txBody>
                    <a:bodyPr/>
                    <a:lstStyle/>
                    <a:p>
                      <a:r>
                        <a:rPr lang="ru-RU" sz="2000" dirty="0" smtClean="0"/>
                        <a:t>10</a:t>
                      </a:r>
                      <a:endParaRPr lang="ru-RU" sz="2000" dirty="0"/>
                    </a:p>
                  </a:txBody>
                  <a:tcPr/>
                </a:tc>
                <a:tc>
                  <a:txBody>
                    <a:bodyPr/>
                    <a:lstStyle/>
                    <a:p>
                      <a:r>
                        <a:rPr lang="ru-RU" sz="2000" dirty="0" smtClean="0"/>
                        <a:t>10</a:t>
                      </a:r>
                      <a:endParaRPr lang="ru-RU" sz="2000" dirty="0"/>
                    </a:p>
                  </a:txBody>
                  <a:tcPr/>
                </a:tc>
                <a:tc>
                  <a:txBody>
                    <a:bodyPr/>
                    <a:lstStyle/>
                    <a:p>
                      <a:r>
                        <a:rPr lang="ru-RU" sz="2000" dirty="0" smtClean="0"/>
                        <a:t>10</a:t>
                      </a:r>
                      <a:endParaRPr lang="ru-RU" sz="2000" dirty="0"/>
                    </a:p>
                  </a:txBody>
                  <a:tcPr/>
                </a:tc>
                <a:tc>
                  <a:txBody>
                    <a:bodyPr/>
                    <a:lstStyle/>
                    <a:p>
                      <a:r>
                        <a:rPr lang="ru-RU" sz="2000" dirty="0" smtClean="0"/>
                        <a:t>10</a:t>
                      </a:r>
                      <a:endParaRPr lang="ru-RU" sz="2000" dirty="0"/>
                    </a:p>
                  </a:txBody>
                  <a:tcPr/>
                </a:tc>
              </a:tr>
              <a:tr h="597549">
                <a:tc>
                  <a:txBody>
                    <a:bodyPr/>
                    <a:lstStyle/>
                    <a:p>
                      <a:r>
                        <a:rPr lang="ru-RU" sz="2000" dirty="0" smtClean="0"/>
                        <a:t>20</a:t>
                      </a:r>
                      <a:endParaRPr lang="ru-RU" sz="2000" dirty="0"/>
                    </a:p>
                  </a:txBody>
                  <a:tcPr/>
                </a:tc>
                <a:tc>
                  <a:txBody>
                    <a:bodyPr/>
                    <a:lstStyle/>
                    <a:p>
                      <a:r>
                        <a:rPr lang="ru-RU" sz="2000" dirty="0" smtClean="0"/>
                        <a:t>20</a:t>
                      </a:r>
                      <a:endParaRPr lang="ru-RU" sz="2000" dirty="0"/>
                    </a:p>
                  </a:txBody>
                  <a:tcPr/>
                </a:tc>
                <a:tc>
                  <a:txBody>
                    <a:bodyPr/>
                    <a:lstStyle/>
                    <a:p>
                      <a:r>
                        <a:rPr lang="ru-RU" sz="2000" dirty="0" smtClean="0"/>
                        <a:t>20</a:t>
                      </a:r>
                      <a:endParaRPr lang="ru-RU" sz="2000" dirty="0"/>
                    </a:p>
                  </a:txBody>
                  <a:tcPr/>
                </a:tc>
                <a:tc>
                  <a:txBody>
                    <a:bodyPr/>
                    <a:lstStyle/>
                    <a:p>
                      <a:r>
                        <a:rPr lang="ru-RU" sz="2000" dirty="0" smtClean="0"/>
                        <a:t>20</a:t>
                      </a:r>
                      <a:endParaRPr lang="ru-RU" sz="2000" dirty="0"/>
                    </a:p>
                  </a:txBody>
                  <a:tcPr/>
                </a:tc>
                <a:tc>
                  <a:txBody>
                    <a:bodyPr/>
                    <a:lstStyle/>
                    <a:p>
                      <a:r>
                        <a:rPr lang="ru-RU" sz="2000" dirty="0" smtClean="0"/>
                        <a:t>20</a:t>
                      </a:r>
                      <a:endParaRPr lang="ru-RU" sz="2000" dirty="0"/>
                    </a:p>
                  </a:txBody>
                  <a:tcPr/>
                </a:tc>
                <a:tc>
                  <a:txBody>
                    <a:bodyPr/>
                    <a:lstStyle/>
                    <a:p>
                      <a:r>
                        <a:rPr lang="ru-RU" sz="2000" dirty="0" smtClean="0"/>
                        <a:t>20</a:t>
                      </a:r>
                      <a:endParaRPr lang="ru-RU" sz="2000" dirty="0"/>
                    </a:p>
                  </a:txBody>
                  <a:tcPr/>
                </a:tc>
              </a:tr>
              <a:tr h="597549">
                <a:tc>
                  <a:txBody>
                    <a:bodyPr/>
                    <a:lstStyle/>
                    <a:p>
                      <a:r>
                        <a:rPr lang="ru-RU" sz="2000" dirty="0" smtClean="0"/>
                        <a:t>30</a:t>
                      </a:r>
                      <a:endParaRPr lang="ru-RU" sz="2000" dirty="0"/>
                    </a:p>
                  </a:txBody>
                  <a:tcPr/>
                </a:tc>
                <a:tc>
                  <a:txBody>
                    <a:bodyPr/>
                    <a:lstStyle/>
                    <a:p>
                      <a:r>
                        <a:rPr lang="ru-RU" sz="2000" dirty="0" smtClean="0"/>
                        <a:t>30</a:t>
                      </a:r>
                      <a:endParaRPr lang="ru-RU" sz="2000" dirty="0"/>
                    </a:p>
                  </a:txBody>
                  <a:tcPr/>
                </a:tc>
                <a:tc>
                  <a:txBody>
                    <a:bodyPr/>
                    <a:lstStyle/>
                    <a:p>
                      <a:r>
                        <a:rPr lang="ru-RU" sz="2000" dirty="0" smtClean="0"/>
                        <a:t>30</a:t>
                      </a:r>
                      <a:endParaRPr lang="ru-RU" sz="2000" dirty="0"/>
                    </a:p>
                  </a:txBody>
                  <a:tcPr/>
                </a:tc>
                <a:tc>
                  <a:txBody>
                    <a:bodyPr/>
                    <a:lstStyle/>
                    <a:p>
                      <a:r>
                        <a:rPr lang="ru-RU" sz="2000" dirty="0" smtClean="0"/>
                        <a:t>30</a:t>
                      </a:r>
                      <a:endParaRPr lang="ru-RU" sz="2000" dirty="0"/>
                    </a:p>
                  </a:txBody>
                  <a:tcPr/>
                </a:tc>
                <a:tc>
                  <a:txBody>
                    <a:bodyPr/>
                    <a:lstStyle/>
                    <a:p>
                      <a:r>
                        <a:rPr lang="ru-RU" sz="2000" dirty="0" smtClean="0"/>
                        <a:t>30</a:t>
                      </a:r>
                      <a:endParaRPr lang="ru-RU" sz="2000" dirty="0"/>
                    </a:p>
                  </a:txBody>
                  <a:tcPr/>
                </a:tc>
                <a:tc>
                  <a:txBody>
                    <a:bodyPr/>
                    <a:lstStyle/>
                    <a:p>
                      <a:r>
                        <a:rPr lang="ru-RU" sz="2000" dirty="0" smtClean="0"/>
                        <a:t>30</a:t>
                      </a:r>
                      <a:endParaRPr lang="ru-RU" sz="2000" dirty="0"/>
                    </a:p>
                  </a:txBody>
                  <a:tcPr/>
                </a:tc>
              </a:tr>
              <a:tr h="597549">
                <a:tc>
                  <a:txBody>
                    <a:bodyPr/>
                    <a:lstStyle/>
                    <a:p>
                      <a:r>
                        <a:rPr lang="ru-RU" sz="2000" dirty="0" smtClean="0"/>
                        <a:t>40</a:t>
                      </a:r>
                      <a:endParaRPr lang="ru-RU" sz="2000" dirty="0"/>
                    </a:p>
                  </a:txBody>
                  <a:tcPr/>
                </a:tc>
                <a:tc>
                  <a:txBody>
                    <a:bodyPr/>
                    <a:lstStyle/>
                    <a:p>
                      <a:r>
                        <a:rPr lang="ru-RU" sz="2000" dirty="0" smtClean="0"/>
                        <a:t>40</a:t>
                      </a:r>
                      <a:endParaRPr lang="ru-RU" sz="2000" dirty="0"/>
                    </a:p>
                  </a:txBody>
                  <a:tcPr/>
                </a:tc>
                <a:tc>
                  <a:txBody>
                    <a:bodyPr/>
                    <a:lstStyle/>
                    <a:p>
                      <a:r>
                        <a:rPr lang="ru-RU" sz="2000" dirty="0" smtClean="0"/>
                        <a:t>40</a:t>
                      </a:r>
                      <a:endParaRPr lang="ru-RU" sz="2000" dirty="0"/>
                    </a:p>
                  </a:txBody>
                  <a:tcPr/>
                </a:tc>
                <a:tc>
                  <a:txBody>
                    <a:bodyPr/>
                    <a:lstStyle/>
                    <a:p>
                      <a:r>
                        <a:rPr lang="ru-RU" sz="2000" dirty="0" smtClean="0"/>
                        <a:t>40</a:t>
                      </a:r>
                      <a:endParaRPr lang="ru-RU" sz="2000" dirty="0"/>
                    </a:p>
                  </a:txBody>
                  <a:tcPr/>
                </a:tc>
                <a:tc>
                  <a:txBody>
                    <a:bodyPr/>
                    <a:lstStyle/>
                    <a:p>
                      <a:r>
                        <a:rPr lang="ru-RU" sz="2000" dirty="0" smtClean="0"/>
                        <a:t>40</a:t>
                      </a:r>
                      <a:endParaRPr lang="ru-RU" sz="2000" dirty="0"/>
                    </a:p>
                  </a:txBody>
                  <a:tcPr/>
                </a:tc>
                <a:tc>
                  <a:txBody>
                    <a:bodyPr/>
                    <a:lstStyle/>
                    <a:p>
                      <a:r>
                        <a:rPr lang="ru-RU" sz="2000" dirty="0" smtClean="0"/>
                        <a:t>40</a:t>
                      </a:r>
                      <a:endParaRPr lang="ru-RU" sz="2000" dirty="0"/>
                    </a:p>
                  </a:txBody>
                  <a:tcPr/>
                </a:tc>
              </a:tr>
              <a:tr h="597549">
                <a:tc>
                  <a:txBody>
                    <a:bodyPr/>
                    <a:lstStyle/>
                    <a:p>
                      <a:r>
                        <a:rPr lang="ru-RU" sz="2000" dirty="0" smtClean="0"/>
                        <a:t>50</a:t>
                      </a:r>
                      <a:endParaRPr lang="ru-RU" sz="2000" dirty="0"/>
                    </a:p>
                  </a:txBody>
                  <a:tcPr/>
                </a:tc>
                <a:tc>
                  <a:txBody>
                    <a:bodyPr/>
                    <a:lstStyle/>
                    <a:p>
                      <a:r>
                        <a:rPr lang="ru-RU" sz="2000" dirty="0" smtClean="0"/>
                        <a:t>50</a:t>
                      </a:r>
                      <a:endParaRPr lang="ru-RU" sz="2000" dirty="0"/>
                    </a:p>
                  </a:txBody>
                  <a:tcPr/>
                </a:tc>
                <a:tc>
                  <a:txBody>
                    <a:bodyPr/>
                    <a:lstStyle/>
                    <a:p>
                      <a:r>
                        <a:rPr lang="ru-RU" sz="2000" dirty="0" smtClean="0"/>
                        <a:t>50</a:t>
                      </a:r>
                      <a:endParaRPr lang="ru-RU" sz="2000" dirty="0"/>
                    </a:p>
                  </a:txBody>
                  <a:tcPr/>
                </a:tc>
                <a:tc>
                  <a:txBody>
                    <a:bodyPr/>
                    <a:lstStyle/>
                    <a:p>
                      <a:r>
                        <a:rPr lang="ru-RU" sz="2000" dirty="0" smtClean="0"/>
                        <a:t>50</a:t>
                      </a:r>
                      <a:endParaRPr lang="ru-RU" sz="2000" dirty="0"/>
                    </a:p>
                  </a:txBody>
                  <a:tcPr/>
                </a:tc>
                <a:tc>
                  <a:txBody>
                    <a:bodyPr/>
                    <a:lstStyle/>
                    <a:p>
                      <a:r>
                        <a:rPr lang="ru-RU" sz="2000" dirty="0" smtClean="0"/>
                        <a:t>50</a:t>
                      </a:r>
                      <a:endParaRPr lang="ru-RU" sz="2000" dirty="0"/>
                    </a:p>
                  </a:txBody>
                  <a:tcPr/>
                </a:tc>
                <a:tc>
                  <a:txBody>
                    <a:bodyPr/>
                    <a:lstStyle/>
                    <a:p>
                      <a:r>
                        <a:rPr lang="ru-RU" sz="2000" dirty="0" smtClean="0"/>
                        <a:t>50</a:t>
                      </a:r>
                      <a:endParaRPr lang="ru-RU" sz="2000" dirty="0"/>
                    </a:p>
                  </a:txBody>
                  <a:tcPr/>
                </a:tc>
              </a:tr>
              <a:tr h="597549">
                <a:tc>
                  <a:txBody>
                    <a:bodyPr/>
                    <a:lstStyle/>
                    <a:p>
                      <a:endParaRPr lang="ru-RU" sz="2000" dirty="0"/>
                    </a:p>
                  </a:txBody>
                  <a:tcPr/>
                </a:tc>
                <a:tc>
                  <a:txBody>
                    <a:bodyPr/>
                    <a:lstStyle/>
                    <a:p>
                      <a:endParaRPr lang="ru-RU" sz="2000" dirty="0"/>
                    </a:p>
                  </a:txBody>
                  <a:tcPr/>
                </a:tc>
                <a:tc>
                  <a:txBody>
                    <a:bodyPr/>
                    <a:lstStyle/>
                    <a:p>
                      <a:endParaRPr lang="ru-RU" sz="2000" dirty="0"/>
                    </a:p>
                  </a:txBody>
                  <a:tcPr/>
                </a:tc>
                <a:tc>
                  <a:txBody>
                    <a:bodyPr/>
                    <a:lstStyle/>
                    <a:p>
                      <a:endParaRPr lang="ru-RU" sz="2000" dirty="0"/>
                    </a:p>
                  </a:txBody>
                  <a:tcPr/>
                </a:tc>
                <a:tc>
                  <a:txBody>
                    <a:bodyPr/>
                    <a:lstStyle/>
                    <a:p>
                      <a:endParaRPr lang="ru-RU" sz="2000" dirty="0"/>
                    </a:p>
                  </a:txBody>
                  <a:tcPr/>
                </a:tc>
                <a:tc>
                  <a:txBody>
                    <a:bodyPr/>
                    <a:lstStyle/>
                    <a:p>
                      <a:endParaRPr lang="ru-RU" sz="2000"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Черный ящик</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Когда этот металл был впервые получен в чистом виде, он ценился дороже золота. Царская семья получила в подарок набор столовых приборов, изготовленных из этого вещества. Довольно долго во время торжественных обедов, когда все придворные пользовались «дешевыми» приборами из золота и серебра, члены царской семьи могли себе позволить принимать пищу с помощью приборов из этого металла. Традиция изготовления столовых приборов из этого металла сохранилась и по сей день. Правда, сейчас они считаются дешевыми и свидетельствуют скорее  о нехватке денег, чем о богатстве. Внимание, вопрос, что за металл находится в черном ящике? </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Черный ящик</a:t>
            </a:r>
            <a:endParaRPr lang="ru-RU" dirty="0"/>
          </a:p>
        </p:txBody>
      </p:sp>
      <p:sp>
        <p:nvSpPr>
          <p:cNvPr id="3" name="Содержимое 2"/>
          <p:cNvSpPr>
            <a:spLocks noGrp="1"/>
          </p:cNvSpPr>
          <p:nvPr>
            <p:ph idx="1"/>
          </p:nvPr>
        </p:nvSpPr>
        <p:spPr/>
        <p:txBody>
          <a:bodyPr>
            <a:normAutofit lnSpcReduction="10000"/>
          </a:bodyPr>
          <a:lstStyle/>
          <a:p>
            <a:r>
              <a:rPr lang="ru-RU" dirty="0" smtClean="0"/>
              <a:t> Это сложное вещество обладает уникальными физическими свойствами. При очень </a:t>
            </a:r>
            <a:r>
              <a:rPr lang="ru-RU" dirty="0" smtClean="0"/>
              <a:t>небольшой </a:t>
            </a:r>
            <a:r>
              <a:rPr lang="ru-RU" dirty="0" smtClean="0"/>
              <a:t>молекулярной массе оно имеет аномально высокую температуру кипения. Это вещество – обязательный участник химических реакций, протекающих в живых организмах. Французский писатель </a:t>
            </a:r>
            <a:r>
              <a:rPr lang="ru-RU" dirty="0" err="1" smtClean="0"/>
              <a:t>Антуан</a:t>
            </a:r>
            <a:r>
              <a:rPr lang="ru-RU" dirty="0" smtClean="0"/>
              <a:t> де </a:t>
            </a:r>
            <a:r>
              <a:rPr lang="ru-RU" dirty="0" err="1" smtClean="0"/>
              <a:t>Сент</a:t>
            </a:r>
            <a:r>
              <a:rPr lang="ru-RU" dirty="0" smtClean="0"/>
              <a:t> – </a:t>
            </a:r>
            <a:r>
              <a:rPr lang="ru-RU" dirty="0" err="1" smtClean="0"/>
              <a:t>Экзюпери</a:t>
            </a:r>
            <a:r>
              <a:rPr lang="ru-RU" dirty="0" smtClean="0"/>
              <a:t> отзывался о нем: «…Нельзя сказать, что ты необходима для жизни. Ты – сама жизнь». Внимание, вопрос, что за вещество в черном ящике?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Блиц</a:t>
            </a:r>
            <a:endParaRPr lang="ru-RU" dirty="0"/>
          </a:p>
        </p:txBody>
      </p:sp>
      <p:sp>
        <p:nvSpPr>
          <p:cNvPr id="3" name="Содержимое 2"/>
          <p:cNvSpPr>
            <a:spLocks noGrp="1"/>
          </p:cNvSpPr>
          <p:nvPr>
            <p:ph idx="1"/>
          </p:nvPr>
        </p:nvSpPr>
        <p:spPr/>
        <p:txBody>
          <a:bodyPr/>
          <a:lstStyle/>
          <a:p>
            <a:pPr marL="624078" indent="-514350">
              <a:buNone/>
            </a:pPr>
            <a:r>
              <a:rPr lang="ru-RU" dirty="0" smtClean="0"/>
              <a:t>1.Как </a:t>
            </a:r>
            <a:r>
              <a:rPr lang="ru-RU" dirty="0" smtClean="0"/>
              <a:t>называются вещества, увеличивающие скорость химических реакций, сами при этом не расходующиеся? </a:t>
            </a:r>
            <a:endParaRPr lang="ru-RU" sz="2400" dirty="0" smtClean="0"/>
          </a:p>
          <a:p>
            <a:pPr marL="624078" lvl="8" indent="-514350">
              <a:buNone/>
            </a:pPr>
            <a:r>
              <a:rPr lang="ru-RU" sz="2800" dirty="0" smtClean="0"/>
              <a:t>2.Как </a:t>
            </a:r>
            <a:r>
              <a:rPr lang="ru-RU" sz="2800" dirty="0" smtClean="0"/>
              <a:t>называются соли угольной кислоты?   </a:t>
            </a:r>
            <a:endParaRPr lang="ru-RU" sz="2800" dirty="0" smtClean="0"/>
          </a:p>
          <a:p>
            <a:pPr marL="624078" lvl="8" indent="-514350">
              <a:buNone/>
            </a:pPr>
            <a:r>
              <a:rPr lang="ru-RU" sz="2800" dirty="0" smtClean="0"/>
              <a:t>3. Каково значение постоянной Авогадро?</a:t>
            </a:r>
            <a:endParaRPr lang="ru-RU"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Конкурс для капитанов «Химические загадки»</a:t>
            </a:r>
            <a:endParaRPr lang="ru-RU" dirty="0"/>
          </a:p>
        </p:txBody>
      </p:sp>
      <p:sp>
        <p:nvSpPr>
          <p:cNvPr id="3" name="Содержимое 2"/>
          <p:cNvSpPr>
            <a:spLocks noGrp="1"/>
          </p:cNvSpPr>
          <p:nvPr>
            <p:ph idx="1"/>
          </p:nvPr>
        </p:nvSpPr>
        <p:spPr/>
        <p:txBody>
          <a:bodyPr/>
          <a:lstStyle/>
          <a:p>
            <a:pPr lvl="0"/>
            <a:r>
              <a:rPr lang="ru-RU" dirty="0" smtClean="0"/>
              <a:t>Нахожусь, друзья, везде:</a:t>
            </a:r>
            <a:br>
              <a:rPr lang="ru-RU" dirty="0" smtClean="0"/>
            </a:br>
            <a:r>
              <a:rPr lang="ru-RU" dirty="0" smtClean="0"/>
              <a:t>В минералах и в воде.</a:t>
            </a:r>
            <a:br>
              <a:rPr lang="ru-RU" dirty="0" smtClean="0"/>
            </a:br>
            <a:r>
              <a:rPr lang="ru-RU" dirty="0" smtClean="0"/>
              <a:t>Без меня вы как без рук:</a:t>
            </a:r>
            <a:br>
              <a:rPr lang="ru-RU" dirty="0" smtClean="0"/>
            </a:br>
            <a:r>
              <a:rPr lang="ru-RU" dirty="0" smtClean="0"/>
              <a:t>Нет меня – огонь потух. </a:t>
            </a:r>
          </a:p>
          <a:p>
            <a:pPr lvl="0"/>
            <a:r>
              <a:rPr lang="ru-RU" dirty="0" smtClean="0"/>
              <a:t>Меня любит человек!</a:t>
            </a:r>
            <a:br>
              <a:rPr lang="ru-RU" dirty="0" smtClean="0"/>
            </a:br>
            <a:r>
              <a:rPr lang="ru-RU" dirty="0" smtClean="0"/>
              <a:t>Мною назван целый век!</a:t>
            </a:r>
            <a:br>
              <a:rPr lang="ru-RU" dirty="0" smtClean="0"/>
            </a:br>
            <a:r>
              <a:rPr lang="ru-RU" dirty="0" smtClean="0"/>
              <a:t>Я блестяща и рыжа,</a:t>
            </a:r>
            <a:br>
              <a:rPr lang="ru-RU" dirty="0" smtClean="0"/>
            </a:br>
            <a:r>
              <a:rPr lang="ru-RU" dirty="0" smtClean="0"/>
              <a:t>Очень в сплавах хороша! </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42918"/>
            <a:ext cx="8229600" cy="5931618"/>
          </a:xfrm>
        </p:spPr>
        <p:txBody>
          <a:bodyPr/>
          <a:lstStyle/>
          <a:p>
            <a:pPr lvl="0"/>
            <a:r>
              <a:rPr lang="ru-RU" dirty="0" smtClean="0"/>
              <a:t>Я – металл незаменимый,</a:t>
            </a:r>
            <a:br>
              <a:rPr lang="ru-RU" dirty="0" smtClean="0"/>
            </a:br>
            <a:r>
              <a:rPr lang="ru-RU" dirty="0" smtClean="0"/>
              <a:t>Очень летчиком любимый,</a:t>
            </a:r>
            <a:br>
              <a:rPr lang="ru-RU" dirty="0" smtClean="0"/>
            </a:br>
            <a:r>
              <a:rPr lang="ru-RU" dirty="0" smtClean="0"/>
              <a:t>Легкий, электропроводный,</a:t>
            </a:r>
            <a:br>
              <a:rPr lang="ru-RU" dirty="0" smtClean="0"/>
            </a:br>
            <a:r>
              <a:rPr lang="ru-RU" dirty="0" smtClean="0"/>
              <a:t>А характер – переходный. </a:t>
            </a:r>
          </a:p>
          <a:p>
            <a:pPr lvl="0"/>
            <a:r>
              <a:rPr lang="ru-RU" dirty="0" smtClean="0"/>
              <a:t>Меня в составе мрамора найди,</a:t>
            </a:r>
            <a:br>
              <a:rPr lang="ru-RU" dirty="0" smtClean="0"/>
            </a:br>
            <a:r>
              <a:rPr lang="ru-RU" dirty="0" smtClean="0"/>
              <a:t>Я твердость придаю в кости,</a:t>
            </a:r>
            <a:br>
              <a:rPr lang="ru-RU" dirty="0" smtClean="0"/>
            </a:br>
            <a:r>
              <a:rPr lang="ru-RU" dirty="0" smtClean="0"/>
              <a:t>В составе извести меня найдешь,</a:t>
            </a:r>
            <a:br>
              <a:rPr lang="ru-RU" dirty="0" smtClean="0"/>
            </a:br>
            <a:r>
              <a:rPr lang="ru-RU" dirty="0" smtClean="0"/>
              <a:t>Теперь меня ты точно назовешь. </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Хоть состав мой и несложный,</a:t>
            </a:r>
          </a:p>
          <a:p>
            <a:pPr>
              <a:buNone/>
            </a:pPr>
            <a:r>
              <a:rPr lang="ru-RU" dirty="0" smtClean="0"/>
              <a:t>Без меня жить невозможно.</a:t>
            </a:r>
          </a:p>
          <a:p>
            <a:pPr>
              <a:buNone/>
            </a:pPr>
            <a:r>
              <a:rPr lang="ru-RU" dirty="0" smtClean="0"/>
              <a:t>Я- отличный растворитель,</a:t>
            </a:r>
          </a:p>
          <a:p>
            <a:pPr>
              <a:buNone/>
            </a:pPr>
            <a:r>
              <a:rPr lang="ru-RU" dirty="0" smtClean="0"/>
              <a:t>А разрушите, так сразу</a:t>
            </a:r>
          </a:p>
          <a:p>
            <a:pPr>
              <a:buNone/>
            </a:pPr>
            <a:r>
              <a:rPr lang="ru-RU" dirty="0" smtClean="0"/>
              <a:t> Вы получите два газа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500034" y="2285992"/>
            <a:ext cx="8229600" cy="4325112"/>
          </a:xfrm>
        </p:spPr>
        <p:txBody>
          <a:bodyPr/>
          <a:lstStyle/>
          <a:p>
            <a:r>
              <a:rPr lang="ru-RU" dirty="0" smtClean="0"/>
              <a:t>Нрав у газа ,ох, непрост!</a:t>
            </a:r>
          </a:p>
          <a:p>
            <a:pPr>
              <a:buNone/>
            </a:pPr>
            <a:r>
              <a:rPr lang="ru-RU" dirty="0" smtClean="0"/>
              <a:t>Много жизней он унес,</a:t>
            </a:r>
          </a:p>
          <a:p>
            <a:pPr>
              <a:buNone/>
            </a:pPr>
            <a:r>
              <a:rPr lang="ru-RU" dirty="0" smtClean="0"/>
              <a:t>А сейчас нам помогает,</a:t>
            </a:r>
          </a:p>
          <a:p>
            <a:pPr>
              <a:buNone/>
            </a:pPr>
            <a:r>
              <a:rPr lang="ru-RU" dirty="0" smtClean="0"/>
              <a:t>От микробов защищает</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98</TotalTime>
  <Words>724</Words>
  <PresentationFormat>Экран (4:3)</PresentationFormat>
  <Paragraphs>82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Городская</vt:lpstr>
      <vt:lpstr>Турнир знатоков химии</vt:lpstr>
      <vt:lpstr>Своя игра</vt:lpstr>
      <vt:lpstr>Черный ящик</vt:lpstr>
      <vt:lpstr>Черный ящик</vt:lpstr>
      <vt:lpstr>Блиц</vt:lpstr>
      <vt:lpstr>Конкурс для капитанов «Химические загадки»</vt:lpstr>
      <vt:lpstr>Слайд 7</vt:lpstr>
      <vt:lpstr>Слайд 8</vt:lpstr>
      <vt:lpstr>Слайд 9</vt:lpstr>
      <vt:lpstr>Поиграем в слова Сульфадиметоксин</vt:lpstr>
      <vt:lpstr>Игра с болельщиками</vt:lpstr>
      <vt:lpstr>Слайд 12</vt:lpstr>
      <vt:lpstr>Слайд 13</vt:lpstr>
      <vt:lpstr>Слайд 14</vt:lpstr>
      <vt:lpstr>Штучные вопросы-загадки</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Турнир знатоков химии</dc:title>
  <dc:creator>User</dc:creator>
  <cp:lastModifiedBy>User</cp:lastModifiedBy>
  <cp:revision>9</cp:revision>
  <dcterms:created xsi:type="dcterms:W3CDTF">2018-01-24T17:25:44Z</dcterms:created>
  <dcterms:modified xsi:type="dcterms:W3CDTF">2018-01-29T19:05:27Z</dcterms:modified>
</cp:coreProperties>
</file>