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84" r:id="rId14"/>
    <p:sldId id="300" r:id="rId15"/>
    <p:sldId id="267" r:id="rId16"/>
    <p:sldId id="301" r:id="rId17"/>
    <p:sldId id="273" r:id="rId18"/>
    <p:sldId id="257" r:id="rId19"/>
    <p:sldId id="302" r:id="rId20"/>
    <p:sldId id="297" r:id="rId21"/>
    <p:sldId id="298" r:id="rId22"/>
    <p:sldId id="285" r:id="rId23"/>
    <p:sldId id="292" r:id="rId24"/>
    <p:sldId id="288" r:id="rId25"/>
    <p:sldId id="289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D9A8-19EF-4763-9F8A-17362509177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62FC7-A861-46BE-95F5-DB022DEBA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8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2FC7-A861-46BE-95F5-DB022DEBA5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07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2FC7-A861-46BE-95F5-DB022DEBA54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1E2F40-6EC2-43AE-B0E1-C3763C93F5C1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18460-3F96-4EDD-976A-9B5775E07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5510416" cy="50171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 человека-</a:t>
            </a:r>
            <a:b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главная тема</a:t>
            </a:r>
            <a:b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искусстве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"/>
          <a:stretch/>
        </p:blipFill>
        <p:spPr bwMode="auto">
          <a:xfrm>
            <a:off x="5357613" y="332656"/>
            <a:ext cx="3786387" cy="50131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2264" y="5357826"/>
            <a:ext cx="2263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Иван Фирсов.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Юный живописец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7148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Выдающиеся портретные произведения были созданы и в скульптуре. Вначале скульптура развивалась медленнее, потому что в России не было традиции ставить скульптурные памятники (в честь знаменательных событий закладывали храмы), но постепенно появились свои мастера.</a:t>
            </a:r>
          </a:p>
          <a:p>
            <a:r>
              <a:rPr lang="ru-RU" sz="1600" b="1" dirty="0" smtClean="0"/>
              <a:t>     Самым ярким стал Ф. И. Шубин. Современников восхищало его умение изменять фактуру мрамора, превращая его то в легкую  ткань, то в завитки  прически, то в упругую  поверхность кожи. Скульптура рассчитана на круговой обход  ее зрителем.</a:t>
            </a:r>
            <a:endParaRPr lang="ru-RU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286148" cy="3687822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72" y="4286256"/>
            <a:ext cx="3362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Шубин Ф. И. Портрет А. А. Безбородко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28604"/>
            <a:ext cx="3211860" cy="3616384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596" y="4071942"/>
            <a:ext cx="4143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Скульптурный портрет</a:t>
            </a: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М.В.Ломоносова работы Ф.И.Шубина,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1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86446" y="642918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Фамильные портреты часто украшали кабинеты и гостиные в дворянских усадьбах.</a:t>
            </a:r>
            <a:endParaRPr lang="ru-RU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6" y="188640"/>
            <a:ext cx="5085924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0" y="5286388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err="1" smtClean="0"/>
              <a:t>Подключников</a:t>
            </a:r>
            <a:r>
              <a:rPr lang="ru-RU" sz="1600" dirty="0" smtClean="0"/>
              <a:t> Николай         Иванович .(1813-1877) Изображение  интерьера с картинами.</a:t>
            </a:r>
            <a:endParaRPr lang="ru-RU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36" y="2924944"/>
            <a:ext cx="5490864" cy="362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61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4290"/>
            <a:ext cx="4176464" cy="664371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Портреты было принято делить на </a:t>
            </a:r>
            <a:r>
              <a:rPr lang="ru-RU" sz="2000" b="1" dirty="0" smtClean="0">
                <a:solidFill>
                  <a:srgbClr val="FF0000"/>
                </a:solidFill>
              </a:rPr>
              <a:t>парадные и камерные.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Парадный портрет имел целью показать общественное положение  героя.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</a:rPr>
              <a:t>Особенно ярко обобщенный образ героя войны с Наполеоном выражен в облике гусара Давыдова. На большом холсте, почти в рост, так называемом парадном портрете, на фоне героического предгрозового   пейзажа изображен молодой полковник с умным отважным лицом. Воин, испытавший «упоение в бою», рыцарь долга и чести и задумчивый  мечтатель. Необыкновенно эффектные красочные сочетания усиливают романтическую приподнятость  портрета.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8563"/>
            <a:ext cx="40957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60007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О Кипренский. Портрет лейб-гусарского   полковника Е. В. Давыдова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8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9" y="476672"/>
            <a:ext cx="37909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124744"/>
            <a:ext cx="3975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«Портрет Екатерины II в виде законодательницы в храме богини Правосудия» — пример парадного барочного полотна с колонной, драпировкой, ступенькой и бесконечным пространством фона. Статуя богини Правосудия является отражением собственно фигуры императрицы, правящей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правосудно.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309320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Дмитрий Левицкий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36721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9388" y="609282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8199" name="Рисунок 7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90987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Мои документы\Мои рисунки\2333557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836712"/>
            <a:ext cx="3672408" cy="49022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0"/>
            <a:ext cx="3528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Не меньшее значение имел </a:t>
            </a:r>
            <a:r>
              <a:rPr lang="ru-RU" sz="3200" b="1" dirty="0" smtClean="0">
                <a:solidFill>
                  <a:srgbClr val="FF0000"/>
                </a:solidFill>
              </a:rPr>
              <a:t>камерный портрет,</a:t>
            </a:r>
            <a:r>
              <a:rPr lang="ru-RU" sz="3200" b="1" dirty="0" smtClean="0"/>
              <a:t> в котором большое внимание  уделялось индивидуальным особенностям человека.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4572000" cy="55614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5085184"/>
            <a:ext cx="37221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 Кипренский.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Портрет А. О. Смирновой-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Россет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Республиканский художественный музей им.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М. С. Туганова, Владикавказ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4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392" y="1124744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Лицо в камерном  портрете  обычно приближено   к  зрителю, доверительно раскрывая внутренний мир героя. В это время особенно ценилось очень сложное   и тонкое умение передавать едва уловимые трепетные оттенки переживаний.</a:t>
            </a:r>
          </a:p>
          <a:p>
            <a:r>
              <a:rPr lang="ru-RU" dirty="0" smtClean="0"/>
              <a:t>Портрет Марии Лопухиной – самый знаменитый из портретов – образов юности, задумчивой и  одновременно чуть шаловливой девушки в белом платье на фоне пейзажа.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76" y="404664"/>
            <a:ext cx="4572000" cy="53832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Боровиковский</a:t>
            </a:r>
            <a:r>
              <a:rPr lang="ru-RU" dirty="0" smtClean="0"/>
              <a:t> Владимир Лукич. </a:t>
            </a:r>
          </a:p>
          <a:p>
            <a:r>
              <a:rPr lang="ru-RU" dirty="0" smtClean="0"/>
              <a:t>«Портрет </a:t>
            </a:r>
            <a:r>
              <a:rPr lang="ru-RU" dirty="0" err="1" smtClean="0"/>
              <a:t>М.И.Лопухиной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9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2100" y="1196752"/>
            <a:ext cx="35719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Есть лица подобные пышным порталам,</a:t>
            </a:r>
          </a:p>
          <a:p>
            <a:r>
              <a:rPr lang="ru-RU" sz="1600" b="1" dirty="0" smtClean="0"/>
              <a:t>Где всюду великое чудится в малом.</a:t>
            </a:r>
          </a:p>
          <a:p>
            <a:r>
              <a:rPr lang="ru-RU" sz="1600" b="1" dirty="0" smtClean="0"/>
              <a:t>Есть лица – подобие жалких лачуг, </a:t>
            </a:r>
          </a:p>
          <a:p>
            <a:r>
              <a:rPr lang="ru-RU" sz="1600" b="1" dirty="0" smtClean="0"/>
              <a:t>Где вариться печень и мокнет сычуг.</a:t>
            </a:r>
          </a:p>
          <a:p>
            <a:r>
              <a:rPr lang="ru-RU" sz="1600" b="1" dirty="0" smtClean="0"/>
              <a:t>Иные холодные, мертвые лица</a:t>
            </a:r>
          </a:p>
          <a:p>
            <a:r>
              <a:rPr lang="ru-RU" sz="1600" b="1" dirty="0" smtClean="0"/>
              <a:t>Закрыты решетками, словно темница.</a:t>
            </a:r>
          </a:p>
          <a:p>
            <a:r>
              <a:rPr lang="ru-RU" sz="1600" b="1" dirty="0" smtClean="0"/>
              <a:t>Другие – как башни в которых давно</a:t>
            </a:r>
          </a:p>
          <a:p>
            <a:r>
              <a:rPr lang="ru-RU" sz="1600" b="1" dirty="0" smtClean="0"/>
              <a:t>Никто не живет и не смотрит в окно.</a:t>
            </a:r>
          </a:p>
          <a:p>
            <a:r>
              <a:rPr lang="ru-RU" sz="1600" b="1" dirty="0" smtClean="0"/>
              <a:t>Была неказиста она, не богата,</a:t>
            </a:r>
          </a:p>
          <a:p>
            <a:r>
              <a:rPr lang="ru-RU" sz="1600" b="1" dirty="0" smtClean="0"/>
              <a:t>Зато из окошка её на меня</a:t>
            </a:r>
          </a:p>
          <a:p>
            <a:r>
              <a:rPr lang="ru-RU" sz="1600" b="1" dirty="0" smtClean="0"/>
              <a:t>Струилось дыханье весеннего дня.</a:t>
            </a:r>
          </a:p>
          <a:p>
            <a:r>
              <a:rPr lang="ru-RU" sz="1600" b="1" dirty="0" smtClean="0"/>
              <a:t>Поистине мир и велик и чудесен!</a:t>
            </a:r>
          </a:p>
          <a:p>
            <a:r>
              <a:rPr lang="ru-RU" sz="1600" b="1" dirty="0" smtClean="0"/>
              <a:t>Есть лица – подобья ликующих песен. </a:t>
            </a:r>
          </a:p>
          <a:p>
            <a:r>
              <a:rPr lang="ru-RU" sz="1600" b="1" dirty="0" smtClean="0"/>
              <a:t>Из этих, как солнце, сияющих нот </a:t>
            </a:r>
          </a:p>
          <a:p>
            <a:r>
              <a:rPr lang="ru-RU" sz="1600" b="1" dirty="0" smtClean="0"/>
              <a:t>Составлена песня небесных высот.     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/Николай Заболоцкий/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104762" cy="276983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285728"/>
            <a:ext cx="1856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Леонардо да Винчи. </a:t>
            </a:r>
            <a:endParaRPr lang="ru-RU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Джоконда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11266" name="Picture 2" descr="http://t1.gstatic.com/images?q=tbn:ANd9GcQkRNgXXeXEJApyVhwtbE5ebdQE6DlBVa4ecLdSCDEWvq2YSm_YmA"/>
          <p:cNvPicPr>
            <a:picLocks noChangeAspect="1" noChangeArrowheads="1"/>
          </p:cNvPicPr>
          <p:nvPr/>
        </p:nvPicPr>
        <p:blipFill>
          <a:blip r:embed="rId3" cstate="print"/>
          <a:srcRect b="3175"/>
          <a:stretch>
            <a:fillRect/>
          </a:stretch>
        </p:blipFill>
        <p:spPr bwMode="auto">
          <a:xfrm>
            <a:off x="2714612" y="1357298"/>
            <a:ext cx="2428892" cy="43577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00298" y="592933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Серов. Портрет актрисы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М.Н.Ермоловой. 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8" name="Picture 4" descr="http://dic.academic.ru/pictures/bse/jpg/0219841832.jpg"/>
          <p:cNvPicPr>
            <a:picLocks noChangeAspect="1" noChangeArrowheads="1"/>
          </p:cNvPicPr>
          <p:nvPr/>
        </p:nvPicPr>
        <p:blipFill>
          <a:blip r:embed="rId4" cstate="print"/>
          <a:srcRect l="30000" t="10714" r="35500" b="42142"/>
          <a:stretch>
            <a:fillRect/>
          </a:stretch>
        </p:blipFill>
        <p:spPr bwMode="auto">
          <a:xfrm>
            <a:off x="428596" y="4071942"/>
            <a:ext cx="1643074" cy="157163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592933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Оноре Домье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3528392" cy="45259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О чем бы  не  говорило  искусство, оно говорит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 человеке, о его  жизни ,о среде, в  которой  она  проходит, о  радости  и печали, о вере и  надежде, о его  гордости и  желании  быть  понятым , любимым.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Люди  смотрят  в  свое  отражение  в   зеркало, стараясь  понять  самого  себя…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800600" cy="57054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149080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Автопортреты художников -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пример намного более пристального внимания художника к собственной внутренней жизни, чем изображения постороннего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человека.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6286520"/>
            <a:ext cx="1891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Рембранд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(1661)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96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968875" cy="55451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Автопортрет - </a:t>
            </a:r>
            <a:r>
              <a:rPr lang="ru-RU" sz="2400" dirty="0" smtClean="0">
                <a:solidFill>
                  <a:schemeClr val="tx1"/>
                </a:solidFill>
              </a:rPr>
              <a:t>графическое, живописное или скульптурное изображение художника, выполненное им самим с помощью зеркала или системы зеркал. </a:t>
            </a:r>
          </a:p>
        </p:txBody>
      </p:sp>
      <p:pic>
        <p:nvPicPr>
          <p:cNvPr id="9219" name="Рисунок 3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765175"/>
            <a:ext cx="40290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0001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 ПОРТРЕТА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47863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В основе жанра портрета не только верная передача внешнего облика человека, но и правдивое раскрытие его духовной сущности, присущих ему как представителю определённой исторической эпохи, национальности, социальной среды.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1" name="Рисунок 10" descr="Андре Фелибье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634774" cy="4910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tagurov.ru/o_kosta/images/au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62" y="231600"/>
            <a:ext cx="2714644" cy="2857520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59832" y="2672655"/>
            <a:ext cx="1644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69988" algn="l"/>
                <a:tab pos="1255713" algn="l"/>
              </a:tabLs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КОСТА ХЕТАГУРОВ</a:t>
            </a:r>
            <a:endParaRPr lang="en-US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tabLst>
                <a:tab pos="1169988" algn="l"/>
                <a:tab pos="1255713" algn="l"/>
              </a:tabLs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       Автопортрет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http://mtdata.ru/u16/photoF9B3/20156929123-0/hu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36712"/>
            <a:ext cx="2981304" cy="3671886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4643446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69988" algn="l"/>
                <a:tab pos="1255713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К. Брюллов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tabLst>
                <a:tab pos="1169988" algn="l"/>
                <a:tab pos="1255713" algn="l"/>
              </a:tabLst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       Автопортрет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4" y="3320988"/>
            <a:ext cx="2318600" cy="3096344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506" y="5733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Предположительный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автопортрет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Леонардо да Винчи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325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Проверь себя!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501008"/>
            <a:ext cx="8093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 Вопросы  к  пройденному  материалу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5805264"/>
            <a:ext cx="459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Выбери правильный ответ (нажми мышкой)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180" y="260648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</a:t>
            </a:r>
          </a:p>
          <a:p>
            <a:r>
              <a:rPr lang="ru-RU" dirty="0" smtClean="0"/>
              <a:t> Вопросы  к  пройденному  материалу:</a:t>
            </a:r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Какое изображение  называется  портретом?</a:t>
            </a:r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ru-RU" dirty="0" smtClean="0">
                <a:hlinkClick r:id="rId2" action="ppaction://hlinksldjump"/>
              </a:rPr>
              <a:t>а) изображение  человека</a:t>
            </a:r>
            <a:endParaRPr lang="ru-RU" dirty="0" smtClean="0"/>
          </a:p>
          <a:p>
            <a:pPr marL="342900" indent="-342900"/>
            <a:r>
              <a:rPr lang="ru-RU" dirty="0" smtClean="0"/>
              <a:t>	</a:t>
            </a:r>
            <a:r>
              <a:rPr lang="ru-RU" dirty="0" smtClean="0">
                <a:hlinkClick r:id="rId3" action="ppaction://hlinksldjump"/>
              </a:rPr>
              <a:t>б) изображение  животного</a:t>
            </a:r>
            <a:endParaRPr lang="ru-RU" dirty="0" smtClean="0"/>
          </a:p>
          <a:p>
            <a:pPr marL="342900" indent="-342900"/>
            <a:r>
              <a:rPr lang="ru-RU" dirty="0" smtClean="0"/>
              <a:t>	</a:t>
            </a:r>
            <a:r>
              <a:rPr lang="ru-RU" dirty="0" smtClean="0">
                <a:hlinkClick r:id="rId3" action="ppaction://hlinksldjump"/>
              </a:rPr>
              <a:t>в) изображение  предмета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2. В  какую  эпоху   появились   первые   портреты?</a:t>
            </a:r>
          </a:p>
          <a:p>
            <a:pPr marL="342900" indent="-342900"/>
            <a:r>
              <a:rPr lang="ru-RU" dirty="0" smtClean="0"/>
              <a:t>	</a:t>
            </a:r>
            <a:r>
              <a:rPr lang="ru-RU" dirty="0" smtClean="0">
                <a:hlinkClick r:id="rId3" action="ppaction://hlinksldjump"/>
              </a:rPr>
              <a:t>а) первобытнообщинном строе</a:t>
            </a:r>
            <a:endParaRPr lang="ru-RU" dirty="0" smtClean="0"/>
          </a:p>
          <a:p>
            <a:pPr marL="342900" indent="-342900"/>
            <a:r>
              <a:rPr lang="ru-RU" dirty="0" smtClean="0"/>
              <a:t>	</a:t>
            </a:r>
            <a:r>
              <a:rPr lang="ru-RU" dirty="0" smtClean="0">
                <a:hlinkClick r:id="rId2" action="ppaction://hlinksldjump"/>
              </a:rPr>
              <a:t>б) </a:t>
            </a:r>
            <a:r>
              <a:rPr lang="ru-RU" dirty="0" err="1" smtClean="0">
                <a:hlinkClick r:id="rId2" action="ppaction://hlinksldjump"/>
              </a:rPr>
              <a:t>фаюмская</a:t>
            </a:r>
            <a:r>
              <a:rPr lang="ru-RU" dirty="0" smtClean="0">
                <a:hlinkClick r:id="rId2" action="ppaction://hlinksldjump"/>
              </a:rPr>
              <a:t> эпоха</a:t>
            </a:r>
            <a:endParaRPr lang="ru-RU" dirty="0" smtClean="0"/>
          </a:p>
          <a:p>
            <a:pPr marL="342900" indent="-342900"/>
            <a:r>
              <a:rPr lang="ru-RU" dirty="0" smtClean="0"/>
              <a:t>	</a:t>
            </a:r>
            <a:r>
              <a:rPr lang="ru-RU" dirty="0" smtClean="0">
                <a:hlinkClick r:id="rId3" action="ppaction://hlinksldjump"/>
              </a:rPr>
              <a:t>в) 15 век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/>
            <a:r>
              <a:rPr lang="ru-RU" dirty="0" smtClean="0"/>
              <a:t>3. Впитывает  ли  в   себя   изображение  человека   призму  времени , в  котором   он  живет?</a:t>
            </a:r>
          </a:p>
          <a:p>
            <a:pPr marL="800100" lvl="1" indent="-342900"/>
            <a:r>
              <a:rPr lang="ru-RU" dirty="0" smtClean="0"/>
              <a:t>а) </a:t>
            </a:r>
            <a:r>
              <a:rPr lang="ru-RU" dirty="0" smtClean="0">
                <a:hlinkClick r:id="rId2" action="ppaction://hlinksldjump"/>
              </a:rPr>
              <a:t>обязательно</a:t>
            </a:r>
            <a:endParaRPr lang="ru-RU" dirty="0" smtClean="0"/>
          </a:p>
          <a:p>
            <a:pPr marL="800100" lvl="1" indent="-342900"/>
            <a:r>
              <a:rPr lang="ru-RU" dirty="0" smtClean="0"/>
              <a:t>б) </a:t>
            </a:r>
            <a:r>
              <a:rPr lang="ru-RU" dirty="0" smtClean="0">
                <a:hlinkClick r:id="rId3" action="ppaction://hlinksldjump"/>
              </a:rPr>
              <a:t>сомнительно</a:t>
            </a:r>
            <a:endParaRPr lang="ru-RU" dirty="0" smtClean="0"/>
          </a:p>
          <a:p>
            <a:pPr marL="800100" lvl="1" indent="-342900"/>
            <a:endParaRPr lang="ru-RU" dirty="0"/>
          </a:p>
          <a:p>
            <a:pPr marL="342900" indent="-342900"/>
            <a:r>
              <a:rPr lang="ru-RU" dirty="0" smtClean="0"/>
              <a:t>4. Чем  отличается  портрет  Древнего  Египта от  портрета  Древнего  Рима?</a:t>
            </a:r>
          </a:p>
          <a:p>
            <a:pPr marL="800100" lvl="1" indent="-342900"/>
            <a:r>
              <a:rPr lang="ru-RU" dirty="0" smtClean="0">
                <a:hlinkClick r:id="rId2" action="ppaction://hlinksldjump"/>
              </a:rPr>
              <a:t>а) Древний Египет- условность</a:t>
            </a:r>
            <a:endParaRPr lang="ru-RU" dirty="0" smtClean="0"/>
          </a:p>
          <a:p>
            <a:pPr marL="800100" lvl="1" indent="-342900"/>
            <a:r>
              <a:rPr lang="ru-RU" dirty="0" smtClean="0">
                <a:hlinkClick r:id="rId2" action="ppaction://hlinksldjump"/>
              </a:rPr>
              <a:t>б) Древний  Рим- портретная схожесть</a:t>
            </a:r>
            <a:endParaRPr lang="ru-RU" dirty="0" smtClean="0"/>
          </a:p>
          <a:p>
            <a:pPr marL="800100" lvl="1" indent="-342900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43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9296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5. Что  обозначает  слово  « портрет»?</a:t>
            </a:r>
          </a:p>
          <a:p>
            <a:pPr marL="342900" indent="-34290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/>
              </a:rPr>
              <a:t>а)  изображение  человека или  группы  людей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 б) изображение  тихой  природы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/>
              </a:rPr>
              <a:t> в) изображение  пейзажа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ru-RU" dirty="0" smtClean="0"/>
              <a:t>6. В  каком  веке  русские  художники  впервые  обратились  к  созданию портретов?</a:t>
            </a:r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а</a:t>
            </a:r>
            <a:r>
              <a:rPr lang="ru-RU" dirty="0" smtClean="0">
                <a:hlinkClick r:id="rId3" action="ppaction://hlinksldjump"/>
              </a:rPr>
              <a:t>)  12  веке</a:t>
            </a:r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б)  17 веке</a:t>
            </a:r>
            <a:endParaRPr lang="ru-RU" dirty="0" smtClean="0"/>
          </a:p>
          <a:p>
            <a:pPr marL="342900" indent="-342900"/>
            <a:r>
              <a:rPr lang="ru-RU" dirty="0" smtClean="0"/>
              <a:t>  </a:t>
            </a:r>
            <a:r>
              <a:rPr lang="ru-RU" dirty="0" smtClean="0">
                <a:hlinkClick r:id="rId3" action="ppaction://hlinksldjump"/>
              </a:rPr>
              <a:t>в) 19  веке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7. Что  такое   « парсуна»?</a:t>
            </a:r>
          </a:p>
          <a:p>
            <a:pPr marL="342900" indent="-342900"/>
            <a:r>
              <a:rPr lang="ru-RU" dirty="0" smtClean="0">
                <a:hlinkClick r:id="rId3" action="ppaction://hlinksldjump"/>
              </a:rPr>
              <a:t>  а) личност</a:t>
            </a:r>
            <a:r>
              <a:rPr lang="ru-RU" dirty="0" smtClean="0"/>
              <a:t>ь</a:t>
            </a:r>
          </a:p>
          <a:p>
            <a:pPr marL="342900" indent="-342900"/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б) персона</a:t>
            </a:r>
            <a:endParaRPr lang="ru-RU" dirty="0" smtClean="0"/>
          </a:p>
          <a:p>
            <a:pPr marL="342900" indent="-342900"/>
            <a:r>
              <a:rPr lang="ru-RU" dirty="0" smtClean="0"/>
              <a:t>  </a:t>
            </a:r>
            <a:r>
              <a:rPr lang="ru-RU" dirty="0" smtClean="0">
                <a:hlinkClick r:id="rId3" action="ppaction://hlinksldjump"/>
              </a:rPr>
              <a:t>в)  условность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8. Назовите  отличия  между  камерным  и  парадным  портретами?</a:t>
            </a:r>
          </a:p>
          <a:p>
            <a:pPr marL="342900" indent="-342900"/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а)  размер</a:t>
            </a:r>
            <a:endParaRPr lang="ru-RU" dirty="0" smtClean="0"/>
          </a:p>
          <a:p>
            <a:pPr marL="342900" indent="-342900"/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б) торжественность</a:t>
            </a:r>
            <a:endParaRPr lang="ru-RU" dirty="0" smtClean="0"/>
          </a:p>
          <a:p>
            <a:pPr marL="342900" indent="-342900"/>
            <a:r>
              <a:rPr lang="ru-RU" dirty="0" smtClean="0"/>
              <a:t>  9. Можно ли назвать  портретом   скульптуру ? </a:t>
            </a:r>
          </a:p>
          <a:p>
            <a:pPr marL="342900" indent="-342900"/>
            <a:r>
              <a:rPr lang="ru-RU" dirty="0" smtClean="0"/>
              <a:t>    а</a:t>
            </a:r>
            <a:r>
              <a:rPr lang="ru-RU" dirty="0" smtClean="0">
                <a:hlinkClick r:id="rId2" action="ppaction://hlinksldjump"/>
              </a:rPr>
              <a:t>)  да</a:t>
            </a:r>
            <a:endParaRPr lang="ru-RU" dirty="0" smtClean="0"/>
          </a:p>
          <a:p>
            <a:pPr marL="342900" indent="-342900"/>
            <a:r>
              <a:rPr lang="ru-RU" dirty="0" smtClean="0">
                <a:hlinkClick r:id="rId3" action="ppaction://hlinksldjump"/>
              </a:rPr>
              <a:t>    б) нет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00892" y="592933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143768" y="5786454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00892" y="5929330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НЕПРАВИЛЬНО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143768" y="5786454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14290"/>
            <a:ext cx="2214578" cy="271464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4810" y="3000372"/>
            <a:ext cx="2618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Автопортрет Рембрандта, </a:t>
            </a:r>
          </a:p>
          <a:p>
            <a:r>
              <a:rPr lang="ru-RU" sz="1200" dirty="0" smtClean="0"/>
              <a:t>приблизительно 1655</a:t>
            </a:r>
            <a:endParaRPr lang="ru-RU" sz="12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429024" cy="5500726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5929330"/>
            <a:ext cx="3127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Стефано</a:t>
            </a:r>
            <a:r>
              <a:rPr lang="ru-RU" sz="1200" dirty="0" smtClean="0"/>
              <a:t>  </a:t>
            </a:r>
            <a:r>
              <a:rPr lang="ru-RU" sz="1200" dirty="0" err="1" smtClean="0"/>
              <a:t>Торелли</a:t>
            </a:r>
            <a:r>
              <a:rPr lang="ru-RU" sz="1200" dirty="0" smtClean="0"/>
              <a:t>. </a:t>
            </a:r>
          </a:p>
          <a:p>
            <a:r>
              <a:rPr lang="ru-RU" sz="1200" dirty="0" smtClean="0"/>
              <a:t>Коронационный портрет Екатерины</a:t>
            </a:r>
            <a:r>
              <a:rPr lang="en-US" sz="1200" dirty="0" smtClean="0"/>
              <a:t> II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14290"/>
            <a:ext cx="2081040" cy="2713429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00892" y="2928934"/>
            <a:ext cx="710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Аргунов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571876"/>
            <a:ext cx="464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Портрет</a:t>
            </a:r>
            <a:r>
              <a:rPr lang="ru-RU" dirty="0" smtClean="0"/>
              <a:t> – изображение человека или группы людей в произведениях живописи или скульптуры. Портрет является одним из основных жанров живописи, скульптуры.</a:t>
            </a:r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3143248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Портрет неизвестной в </a:t>
            </a:r>
            <a:endParaRPr lang="ru-RU" sz="1200" dirty="0" smtClean="0"/>
          </a:p>
          <a:p>
            <a:r>
              <a:rPr lang="ru-RU" sz="1200" dirty="0" smtClean="0"/>
              <a:t>русском </a:t>
            </a:r>
            <a:r>
              <a:rPr lang="ru-RU" sz="1200" dirty="0"/>
              <a:t>костюме</a:t>
            </a:r>
            <a:r>
              <a:rPr lang="ru-RU" sz="1600" dirty="0"/>
              <a:t>, 1784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5072074"/>
            <a:ext cx="5143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Слово  </a:t>
            </a:r>
            <a:r>
              <a:rPr lang="ru-RU" b="1" dirty="0" smtClean="0"/>
              <a:t>«портрет»</a:t>
            </a:r>
            <a:r>
              <a:rPr lang="ru-RU" dirty="0" smtClean="0"/>
              <a:t> произошло от  латинского  слова. Его  можно  перевести как  </a:t>
            </a:r>
          </a:p>
          <a:p>
            <a:r>
              <a:rPr lang="ru-RU" dirty="0" smtClean="0"/>
              <a:t>« </a:t>
            </a:r>
            <a:r>
              <a:rPr lang="ru-RU" b="1" dirty="0" smtClean="0"/>
              <a:t>извлечение </a:t>
            </a:r>
            <a:r>
              <a:rPr lang="ru-RU" dirty="0" smtClean="0"/>
              <a:t> </a:t>
            </a:r>
            <a:r>
              <a:rPr lang="ru-RU" b="1" dirty="0" smtClean="0"/>
              <a:t>сущности»</a:t>
            </a:r>
            <a:r>
              <a:rPr lang="ru-RU" dirty="0" smtClean="0"/>
              <a:t>, то  есть выявление  внутреннего  содержания. Это  и есть  основная  задача  создания  художественного  образа.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3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93096"/>
            <a:ext cx="8625136" cy="29523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Искусство портрета зародилось несколько тысячелетий тому назад. Первые портреты были созданы египтянами. Они  выполняли   религиозно-магическую   функцию: душа  умершего  должна  была  покинуть  тело,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 затем вернуться после судилища богов к мумии своего владельца и поселиться в нем вечно. Необходимо было соблюдать портретное сходство, чтобы душа могла отыскать то тело, из которого она вылетела.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Огромные величественные изваяния создавались в те времена, один из известных портретов, портрет </a:t>
            </a:r>
            <a:r>
              <a:rPr lang="ru-RU" sz="1800" dirty="0" err="1" smtClean="0">
                <a:solidFill>
                  <a:schemeClr val="tx1"/>
                </a:solidFill>
              </a:rPr>
              <a:t>Неферттити</a:t>
            </a:r>
            <a:r>
              <a:rPr lang="ru-RU" sz="1800" dirty="0" smtClean="0">
                <a:solidFill>
                  <a:schemeClr val="tx1"/>
                </a:solidFill>
              </a:rPr>
              <a:t> (около  1360   года до нашей эры).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1538555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5151"/>
            <a:ext cx="5454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СКУЛЬПТУРНЫЙ ПОРТРЕТ ЦАРИЦЫ НЕФЕРТИТИ. Египет....</a:t>
            </a:r>
            <a:endParaRPr lang="ru-RU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3364817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0001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 ПОРТРЕТА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6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3296" y="980728"/>
            <a:ext cx="3250704" cy="539005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Искусство  портрета  донесло  до нас лица различных  эпох и народов. Мы  видим их  такими, какими они представляли себя , но каждое  изображение  для нас – нечто  большее, чем  сходство с одним  человеком. В каждом  образе  можно увидеть </a:t>
            </a:r>
            <a:r>
              <a:rPr lang="ru-RU" sz="2000" b="1" dirty="0" smtClean="0">
                <a:solidFill>
                  <a:schemeClr val="tx1"/>
                </a:solidFill>
              </a:rPr>
              <a:t>идеалы  эпохи, </a:t>
            </a:r>
            <a:r>
              <a:rPr lang="ru-RU" sz="2000" dirty="0" smtClean="0">
                <a:solidFill>
                  <a:schemeClr val="tx1"/>
                </a:solidFill>
              </a:rPr>
              <a:t>понимание окружающего мира, характер   жизни. Именно  это  мы и  ценим  в  портретах.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0" y="395186"/>
            <a:ext cx="2095500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861" y="4096424"/>
            <a:ext cx="1740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Фаюмский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портрет юноши.</a:t>
            </a:r>
          </a:p>
          <a:p>
            <a:r>
              <a:rPr lang="ru-RU" sz="1600" dirty="0" smtClean="0"/>
              <a:t> II век н. э. </a:t>
            </a:r>
            <a:r>
              <a:rPr lang="ru-RU" sz="1600" dirty="0" err="1" smtClean="0"/>
              <a:t>ф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5186"/>
            <a:ext cx="2592288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51817" y="4087815"/>
            <a:ext cx="1675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Фаюмский</a:t>
            </a:r>
            <a:endParaRPr lang="ru-RU" sz="1600" dirty="0" smtClean="0"/>
          </a:p>
          <a:p>
            <a:r>
              <a:rPr lang="ru-RU" sz="1600" dirty="0" smtClean="0"/>
              <a:t>портрет молодой</a:t>
            </a:r>
          </a:p>
          <a:p>
            <a:r>
              <a:rPr lang="ru-RU" sz="1600" dirty="0" smtClean="0"/>
              <a:t> девушки. Лувр.</a:t>
            </a:r>
            <a:endParaRPr lang="ru-RU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6" b="4961"/>
          <a:stretch/>
        </p:blipFill>
        <p:spPr bwMode="auto">
          <a:xfrm>
            <a:off x="1979111" y="2577418"/>
            <a:ext cx="1994165" cy="3485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6072809"/>
            <a:ext cx="5094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Фаюмский</a:t>
            </a:r>
            <a:r>
              <a:rPr lang="ru-RU" sz="1600" dirty="0" smtClean="0"/>
              <a:t> портрет мальчика по имени </a:t>
            </a:r>
            <a:r>
              <a:rPr lang="ru-RU" sz="1600" dirty="0" err="1" smtClean="0"/>
              <a:t>Евтихий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из собрания Музея Метрополитен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96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411" y="4581128"/>
            <a:ext cx="8229600" cy="2160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Древнем  Риме внимание  художников  сосредотачивалось на  особенностях  лица- каждая  морщинка, шрам , складка выявляли  жизненный  путь человека, его  натуру. Здесь  не заботились о  внешней  красоте, но  в  каждом  портрете   подчеркивали  силу  духа, суровую  уверенность и волю к действию.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1903"/>
            <a:ext cx="2455540" cy="3463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707" y="4149080"/>
            <a:ext cx="2455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Нерон. Капитолийские музеи</a:t>
            </a:r>
            <a:endParaRPr lang="ru-RU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20" y="674824"/>
            <a:ext cx="2016224" cy="26642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7827" y="3481844"/>
            <a:ext cx="2467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Портрет Константина Великого, </a:t>
            </a:r>
            <a:r>
              <a:rPr lang="ru-RU" sz="1400" dirty="0" err="1" smtClean="0"/>
              <a:t>ок</a:t>
            </a:r>
            <a:r>
              <a:rPr lang="ru-RU" sz="1400" dirty="0" smtClean="0"/>
              <a:t>. 324–337</a:t>
            </a:r>
            <a:endParaRPr lang="ru-RU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22" y="541903"/>
            <a:ext cx="2325218" cy="3463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93696" y="4181652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Адриан, Прадо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517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3532382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4786322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Императрица Феодора (деталь мозаики в базилике Сан-</a:t>
            </a:r>
            <a:r>
              <a:rPr lang="ru-RU" sz="1600" dirty="0" err="1" smtClean="0"/>
              <a:t>Витале</a:t>
            </a:r>
            <a:r>
              <a:rPr lang="ru-RU" sz="1600" dirty="0" smtClean="0"/>
              <a:t>, Равенна)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30" y="285728"/>
            <a:ext cx="3464759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02567" y="4786322"/>
            <a:ext cx="404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Император Юстиниан. Мозаика в базилике Сан-</a:t>
            </a:r>
            <a:r>
              <a:rPr lang="ru-RU" sz="1600" dirty="0" err="1" smtClean="0"/>
              <a:t>Витале</a:t>
            </a:r>
            <a:r>
              <a:rPr lang="ru-RU" sz="1600" dirty="0" smtClean="0"/>
              <a:t> (деталь), Равенна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373216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Византийская  императрица Феодора и  император Юстиниан   явлены  в мерцании  мозаики из  кубиков  смальты разноцветного  стекла. </a:t>
            </a:r>
          </a:p>
          <a:p>
            <a:r>
              <a:rPr lang="ru-RU" b="1" dirty="0" smtClean="0"/>
              <a:t>Они  изображены на  стене   храма</a:t>
            </a:r>
            <a:r>
              <a:rPr lang="ru-RU" b="1" dirty="0"/>
              <a:t> </a:t>
            </a:r>
            <a:r>
              <a:rPr lang="ru-RU" b="1" dirty="0" smtClean="0"/>
              <a:t>,  но   рассмотреть</a:t>
            </a:r>
          </a:p>
          <a:p>
            <a:r>
              <a:rPr lang="ru-RU" b="1" dirty="0"/>
              <a:t> </a:t>
            </a:r>
            <a:r>
              <a:rPr lang="ru-RU" b="1" dirty="0" smtClean="0"/>
              <a:t>их  личные  качества нельзя в  отрешенном выражении  царственных  лиц.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642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40713"/>
            <a:ext cx="9324528" cy="233712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Утверждение , что  через  внешний облик можно  передать  духовную  сущность, стало особенно  важным в Средние века. С  эпохой Возрождения приходит  интерес к реальному  человеку ,  к самобытности  его  личности.   </a:t>
            </a:r>
            <a:r>
              <a:rPr lang="ru-RU" sz="1800" dirty="0" smtClean="0">
                <a:solidFill>
                  <a:schemeClr val="tx1"/>
                </a:solidFill>
              </a:rPr>
              <a:t>Если на юге Европы, в Италии, художники стремились воплотить в  изображениях современников представления  о прекрасном, то художники севера Европы научились изображать конкретных людей с особенным вниманием к своеобразию их индивидуальности.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48680"/>
            <a:ext cx="2428891" cy="30231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3643314"/>
            <a:ext cx="19663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Ян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</a:t>
            </a:r>
            <a:r>
              <a:rPr lang="ru-RU" sz="1400" dirty="0" err="1" smtClean="0"/>
              <a:t>Эйк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Портрет </a:t>
            </a:r>
          </a:p>
          <a:p>
            <a:r>
              <a:rPr lang="ru-RU" sz="1400" dirty="0" smtClean="0"/>
              <a:t>Джованни </a:t>
            </a:r>
            <a:r>
              <a:rPr lang="ru-RU" sz="1400" dirty="0" err="1" smtClean="0"/>
              <a:t>Арнольфини</a:t>
            </a:r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0042"/>
            <a:ext cx="2357454" cy="30718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6773" y="3643314"/>
            <a:ext cx="2514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Ян </a:t>
            </a:r>
            <a:r>
              <a:rPr lang="ru-RU" sz="1400" dirty="0" err="1"/>
              <a:t>ван</a:t>
            </a:r>
            <a:r>
              <a:rPr lang="ru-RU" sz="1400" dirty="0"/>
              <a:t> </a:t>
            </a:r>
            <a:r>
              <a:rPr lang="ru-RU" sz="1400" dirty="0" err="1" smtClean="0"/>
              <a:t>Эйк</a:t>
            </a:r>
            <a:endParaRPr lang="ru-RU" sz="1400" dirty="0" smtClean="0"/>
          </a:p>
          <a:p>
            <a:r>
              <a:rPr lang="ru-RU" sz="1400" dirty="0" smtClean="0"/>
              <a:t>Портрет Антуана Бургундского</a:t>
            </a:r>
            <a:endParaRPr lang="ru-RU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14290"/>
            <a:ext cx="3254998" cy="415324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0364" y="4429132"/>
            <a:ext cx="3944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Мастерская </a:t>
            </a:r>
            <a:r>
              <a:rPr lang="ru-RU" sz="1400" dirty="0" err="1" smtClean="0"/>
              <a:t>Рогира</a:t>
            </a:r>
            <a:r>
              <a:rPr lang="ru-RU" sz="1400" dirty="0" smtClean="0"/>
              <a:t>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дер </a:t>
            </a:r>
            <a:r>
              <a:rPr lang="ru-RU" sz="1400" dirty="0" err="1" smtClean="0"/>
              <a:t>Вейдена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Портрет богатой женщины. 1465 г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5726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676456" cy="27363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русском искусстве художники впервые обратились к созданию портретов в 17 в. И вначале писали их точно таким же методом как иконы, - на доске темперными красками. Такие портреты называли </a:t>
            </a:r>
            <a:r>
              <a:rPr lang="ru-RU" sz="2400" b="1" dirty="0" smtClean="0">
                <a:solidFill>
                  <a:schemeClr val="tx1"/>
                </a:solidFill>
              </a:rPr>
              <a:t>парсунами</a:t>
            </a:r>
            <a:r>
              <a:rPr lang="ru-RU" sz="2400" dirty="0" smtClean="0">
                <a:solidFill>
                  <a:schemeClr val="tx1"/>
                </a:solidFill>
              </a:rPr>
              <a:t>, от слова «</a:t>
            </a:r>
            <a:r>
              <a:rPr lang="ru-RU" sz="2400" b="1" dirty="0" smtClean="0">
                <a:solidFill>
                  <a:schemeClr val="tx1"/>
                </a:solidFill>
              </a:rPr>
              <a:t>персона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Со времени Петра I портретное искусство в России стало развиваться стремительно.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3071834" cy="3643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780928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Г.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Островский.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Портрет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</a:rPr>
              <a:t>Е.Черевиной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82840" cy="3501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332656"/>
            <a:ext cx="3152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</a:rPr>
              <a:t>М.В.Скопин-Шуйский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Парсуна (портрет)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5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1064</TotalTime>
  <Words>1181</Words>
  <Application>Microsoft Office PowerPoint</Application>
  <PresentationFormat>Экран (4:3)</PresentationFormat>
  <Paragraphs>158</Paragraphs>
  <Slides>27</Slides>
  <Notes>2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Образ человека- главная тема в искусстве</vt:lpstr>
      <vt:lpstr>ИСТОРИЯ  ПОРТРЕТА</vt:lpstr>
      <vt:lpstr>Слайд 3</vt:lpstr>
      <vt:lpstr>ИСТОРИЯ  ПОРТРЕТА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ПРАВИЛЬНО</vt:lpstr>
      <vt:lpstr>НЕПРАВИЛЬНО</vt:lpstr>
      <vt:lpstr>ПРАВИЛЬНО</vt:lpstr>
      <vt:lpstr>НЕПРАВИЛЬНО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человека- главная тема в искусстве</dc:title>
  <dc:creator>Пользователь</dc:creator>
  <cp:lastModifiedBy>Улидка</cp:lastModifiedBy>
  <cp:revision>172</cp:revision>
  <dcterms:created xsi:type="dcterms:W3CDTF">2013-06-14T15:32:36Z</dcterms:created>
  <dcterms:modified xsi:type="dcterms:W3CDTF">2020-04-02T17:04:48Z</dcterms:modified>
</cp:coreProperties>
</file>