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21"/>
  </p:handoutMasterIdLst>
  <p:sldIdLst>
    <p:sldId id="260" r:id="rId2"/>
    <p:sldId id="258" r:id="rId3"/>
    <p:sldId id="285" r:id="rId4"/>
    <p:sldId id="294" r:id="rId5"/>
    <p:sldId id="287" r:id="rId6"/>
    <p:sldId id="303" r:id="rId7"/>
    <p:sldId id="305" r:id="rId8"/>
    <p:sldId id="304" r:id="rId9"/>
    <p:sldId id="293" r:id="rId10"/>
    <p:sldId id="295" r:id="rId11"/>
    <p:sldId id="296" r:id="rId12"/>
    <p:sldId id="286" r:id="rId13"/>
    <p:sldId id="297" r:id="rId14"/>
    <p:sldId id="301" r:id="rId15"/>
    <p:sldId id="302" r:id="rId16"/>
    <p:sldId id="306" r:id="rId17"/>
    <p:sldId id="300" r:id="rId18"/>
    <p:sldId id="276" r:id="rId19"/>
    <p:sldId id="291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62B1"/>
    <a:srgbClr val="233263"/>
    <a:srgbClr val="B6BFEA"/>
    <a:srgbClr val="0000FF"/>
    <a:srgbClr val="3333FF"/>
    <a:srgbClr val="3F5B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71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C60B7-B472-4E2C-AC48-0A49C823B3F3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ABED3-52D9-4B90-A1C7-03F10F57C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800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69290-FE13-40E8-9FC0-DA0CCE10C401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73E3F-84C6-4896-9828-769B2E28BD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A7127-0D62-40E8-A1BE-2A4D5730943E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EFF73-CE28-484A-9C0A-547269F078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13D1-A36B-479F-8C5A-61945CDBA915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390D-1D69-470E-911F-17ABA8DEFD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AFE01-27F4-4724-B822-7CF474C2BD9A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77C64-1723-42A9-9CF0-D70A7E228C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FF4E0-2C4D-4964-8161-2E4F045C6E47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969D9-E7E5-4F4E-8621-43F53203FF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36B23-2330-4162-A33B-72FD6787F2C6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DABE9-F22A-4B5C-97AB-915E900867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ACB37-0953-4C4A-B4BD-45B31B252F93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A9C82-91F6-4F48-B9F9-18FA6B0887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7B6EC-C647-4979-AD52-CB53EB767798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CE912-B861-4143-9BBD-5493E6C33F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C0C2-03E6-442F-ABE9-6FD921C99EC8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C322-E696-49F9-97F9-9F069BE162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1C397-6955-4002-AAAA-BCCCBE750F42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FDF60-AC0D-43D8-AC96-48B54A2374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A14BF-E122-4070-BFC6-7587EAA12F3B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A080-E73E-409D-AB23-FE753C75EA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28D70-B200-4132-8127-99EDD26C46E4}" type="datetimeFigureOut">
              <a:rPr lang="ru-RU"/>
              <a:pPr>
                <a:defRPr/>
              </a:pPr>
              <a:t>21.07.2018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767E21-CDCA-4339-8980-69EDC49554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Segoe Print" pitchFamily="2" charset="0"/>
              </a:rPr>
              <a:t>Б. Кустодиев «Масленица»</a:t>
            </a:r>
            <a:endParaRPr lang="ru-RU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pic>
        <p:nvPicPr>
          <p:cNvPr id="4" name="Содержимое 3" descr="326488a683ddce59b768edb75e24e8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00200"/>
            <a:ext cx="8496944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_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06900"/>
            <a:ext cx="8964488" cy="1902420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Предположите, </a:t>
            </a:r>
            <a:br>
              <a:rPr lang="ru-RU" sz="4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4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как проведут время отец и сын?</a:t>
            </a:r>
            <a:endParaRPr lang="ru-RU" sz="4800" i="1" dirty="0">
              <a:solidFill>
                <a:srgbClr val="FFFF00"/>
              </a:solidFill>
              <a:latin typeface="Segoe Print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564905"/>
            <a:ext cx="8027169" cy="1841996"/>
          </a:xfrm>
          <a:noFill/>
        </p:spPr>
        <p:txBody>
          <a:bodyPr/>
          <a:lstStyle/>
          <a:p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0"/>
            <a:ext cx="4572000" cy="6858000"/>
          </a:xfrm>
          <a:solidFill>
            <a:srgbClr val="233263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Казалось бы, какое мучение сидеть в этом чаду, в этой тесноте, среди бесконечных и непонятных разговоров и споров без всякой меры пьющих, закусывающих и пьянеющих людей! 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71601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4048" cy="1417638"/>
          </a:xfrm>
          <a:solidFill>
            <a:srgbClr val="233263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user\Рабочий стол\фото\images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744416" cy="50405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60649"/>
            <a:ext cx="5004048" cy="6740307"/>
          </a:xfrm>
          <a:prstGeom prst="rect">
            <a:avLst/>
          </a:prstGeom>
          <a:solidFill>
            <a:srgbClr val="233263"/>
          </a:solidFill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И, однако, как незаметно летит этот счастливый день, как блаженно и широко раскрыты лазурные детские глаза!</a:t>
            </a:r>
            <a:r>
              <a:rPr lang="ru-RU" altLang="ru-RU" sz="3200" b="1" dirty="0" smtClean="0">
                <a:solidFill>
                  <a:srgbClr val="000000"/>
                </a:solidFill>
                <a:latin typeface="Segoe Print" pitchFamily="2" charset="0"/>
              </a:rPr>
              <a:t> </a:t>
            </a:r>
            <a:endParaRPr lang="en-US" altLang="ru-RU" sz="3200" b="1" dirty="0" smtClean="0">
              <a:solidFill>
                <a:srgbClr val="000000"/>
              </a:solidFill>
              <a:latin typeface="Segoe Print" pitchFamily="2" charset="0"/>
            </a:endParaRPr>
          </a:p>
          <a:p>
            <a:r>
              <a:rPr lang="ru-RU" altLang="ru-RU" sz="4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ru-RU" sz="3200" b="1" dirty="0" smtClean="0">
                <a:solidFill>
                  <a:srgbClr val="FFFF00"/>
                </a:solidFill>
                <a:latin typeface="Calibri" pitchFamily="34" charset="0"/>
              </a:rPr>
              <a:t>На какую </a:t>
            </a:r>
            <a:r>
              <a:rPr lang="ru-RU" altLang="ru-RU" sz="3200" b="1" u="sng" dirty="0" smtClean="0">
                <a:solidFill>
                  <a:srgbClr val="FFFF00"/>
                </a:solidFill>
                <a:latin typeface="Calibri" pitchFamily="34" charset="0"/>
              </a:rPr>
              <a:t>деталь </a:t>
            </a:r>
            <a:r>
              <a:rPr lang="ru-RU" altLang="ru-RU" sz="3200" b="1" dirty="0" smtClean="0">
                <a:solidFill>
                  <a:srgbClr val="FFFF00"/>
                </a:solidFill>
                <a:latin typeface="Calibri" pitchFamily="34" charset="0"/>
              </a:rPr>
              <a:t>портрета мальчика обращает внимание автор, когда отец с сыном оказываются в трактире?</a:t>
            </a:r>
          </a:p>
          <a:p>
            <a:endParaRPr lang="ru-RU" sz="4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" name="Picture 2" descr="C:\Documents and Settings\user\Рабочий стол\фото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6"/>
            <a:ext cx="3744416" cy="59492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417638"/>
          </a:xfrm>
          <a:solidFill>
            <a:srgbClr val="3F62B1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Segoe Print" pitchFamily="2" charset="0"/>
              </a:rPr>
              <a:t>До свиданья, Сашенька, Христос с тобой.</a:t>
            </a:r>
            <a:endParaRPr lang="ru-RU" b="1" i="1" dirty="0">
              <a:solidFill>
                <a:schemeClr val="bg1"/>
              </a:solidFill>
              <a:latin typeface="Segoe Print" pitchFamily="2" charset="0"/>
            </a:endParaRP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412776"/>
            <a:ext cx="4392488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Documents and Settings\user\Рабочий стол\фото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4032448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3F62B1"/>
          </a:solidFill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036" y="116632"/>
            <a:ext cx="8856984" cy="6513587"/>
          </a:xfrm>
          <a:solidFill>
            <a:srgbClr val="B6BFEA"/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400" b="1" u="sng" dirty="0" smtClean="0">
                <a:solidFill>
                  <a:srgbClr val="233263"/>
                </a:solidFill>
                <a:latin typeface="Segoe Print" pitchFamily="2" charset="0"/>
              </a:rPr>
              <a:t>Вопрос</a:t>
            </a:r>
            <a:r>
              <a:rPr lang="ru-RU" sz="4400" b="1" dirty="0" smtClean="0">
                <a:solidFill>
                  <a:srgbClr val="233263"/>
                </a:solidFill>
                <a:latin typeface="Segoe Print" pitchFamily="2" charset="0"/>
              </a:rPr>
              <a:t>: Можно ли только по названию произведения нарисовать к нему обложку?</a:t>
            </a:r>
            <a:endParaRPr lang="ru-RU" sz="4400" b="1" dirty="0">
              <a:solidFill>
                <a:srgbClr val="233263"/>
              </a:solidFill>
              <a:latin typeface="Segoe Print" pitchFamily="2" charset="0"/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rgbClr val="233263"/>
                </a:solidFill>
                <a:latin typeface="Segoe Print" pitchFamily="2" charset="0"/>
              </a:rPr>
              <a:t> </a:t>
            </a:r>
            <a:endParaRPr lang="ru-RU" sz="3600" b="1" dirty="0">
              <a:solidFill>
                <a:srgbClr val="0000FF"/>
              </a:solidFill>
              <a:latin typeface="Segoe Print" panose="02000600000000000000" pitchFamily="2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6408712"/>
          </a:xfrm>
          <a:solidFill>
            <a:srgbClr val="3F62B1"/>
          </a:solidFill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Что бы я нарисовал на обложке рассказа И.А. Бунина</a:t>
            </a: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</a:t>
            </a:r>
          </a:p>
          <a:p>
            <a:pPr marL="0" indent="0">
              <a:buNone/>
            </a:pP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Segoe Print" pitchFamily="2" charset="0"/>
              </a:rPr>
              <a:t>(можно обложку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Segoe Print" pitchFamily="2" charset="0"/>
              </a:rPr>
              <a:t>н</a:t>
            </a:r>
            <a:r>
              <a:rPr lang="ru-RU" sz="3200" b="1" dirty="0" smtClean="0">
                <a:solidFill>
                  <a:schemeClr val="bg1"/>
                </a:solidFill>
                <a:latin typeface="Segoe Print" pitchFamily="2" charset="0"/>
              </a:rPr>
              <a:t>арисовать!)</a:t>
            </a:r>
            <a:endParaRPr lang="ru-RU" sz="3200" b="1" dirty="0">
              <a:solidFill>
                <a:schemeClr val="bg1"/>
              </a:solidFill>
              <a:latin typeface="Segoe Print" pitchFamily="2" charset="0"/>
            </a:endParaRP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332656"/>
            <a:ext cx="4644008" cy="6336704"/>
          </a:xfrm>
          <a:solidFill>
            <a:srgbClr val="B6BFEA"/>
          </a:solidFill>
        </p:spPr>
        <p:txBody>
          <a:bodyPr/>
          <a:lstStyle/>
          <a:p>
            <a:r>
              <a:rPr lang="ru-RU" sz="4000" b="1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Ответить письменно на вопрос: «Почему свой рассказ И.А. Бунин назвал «Подснежник»?</a:t>
            </a:r>
            <a:endParaRPr lang="ru-RU" sz="4000" b="1" dirty="0">
              <a:solidFill>
                <a:srgbClr val="2332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29192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  <a:solidFill>
            <a:srgbClr val="3F62B1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mpir Deco" pitchFamily="2" charset="0"/>
                <a:ea typeface="Adobe Fan Heiti Std B" pitchFamily="34" charset="-128"/>
              </a:rPr>
              <a:t>Раскрась подснежник</a:t>
            </a:r>
            <a:br>
              <a:rPr lang="ru-RU" dirty="0" smtClean="0">
                <a:solidFill>
                  <a:schemeClr val="bg1"/>
                </a:solidFill>
                <a:latin typeface="Ampir Deco" pitchFamily="2" charset="0"/>
                <a:ea typeface="Adobe Fan Heiti Std B" pitchFamily="34" charset="-128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680520" cy="5256584"/>
          </a:xfrm>
          <a:solidFill>
            <a:srgbClr val="3F62B1"/>
          </a:soli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233263"/>
                </a:solidFill>
                <a:latin typeface="Arial Narrow" pitchFamily="34" charset="0"/>
              </a:rPr>
              <a:t> </a:t>
            </a:r>
            <a:r>
              <a:rPr lang="ru-RU" b="1" i="1" u="sng" dirty="0" smtClean="0">
                <a:solidFill>
                  <a:schemeClr val="bg1"/>
                </a:solidFill>
                <a:latin typeface="Arial Narrow" pitchFamily="34" charset="0"/>
              </a:rPr>
              <a:t>Условие: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  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1) Урок понравился – раскрашу весь цветок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2) Урок понравился частично (не очень) – раскрашу лепестки и бутон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3) Урок не понравился – оставлю цветок нераскрашенным</a:t>
            </a:r>
          </a:p>
          <a:p>
            <a:endParaRPr lang="ru-RU" dirty="0"/>
          </a:p>
        </p:txBody>
      </p:sp>
      <p:pic>
        <p:nvPicPr>
          <p:cNvPr id="5" name="Содержимое 4" descr="imgpreview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>
          <a:xfrm>
            <a:off x="4932040" y="1412776"/>
            <a:ext cx="4104456" cy="5256584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4608512" cy="6480720"/>
          </a:xfrm>
          <a:solidFill>
            <a:srgbClr val="00B0F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Наткнулся лыжей на подснежник,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Но я его не повредил,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Я тронул лишь росточек нежный,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Присел растроганно над </a:t>
            </a:r>
            <a:r>
              <a:rPr lang="ru-RU" sz="2400" b="1" i="1" dirty="0" smtClean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ним…</a:t>
            </a: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/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/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Я бережно его расправил 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И снег вокруг ростка примял,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Он зеленел без всяких правил,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Как будто холоду </a:t>
            </a:r>
            <a:r>
              <a:rPr lang="ru-RU" sz="2400" b="1" i="1" u="sng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не внял.</a:t>
            </a:r>
            <a:br>
              <a:rPr lang="ru-RU" sz="2400" b="1" i="1" u="sng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/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Снежком я  дом его засыпал,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Разгладил бережно рукой,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Чтоб горя он в мороз не </a:t>
            </a:r>
            <a:r>
              <a:rPr lang="ru-RU" sz="2400" b="1" i="1" u="sng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мыкал</a:t>
            </a: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/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  <a:t>И до весны обрёл покой.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  <a:cs typeface="Miriam" panose="020B0502050101010101" pitchFamily="34" charset="-79"/>
              </a:rPr>
            </a:br>
            <a:endParaRPr lang="ru-RU" sz="2400" b="1" i="1" dirty="0">
              <a:solidFill>
                <a:schemeClr val="bg1"/>
              </a:solidFill>
              <a:latin typeface="Arial Narrow" pitchFamily="34" charset="0"/>
              <a:cs typeface="Miriam" panose="020B0502050101010101" pitchFamily="34" charset="-79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244280" cy="6480720"/>
          </a:xfrm>
          <a:solidFill>
            <a:srgbClr val="00B0F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Arial Narrow" pitchFamily="34" charset="0"/>
              </a:rPr>
              <a:t>     Потом </a:t>
            </a: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запомнил это место-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Там пень корявый рядом был,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Берёзки там столпились тесно,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Чтоб я то место не забыл.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/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Весной,  апрельским ранним утром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Я это место посетил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Подснежник - голубое чудо</a:t>
            </a:r>
            <a:b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bg1"/>
                </a:solidFill>
                <a:latin typeface="Arial Narrow" pitchFamily="34" charset="0"/>
              </a:rPr>
              <a:t>Кусочек неба подарил… </a:t>
            </a:r>
          </a:p>
        </p:txBody>
      </p:sp>
    </p:spTree>
    <p:extLst>
      <p:ext uri="{BB962C8B-B14F-4D97-AF65-F5344CB8AC3E}">
        <p14:creationId xmlns:p14="http://schemas.microsoft.com/office/powerpoint/2010/main" xmlns="" val="21774754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800" b="1" i="1" dirty="0" smtClean="0">
                <a:solidFill>
                  <a:srgbClr val="3F62B1"/>
                </a:solidFill>
                <a:latin typeface="Aharoni"/>
              </a:rPr>
              <a:t>Спасибо за урок!</a:t>
            </a:r>
            <a:endParaRPr lang="ru-RU" sz="8800" b="1" i="1" dirty="0">
              <a:solidFill>
                <a:srgbClr val="3F62B1"/>
              </a:solidFill>
              <a:latin typeface="Aharoni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C:\Users\Julia\Desktop\к откр. уроку\089661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3743325" cy="8086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357166"/>
            <a:ext cx="4392488" cy="1877437"/>
          </a:xfrm>
          <a:prstGeom prst="rect">
            <a:avLst/>
          </a:prstGeom>
          <a:solidFill>
            <a:srgbClr val="3F62B1"/>
          </a:solidFill>
          <a:ln>
            <a:noFill/>
          </a:ln>
          <a:effec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Иван Алексеевич Бунин</a:t>
            </a:r>
          </a:p>
          <a:p>
            <a:pPr algn="ctr"/>
            <a:r>
              <a:rPr lang="ru-RU" sz="3600" b="1" dirty="0" smtClean="0">
                <a:latin typeface="Segoe Print" pitchFamily="2" charset="0"/>
              </a:rPr>
              <a:t>«Подснежник»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8" name="Рисунок 7" descr="1475471737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3829819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233263"/>
          </a:solidFill>
        </p:spPr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chemeClr val="bg1"/>
                </a:solidFill>
                <a:latin typeface="Segoe Print" pitchFamily="2" charset="0"/>
                <a:cs typeface="Arial" pitchFamily="34" charset="0"/>
              </a:rPr>
              <a:t>… </a:t>
            </a:r>
            <a:r>
              <a:rPr lang="ru-RU" sz="4800" b="1" i="1" dirty="0" smtClean="0">
                <a:solidFill>
                  <a:schemeClr val="bg1"/>
                </a:solidFill>
                <a:latin typeface="Segoe Print" pitchFamily="2" charset="0"/>
                <a:cs typeface="Arial" pitchFamily="34" charset="0"/>
              </a:rPr>
              <a:t>когда-то Россия, …снежный уездный городишко, … масленица - и … </a:t>
            </a:r>
            <a:r>
              <a:rPr lang="ru-RU" sz="4800" b="1" i="1" dirty="0" smtClean="0">
                <a:solidFill>
                  <a:srgbClr val="B6BFEA"/>
                </a:solidFill>
                <a:latin typeface="Segoe Print" pitchFamily="2" charset="0"/>
                <a:cs typeface="Arial" pitchFamily="34" charset="0"/>
              </a:rPr>
              <a:t>гимназистик </a:t>
            </a:r>
            <a:r>
              <a:rPr lang="ru-RU" sz="4800" b="1" i="1" dirty="0" smtClean="0">
                <a:solidFill>
                  <a:schemeClr val="bg1"/>
                </a:solidFill>
                <a:latin typeface="Segoe Print" pitchFamily="2" charset="0"/>
                <a:cs typeface="Arial" pitchFamily="34" charset="0"/>
              </a:rPr>
              <a:t>Саша, которого милая, чувствительная тетя Варя, заменившая ему родную мать, называла </a:t>
            </a:r>
            <a:r>
              <a:rPr lang="ru-RU" sz="4800" b="1" i="1" dirty="0" smtClean="0">
                <a:solidFill>
                  <a:srgbClr val="B6BFEA"/>
                </a:solidFill>
                <a:latin typeface="Segoe Print" pitchFamily="2" charset="0"/>
                <a:cs typeface="Arial" pitchFamily="34" charset="0"/>
              </a:rPr>
              <a:t>подснежником.</a:t>
            </a:r>
            <a:r>
              <a:rPr lang="ru-RU" sz="4800" b="1" i="1" dirty="0" smtClean="0">
                <a:solidFill>
                  <a:schemeClr val="bg1"/>
                </a:solidFill>
                <a:latin typeface="Segoe Print" pitchFamily="2" charset="0"/>
                <a:cs typeface="Arial" pitchFamily="34" charset="0"/>
              </a:rPr>
              <a:t> (!)</a:t>
            </a:r>
          </a:p>
          <a:p>
            <a:pPr>
              <a:buNone/>
            </a:pPr>
            <a:endParaRPr lang="ru-RU" sz="40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" descr="C:\Documents and Settings\user\Рабочий стол\фото\images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18448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0"/>
            <a:ext cx="8524056" cy="6669360"/>
          </a:xfrm>
        </p:spPr>
        <p:txBody>
          <a:bodyPr/>
          <a:lstStyle/>
          <a:p>
            <a:r>
              <a:rPr lang="ru-RU" sz="1400" dirty="0">
                <a:solidFill>
                  <a:schemeClr val="bg1"/>
                </a:solidFill>
              </a:rPr>
              <a:t/>
            </a:r>
            <a:br>
              <a:rPr lang="ru-RU" sz="1400" dirty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sz="6000" b="1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Повтор</a:t>
            </a:r>
            <a:r>
              <a:rPr lang="ru-RU" sz="6000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</a:t>
            </a:r>
            <a:r>
              <a:rPr lang="ru-RU" sz="6000" u="sng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намеренное </a:t>
            </a:r>
            <a:r>
              <a:rPr lang="ru-RU" sz="6000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повторение ключевого слова»</a:t>
            </a:r>
            <a:endParaRPr lang="ru-RU" sz="6000" dirty="0">
              <a:solidFill>
                <a:srgbClr val="2332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user\Рабочий стол\фото\images (1)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789040"/>
            <a:ext cx="1944216" cy="27363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871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2332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Два портрета</a:t>
            </a:r>
            <a:endParaRPr lang="ru-RU" b="1" i="1" dirty="0">
              <a:solidFill>
                <a:srgbClr val="2332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648072"/>
          </a:xfrm>
          <a:solidFill>
            <a:srgbClr val="3F62B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Arial" pitchFamily="34" charset="0"/>
              </a:rPr>
              <a:t>Отец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052736"/>
            <a:ext cx="3898776" cy="648071"/>
          </a:xfrm>
          <a:solidFill>
            <a:srgbClr val="3F62B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Arial" pitchFamily="34" charset="0"/>
              </a:rPr>
              <a:t>Сын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Arial" pitchFamily="34" charset="0"/>
            </a:endParaRPr>
          </a:p>
        </p:txBody>
      </p:sp>
      <p:pic>
        <p:nvPicPr>
          <p:cNvPr id="7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844824"/>
            <a:ext cx="3456384" cy="50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post-3858-1455304902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48064" y="1877148"/>
            <a:ext cx="3456384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  <a:solidFill>
            <a:srgbClr val="233263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Портрет в литературе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1556792"/>
            <a:ext cx="4256212" cy="4968552"/>
          </a:xfrm>
          <a:solidFill>
            <a:srgbClr val="233263"/>
          </a:solidFill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</a:t>
            </a:r>
            <a:r>
              <a:rPr lang="ru-RU" sz="3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слова и словосочетания, относящиеся к портрету </a:t>
            </a:r>
            <a:r>
              <a:rPr lang="ru-RU" sz="36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отца</a:t>
            </a:r>
            <a:endParaRPr lang="ru-RU" sz="3600" b="1" i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247455" cy="4968552"/>
          </a:xfrm>
          <a:solidFill>
            <a:srgbClr val="3F62B1"/>
          </a:solidFill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</a:t>
            </a:r>
            <a:r>
              <a:rPr lang="ru-RU" sz="3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слова и словосочетания, относящиеся к портрету </a:t>
            </a:r>
            <a:r>
              <a:rPr lang="ru-RU" sz="36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сына</a:t>
            </a:r>
            <a:endParaRPr lang="ru-RU" sz="3600" b="1" i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04908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260648"/>
            <a:ext cx="4968552" cy="864097"/>
          </a:xfrm>
          <a:solidFill>
            <a:srgbClr val="B6BFEA"/>
          </a:solidFill>
        </p:spPr>
        <p:txBody>
          <a:bodyPr/>
          <a:lstStyle/>
          <a:p>
            <a:pPr algn="ctr"/>
            <a:r>
              <a:rPr lang="ru-RU" sz="4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САША</a:t>
            </a:r>
            <a:endParaRPr lang="ru-RU" sz="4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1196752"/>
            <a:ext cx="4968552" cy="5661248"/>
          </a:xfrm>
          <a:solidFill>
            <a:srgbClr val="00B0F0"/>
          </a:solidFill>
        </p:spPr>
        <p:txBody>
          <a:bodyPr/>
          <a:lstStyle/>
          <a:p>
            <a:r>
              <a:rPr lang="ru-RU" sz="2000" i="1" dirty="0">
                <a:latin typeface="Arial" pitchFamily="34" charset="0"/>
                <a:cs typeface="Arial" pitchFamily="34" charset="0"/>
              </a:rPr>
              <a:t>На нем новая длинная шинель, светло-серая,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белыми серебряными пуговицами, новый синий картуз с серебряными пальмовыми веточками над козырьком: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он еще во всем, во всем </a:t>
            </a:r>
            <a:r>
              <a:rPr lang="ru-RU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новичок!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И до чего эта шинель, этот картуз, эти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веточки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 идут к нему, - к </a:t>
            </a:r>
            <a:r>
              <a:rPr lang="ru-RU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его небесно-голубым, ясным глазкам, к его чистому, нежному личику, к новизне и свежести всего его существа,</a:t>
            </a:r>
            <a:r>
              <a:rPr lang="ru-RU" sz="2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его младенчески-простодушного дыхания, его доверчивого, внимательного взгляда, еще так недавно раскрывшегося на мир божий, и </a:t>
            </a:r>
            <a:r>
              <a:rPr lang="ru-RU" sz="20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непорочного звука голоса…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6056" y="260648"/>
            <a:ext cx="4067944" cy="93610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4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ОТЕЦ</a:t>
            </a:r>
            <a:endParaRPr lang="ru-RU" sz="4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76056" y="1196752"/>
            <a:ext cx="4067944" cy="5661248"/>
          </a:xfrm>
          <a:solidFill>
            <a:srgbClr val="3F62B1"/>
          </a:solidFill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Отец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человек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большой и краснолицый, курчавый и седеющий, сильный и моложавый.</a:t>
            </a:r>
            <a:r>
              <a:rPr lang="ru-RU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Он ходит в длинных сапогах и в романовском полушубке, очень теплом, густо пахнущем овчиной и мятой. 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все время возбужден городом и праздником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всегда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блестящими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от хмеля 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глазами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26804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  <a:solidFill>
            <a:srgbClr val="3F62B1"/>
          </a:solidFill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АНТИТЕЗА – противопоставление. </a:t>
            </a:r>
          </a:p>
        </p:txBody>
      </p:sp>
    </p:spTree>
    <p:extLst>
      <p:ext uri="{BB962C8B-B14F-4D97-AF65-F5344CB8AC3E}">
        <p14:creationId xmlns:p14="http://schemas.microsoft.com/office/powerpoint/2010/main" xmlns="" val="26540670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22712" cy="9957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76954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0"/>
            <a:ext cx="4114800" cy="60486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60648"/>
            <a:ext cx="4392488" cy="5865515"/>
          </a:xfrm>
          <a:solidFill>
            <a:schemeClr val="tx2">
              <a:lumMod val="75000"/>
            </a:schemeClr>
          </a:solidFill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perspectiveRight"/>
            <a:lightRig rig="threePt" dir="t"/>
          </a:scene3d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Портрет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Художественная деталь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Антитеза (противопоставление)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Эпитеты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Повтор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408</Words>
  <Application>Microsoft Office PowerPoint</Application>
  <PresentationFormat>Экран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Два портрета</vt:lpstr>
      <vt:lpstr>Портрет в литературе</vt:lpstr>
      <vt:lpstr>Слайд 7</vt:lpstr>
      <vt:lpstr>Слайд 8</vt:lpstr>
      <vt:lpstr>Слайд 9</vt:lpstr>
      <vt:lpstr>Б. Кустодиев «Масленица»</vt:lpstr>
      <vt:lpstr>Предположите,  как проведут время отец и сын?</vt:lpstr>
      <vt:lpstr>Слайд 12</vt:lpstr>
      <vt:lpstr>Слайд 13</vt:lpstr>
      <vt:lpstr>До свиданья, Сашенька, Христос с тобой.</vt:lpstr>
      <vt:lpstr>Слайд 15</vt:lpstr>
      <vt:lpstr>Слайд 16</vt:lpstr>
      <vt:lpstr>Раскрась подснежник </vt:lpstr>
      <vt:lpstr>Слайд 18</vt:lpstr>
      <vt:lpstr>Слайд 19</vt:lpstr>
    </vt:vector>
  </TitlesOfParts>
  <Company>Виноградова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Алексеевич Бунин</dc:title>
  <dc:creator>vinogradova Elena</dc:creator>
  <cp:lastModifiedBy>Алекса</cp:lastModifiedBy>
  <cp:revision>59</cp:revision>
  <cp:lastPrinted>2017-02-08T11:01:46Z</cp:lastPrinted>
  <dcterms:created xsi:type="dcterms:W3CDTF">2005-12-31T20:55:57Z</dcterms:created>
  <dcterms:modified xsi:type="dcterms:W3CDTF">2018-07-21T14:46:31Z</dcterms:modified>
</cp:coreProperties>
</file>