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68" r:id="rId3"/>
    <p:sldId id="269" r:id="rId4"/>
    <p:sldId id="259" r:id="rId5"/>
    <p:sldId id="264" r:id="rId6"/>
    <p:sldId id="270" r:id="rId7"/>
    <p:sldId id="267" r:id="rId8"/>
    <p:sldId id="266" r:id="rId9"/>
    <p:sldId id="258" r:id="rId10"/>
    <p:sldId id="276" r:id="rId11"/>
    <p:sldId id="272" r:id="rId12"/>
    <p:sldId id="278" r:id="rId13"/>
    <p:sldId id="260" r:id="rId14"/>
    <p:sldId id="262" r:id="rId15"/>
    <p:sldId id="263" r:id="rId16"/>
    <p:sldId id="273" r:id="rId17"/>
    <p:sldId id="275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97425-7F3C-48F9-A6AE-D659911E6371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9C0B6-9BD4-482E-82BB-A2E9F8862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7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3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6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42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34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56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37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7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3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6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00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61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4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5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3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3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0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6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1FDE-A63D-4A83-89BE-0F460681B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E0A96-B904-4E65-B37A-D48444DCB0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6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0528" y="260648"/>
            <a:ext cx="90364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atin typeface="Propisi" pitchFamily="2" charset="0"/>
              </a:rPr>
              <a:t>Математика</a:t>
            </a:r>
          </a:p>
          <a:p>
            <a:pPr algn="ctr"/>
            <a:r>
              <a:rPr lang="ru-RU" sz="6600" b="1" dirty="0" smtClean="0">
                <a:latin typeface="Propisi" pitchFamily="2" charset="0"/>
              </a:rPr>
              <a:t>4 класс</a:t>
            </a:r>
          </a:p>
          <a:p>
            <a:pPr algn="ctr"/>
            <a:r>
              <a:rPr lang="ru-RU" sz="6600" b="1" dirty="0" smtClean="0">
                <a:latin typeface="Propisi" pitchFamily="2" charset="0"/>
              </a:rPr>
              <a:t>Тема: Деление </a:t>
            </a:r>
          </a:p>
          <a:p>
            <a:pPr algn="ctr"/>
            <a:r>
              <a:rPr lang="ru-RU" sz="6600" b="1" dirty="0" smtClean="0">
                <a:latin typeface="Propisi" pitchFamily="2" charset="0"/>
              </a:rPr>
              <a:t>трехзначного </a:t>
            </a:r>
            <a:r>
              <a:rPr lang="ru-RU" sz="6600" b="1" dirty="0" smtClean="0">
                <a:latin typeface="Propisi" pitchFamily="2" charset="0"/>
              </a:rPr>
              <a:t>числа </a:t>
            </a:r>
          </a:p>
          <a:p>
            <a:pPr algn="ctr"/>
            <a:r>
              <a:rPr lang="ru-RU" sz="6600" b="1" smtClean="0">
                <a:latin typeface="Propisi" pitchFamily="2" charset="0"/>
              </a:rPr>
              <a:t>на </a:t>
            </a:r>
            <a:r>
              <a:rPr lang="ru-RU" sz="6600" b="1" smtClean="0">
                <a:latin typeface="Propisi" pitchFamily="2" charset="0"/>
              </a:rPr>
              <a:t>однозначное</a:t>
            </a:r>
            <a:endParaRPr lang="ru-RU" sz="6600" b="1" dirty="0"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6232" y="332656"/>
            <a:ext cx="806489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Propisi" pitchFamily="2" charset="0"/>
              </a:rPr>
              <a:t>Вычислите</a:t>
            </a:r>
          </a:p>
        </p:txBody>
      </p:sp>
      <p:pic>
        <p:nvPicPr>
          <p:cNvPr id="3076" name="Picture 4" descr="https://ds05.infourok.ru/uploads/ex/059e/00086a0d-95fbba10/img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7" r="9225" b="29564"/>
          <a:stretch/>
        </p:blipFill>
        <p:spPr bwMode="auto">
          <a:xfrm>
            <a:off x="0" y="1613311"/>
            <a:ext cx="914399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cf7/000c7c8e-ba6eb7d3/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-2509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95525" y="1670058"/>
            <a:ext cx="4419600" cy="31400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РАЗ, ДВА, ТРИ, ЧЕТЫРЕ, ПЯТЬ 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Раз, два, три, четыре, пять,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Мы умеем отдыхать.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Приподнялись, чуть присели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И соседа не задели.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А теперь придется встать,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Тихо сесть, начать </a:t>
            </a: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писать.</a:t>
            </a:r>
            <a:endParaRPr lang="ru-RU" sz="2000" b="1" dirty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056" name="Picture 8" descr="E:\Documents and Settings\Admin\Рабочий стол\анимация спорт\18f49a9f5ec8a70e5eb777af9c97d3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95" y="5027896"/>
            <a:ext cx="109696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Documents and Settings\Admin\Рабочий стол\анимация спорт\18f49a9f5ec8a70e5eb777af9c97d3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22" y="5027896"/>
            <a:ext cx="109696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Documents and Settings\Admin\Рабочий стол\анимация спорт\18f49a9f5ec8a70e5eb777af9c97d3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329" y="172829"/>
            <a:ext cx="109696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E:\Documents and Settings\Admin\Рабочий стол\анимация спорт\рис png\ED247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095" y="2492896"/>
            <a:ext cx="1801101" cy="300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E:\Documents and Settings\Admin\Рабочий стол\анимация спорт\18f49a9f5ec8a70e5eb777af9c97d3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23220"/>
            <a:ext cx="109696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7284" y="301927"/>
            <a:ext cx="37160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err="1" smtClean="0">
                <a:solidFill>
                  <a:prstClr val="black"/>
                </a:solidFill>
                <a:latin typeface="Propisi" pitchFamily="2" charset="0"/>
              </a:rPr>
              <a:t>Физминутка</a:t>
            </a:r>
            <a:endParaRPr lang="ru-RU" dirty="0"/>
          </a:p>
        </p:txBody>
      </p:sp>
      <p:pic>
        <p:nvPicPr>
          <p:cNvPr id="14" name="Picture 10" descr="E:\Documents and Settings\Admin\Рабочий стол\анимация спорт\18f49a9f5ec8a70e5eb777af9c97d3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75" y="313913"/>
            <a:ext cx="109696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49065"/>
      </p:ext>
    </p:extLst>
  </p:cSld>
  <p:clrMapOvr>
    <a:masterClrMapping/>
  </p:clrMapOvr>
  <p:transition>
    <p:sndAc>
      <p:stSnd>
        <p:snd r:embed="rId2" name="Детские = Зверобика_CUT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-133528"/>
            <a:ext cx="397576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 smtClean="0">
                <a:solidFill>
                  <a:prstClr val="black"/>
                </a:solidFill>
                <a:latin typeface="Propisi" pitchFamily="2" charset="0"/>
              </a:rPr>
              <a:t>Решите задачу</a:t>
            </a:r>
          </a:p>
          <a:p>
            <a:pPr lvl="0" algn="ctr"/>
            <a:r>
              <a:rPr lang="ru-RU" sz="6000" b="1" dirty="0" smtClean="0">
                <a:solidFill>
                  <a:prstClr val="black"/>
                </a:solidFill>
                <a:latin typeface="Propisi" pitchFamily="2" charset="0"/>
              </a:rPr>
              <a:t>№</a:t>
            </a:r>
            <a:r>
              <a:rPr lang="ru-RU" sz="6000" b="1" dirty="0">
                <a:solidFill>
                  <a:prstClr val="black"/>
                </a:solidFill>
                <a:latin typeface="Propisi" pitchFamily="2" charset="0"/>
              </a:rPr>
              <a:t>5</a:t>
            </a:r>
            <a:r>
              <a:rPr lang="ru-RU" sz="6000" b="1" dirty="0" smtClean="0">
                <a:solidFill>
                  <a:prstClr val="black"/>
                </a:solidFill>
                <a:latin typeface="Propisi" pitchFamily="2" charset="0"/>
              </a:rPr>
              <a:t>7.</a:t>
            </a:r>
            <a:endParaRPr lang="ru-RU" sz="6000" b="1" dirty="0">
              <a:solidFill>
                <a:prstClr val="black"/>
              </a:solidFill>
              <a:latin typeface="Propis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4567" y="1743268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Propisi" pitchFamily="2" charset="0"/>
              </a:rPr>
              <a:t>Было - ?</a:t>
            </a:r>
            <a:endParaRPr lang="ru-RU" sz="8000" b="1" dirty="0">
              <a:latin typeface="Propisi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94630" y="3066707"/>
            <a:ext cx="9324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Propisi" pitchFamily="2" charset="0"/>
              </a:rPr>
              <a:t>Посадили-бабушка: 20 л.,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6813" y="5117807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Propisi" pitchFamily="2" charset="0"/>
              </a:rPr>
              <a:t>Осталось – 10 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40160" y="4149080"/>
            <a:ext cx="78843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600" b="1" dirty="0">
                <a:solidFill>
                  <a:prstClr val="black"/>
                </a:solidFill>
                <a:latin typeface="Propisi" pitchFamily="2" charset="0"/>
              </a:rPr>
              <a:t>в</a:t>
            </a:r>
            <a:r>
              <a:rPr lang="ru-RU" sz="6600" b="1" dirty="0" smtClean="0">
                <a:solidFill>
                  <a:prstClr val="black"/>
                </a:solidFill>
                <a:latin typeface="Propisi" pitchFamily="2" charset="0"/>
              </a:rPr>
              <a:t>нучка:?–</a:t>
            </a:r>
            <a:r>
              <a:rPr lang="ru-RU" sz="6600" b="1" dirty="0">
                <a:solidFill>
                  <a:prstClr val="black"/>
                </a:solidFill>
                <a:latin typeface="Propisi" pitchFamily="2" charset="0"/>
              </a:rPr>
              <a:t>в 4 р. меньше л.</a:t>
            </a:r>
          </a:p>
        </p:txBody>
      </p:sp>
      <p:sp>
        <p:nvSpPr>
          <p:cNvPr id="13" name="Стрелка углом 12"/>
          <p:cNvSpPr/>
          <p:nvPr/>
        </p:nvSpPr>
        <p:spPr>
          <a:xfrm flipH="1">
            <a:off x="8427849" y="3558767"/>
            <a:ext cx="504056" cy="1231871"/>
          </a:xfrm>
          <a:prstGeom prst="ben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2183"/>
          <a:stretch/>
        </p:blipFill>
        <p:spPr bwMode="auto">
          <a:xfrm>
            <a:off x="7052906" y="10941"/>
            <a:ext cx="1869011" cy="248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07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4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548" y="1055019"/>
            <a:ext cx="93907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b="1" dirty="0" smtClean="0">
                <a:solidFill>
                  <a:prstClr val="black"/>
                </a:solidFill>
                <a:latin typeface="Propisi" pitchFamily="2" charset="0"/>
              </a:rPr>
              <a:t>1) 20 </a:t>
            </a:r>
            <a:r>
              <a:rPr lang="ru-RU" sz="8000" b="1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r>
              <a:rPr lang="ru-RU" sz="80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8000" b="1" dirty="0">
                <a:solidFill>
                  <a:prstClr val="black"/>
                </a:solidFill>
                <a:latin typeface="Propisi" pitchFamily="2" charset="0"/>
                <a:cs typeface="Times New Roman"/>
              </a:rPr>
              <a:t>4</a:t>
            </a:r>
            <a:r>
              <a:rPr lang="ru-RU" sz="8000" b="1" dirty="0" smtClean="0">
                <a:solidFill>
                  <a:prstClr val="black"/>
                </a:solidFill>
                <a:latin typeface="Propisi" pitchFamily="2" charset="0"/>
                <a:cs typeface="Times New Roman"/>
              </a:rPr>
              <a:t> = </a:t>
            </a:r>
            <a:r>
              <a:rPr lang="ru-RU" sz="8000" b="1" dirty="0">
                <a:solidFill>
                  <a:prstClr val="black"/>
                </a:solidFill>
                <a:latin typeface="Propisi" pitchFamily="2" charset="0"/>
                <a:cs typeface="Times New Roman"/>
              </a:rPr>
              <a:t>5</a:t>
            </a:r>
            <a:r>
              <a:rPr lang="ru-RU" sz="8000" b="1" dirty="0" smtClean="0">
                <a:solidFill>
                  <a:prstClr val="black"/>
                </a:solidFill>
                <a:latin typeface="Propisi" pitchFamily="2" charset="0"/>
                <a:cs typeface="Times New Roman"/>
              </a:rPr>
              <a:t> (л.) -внучка</a:t>
            </a:r>
            <a:endParaRPr lang="ru-RU" sz="8000" b="1" dirty="0">
              <a:solidFill>
                <a:prstClr val="black"/>
              </a:solidFill>
              <a:latin typeface="Propisi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3548" y="2328931"/>
            <a:ext cx="85827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b="1" dirty="0" smtClean="0">
                <a:solidFill>
                  <a:prstClr val="black"/>
                </a:solidFill>
                <a:latin typeface="Propisi" pitchFamily="2" charset="0"/>
              </a:rPr>
              <a:t>2) 20 + 5 + 10 = 35 (л.)</a:t>
            </a:r>
            <a:endParaRPr lang="ru-RU" sz="8000" b="1" dirty="0">
              <a:solidFill>
                <a:prstClr val="black"/>
              </a:solidFill>
              <a:latin typeface="Propisi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43" y="3828969"/>
            <a:ext cx="869340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b="1" dirty="0" smtClean="0">
                <a:solidFill>
                  <a:prstClr val="black"/>
                </a:solidFill>
                <a:latin typeface="Propisi" pitchFamily="2" charset="0"/>
              </a:rPr>
              <a:t>Ответ: 35 луковиц было </a:t>
            </a:r>
          </a:p>
          <a:p>
            <a:pPr lvl="0"/>
            <a:r>
              <a:rPr lang="ru-RU" sz="8000" b="1" dirty="0">
                <a:solidFill>
                  <a:prstClr val="black"/>
                </a:solidFill>
                <a:latin typeface="Propisi" pitchFamily="2" charset="0"/>
              </a:rPr>
              <a:t> </a:t>
            </a:r>
            <a:r>
              <a:rPr lang="ru-RU" sz="8000" b="1" dirty="0" smtClean="0">
                <a:solidFill>
                  <a:prstClr val="black"/>
                </a:solidFill>
                <a:latin typeface="Propisi" pitchFamily="2" charset="0"/>
              </a:rPr>
              <a:t>         сначала.</a:t>
            </a:r>
            <a:endParaRPr lang="ru-RU" sz="8000" b="1" dirty="0">
              <a:solidFill>
                <a:prstClr val="black"/>
              </a:solidFill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4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7"/>
            <a:ext cx="8374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Propisi" pitchFamily="2" charset="0"/>
              </a:rPr>
              <a:t>Работа </a:t>
            </a:r>
            <a:r>
              <a:rPr lang="ru-RU" sz="4800" b="1" dirty="0">
                <a:solidFill>
                  <a:prstClr val="black"/>
                </a:solidFill>
                <a:latin typeface="Propisi" pitchFamily="2" charset="0"/>
              </a:rPr>
              <a:t>с геометрическим материалом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1099292"/>
            <a:ext cx="17908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Propisi" pitchFamily="2" charset="0"/>
              </a:rPr>
              <a:t>№ </a:t>
            </a:r>
            <a:r>
              <a:rPr lang="ru-RU" sz="6000" b="1" dirty="0">
                <a:latin typeface="Propisi" pitchFamily="2" charset="0"/>
              </a:rPr>
              <a:t>58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1732" y="198884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Propisi" pitchFamily="2" charset="0"/>
              </a:rPr>
              <a:t>Найдите периметр каждого многоугольника в миллиметрах</a:t>
            </a:r>
            <a:endParaRPr lang="ru-RU" sz="4800" b="1" dirty="0">
              <a:solidFill>
                <a:prstClr val="black"/>
              </a:solidFill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6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7784" y="0"/>
            <a:ext cx="3174267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prstClr val="black"/>
                </a:solidFill>
                <a:latin typeface="Propisi" pitchFamily="2" charset="0"/>
              </a:rPr>
              <a:t>Рефлексия</a:t>
            </a:r>
          </a:p>
          <a:p>
            <a:pPr lvl="0"/>
            <a:endParaRPr lang="ru-RU" sz="9600" b="1" dirty="0">
              <a:solidFill>
                <a:prstClr val="black"/>
              </a:solidFill>
              <a:latin typeface="Propisi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8" b="36039"/>
          <a:stretch/>
        </p:blipFill>
        <p:spPr bwMode="auto">
          <a:xfrm>
            <a:off x="395536" y="1425684"/>
            <a:ext cx="8296128" cy="270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0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7784" y="0"/>
            <a:ext cx="368081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prstClr val="black"/>
                </a:solidFill>
                <a:latin typeface="Propisi" pitchFamily="2" charset="0"/>
              </a:rPr>
              <a:t>Итог урока</a:t>
            </a:r>
          </a:p>
          <a:p>
            <a:pPr lvl="0"/>
            <a:endParaRPr lang="ru-RU" sz="9600" b="1" dirty="0">
              <a:solidFill>
                <a:prstClr val="black"/>
              </a:solidFill>
              <a:latin typeface="Propisi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13064"/>
            <a:ext cx="9144000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pisi" pitchFamily="2" charset="0"/>
              </a:rPr>
              <a:t>Что мы повторили сегодня на уроке?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ropisi" pitchFamily="2" charset="0"/>
              </a:rPr>
              <a:t>Какие задания понравились?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pisi" pitchFamily="2" charset="0"/>
              </a:rPr>
              <a:t>Какие вызвали затруднения?</a:t>
            </a:r>
          </a:p>
        </p:txBody>
      </p:sp>
    </p:spTree>
    <p:extLst>
      <p:ext uri="{BB962C8B-B14F-4D97-AF65-F5344CB8AC3E}">
        <p14:creationId xmlns:p14="http://schemas.microsoft.com/office/powerpoint/2010/main" val="358460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476672"/>
            <a:ext cx="7689926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solidFill>
                  <a:prstClr val="black"/>
                </a:solidFill>
                <a:latin typeface="Propisi" pitchFamily="2" charset="0"/>
              </a:rPr>
              <a:t>Домашнее задание</a:t>
            </a:r>
          </a:p>
          <a:p>
            <a:pPr lvl="0" algn="ctr"/>
            <a:r>
              <a:rPr lang="ru-RU" sz="9600" b="1" dirty="0" smtClean="0">
                <a:solidFill>
                  <a:prstClr val="black"/>
                </a:solidFill>
                <a:latin typeface="Propisi" pitchFamily="2" charset="0"/>
              </a:rPr>
              <a:t>с. 12 №56, 59 </a:t>
            </a:r>
            <a:endParaRPr lang="ru-RU" sz="9600" b="1" dirty="0">
              <a:solidFill>
                <a:prstClr val="black"/>
              </a:solidFill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1196752"/>
            <a:ext cx="59046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Propisi" pitchFamily="2" charset="0"/>
              </a:rPr>
              <a:t>Долгожданный дан звонок –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Propisi" pitchFamily="2" charset="0"/>
              </a:rPr>
              <a:t>Начинается урок!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Propisi" pitchFamily="2" charset="0"/>
              </a:rPr>
              <a:t>Тут затеи и задачи,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Propisi" pitchFamily="2" charset="0"/>
              </a:rPr>
              <a:t>Игры, шутки – всё для вас!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Propisi" pitchFamily="2" charset="0"/>
              </a:rPr>
              <a:t>Пожелаем всем удачи –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Propisi" pitchFamily="2" charset="0"/>
              </a:rPr>
              <a:t>За работу, в добрый час!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028" y="8531"/>
            <a:ext cx="94330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prstClr val="black"/>
                </a:solidFill>
                <a:latin typeface="Propisi" pitchFamily="2" charset="0"/>
                <a:ea typeface="+mj-ea"/>
                <a:cs typeface="+mj-cs"/>
              </a:rPr>
              <a:t>1</a:t>
            </a:r>
            <a:r>
              <a:rPr lang="en-US" sz="9600" b="1" dirty="0" smtClean="0">
                <a:solidFill>
                  <a:prstClr val="black"/>
                </a:solidFill>
                <a:latin typeface="Propisi" pitchFamily="2" charset="0"/>
                <a:ea typeface="+mj-ea"/>
                <a:cs typeface="+mj-cs"/>
              </a:rPr>
              <a:t>5</a:t>
            </a:r>
            <a:r>
              <a:rPr lang="ru-RU" sz="9600" b="1" dirty="0" smtClean="0">
                <a:solidFill>
                  <a:prstClr val="black"/>
                </a:solidFill>
                <a:latin typeface="Propisi" pitchFamily="2" charset="0"/>
                <a:ea typeface="+mj-ea"/>
                <a:cs typeface="+mj-cs"/>
              </a:rPr>
              <a:t> </a:t>
            </a:r>
            <a:r>
              <a:rPr lang="ru-RU" sz="9600" b="1" dirty="0">
                <a:solidFill>
                  <a:prstClr val="black"/>
                </a:solidFill>
                <a:latin typeface="Propisi" pitchFamily="2" charset="0"/>
                <a:ea typeface="+mj-ea"/>
                <a:cs typeface="+mj-cs"/>
              </a:rPr>
              <a:t>сентября.</a:t>
            </a:r>
            <a:br>
              <a:rPr lang="ru-RU" sz="9600" b="1" dirty="0">
                <a:solidFill>
                  <a:prstClr val="black"/>
                </a:solidFill>
                <a:latin typeface="Propisi" pitchFamily="2" charset="0"/>
                <a:ea typeface="+mj-ea"/>
                <a:cs typeface="+mj-cs"/>
              </a:rPr>
            </a:br>
            <a:r>
              <a:rPr lang="ru-RU" sz="9600" b="1" dirty="0">
                <a:solidFill>
                  <a:prstClr val="black"/>
                </a:solidFill>
                <a:latin typeface="Propisi" pitchFamily="2" charset="0"/>
                <a:ea typeface="+mj-ea"/>
                <a:cs typeface="+mj-cs"/>
              </a:rPr>
              <a:t>Классная работа.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2183"/>
          <a:stretch/>
        </p:blipFill>
        <p:spPr bwMode="auto">
          <a:xfrm>
            <a:off x="3001500" y="2924944"/>
            <a:ext cx="2899642" cy="386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6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95646" y="197717"/>
            <a:ext cx="7992888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вы согласны с утверждением, 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поставьте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 +, если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согласны – знак - .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42887" y="1268760"/>
            <a:ext cx="8698407" cy="501675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Сумма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сотен,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десятков и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единиц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равна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555.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Число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больше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При делении на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могут быть остатки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Произведение чисел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равно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Частное чисел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120 и 4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равно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двузначные числа чётные.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Разность чисел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180 и 3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равна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Числа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42, 49, 56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делятся на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без остатка.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Делимое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делитель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частное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800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95646" y="0"/>
            <a:ext cx="7992888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вы согласны с утверждением, 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поставьте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 +, если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согласны – знак - .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195736" y="967574"/>
            <a:ext cx="989373" cy="563231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+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-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+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+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-</a:t>
            </a:r>
          </a:p>
        </p:txBody>
      </p:sp>
    </p:spTree>
    <p:extLst>
      <p:ext uri="{BB962C8B-B14F-4D97-AF65-F5344CB8AC3E}">
        <p14:creationId xmlns:p14="http://schemas.microsoft.com/office/powerpoint/2010/main" val="168944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12" y="333375"/>
            <a:ext cx="813625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Вставь пропущенные числа.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5838" y="1262902"/>
            <a:ext cx="8494633" cy="4247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5 дм -  3 см   = 47 см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7 дм 7 см – 3 см = 74см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4 см 7 мм  + 3 мм = 5 см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81997" y="1262902"/>
            <a:ext cx="1800225" cy="11509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82222" y="2781300"/>
            <a:ext cx="1728787" cy="11525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4325080"/>
            <a:ext cx="3600450" cy="11525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652" y="92333"/>
            <a:ext cx="5709802" cy="29546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rPr>
              <a:t>  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rPr>
              <a:t>  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Пишу: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564 : 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Делю сотни: сотен 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Разделю 5 на 4. В частном будет 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Умножу: 1 • 4 = 4.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Вычту: 5 - 4 = 1.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Осталось разделить 1 сот.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Сравню остаток с делителем: число сотен меньше, чем 4; можно продолжать деление.</a:t>
            </a:r>
          </a:p>
        </p:txBody>
      </p:sp>
      <p:pic>
        <p:nvPicPr>
          <p:cNvPr id="1028" name="Picture 4" descr="https://budu5.com/files/panelimage/0/66000/0/668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r="13099"/>
          <a:stretch/>
        </p:blipFill>
        <p:spPr bwMode="auto">
          <a:xfrm>
            <a:off x="5925700" y="492072"/>
            <a:ext cx="3192079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23082" y="3120364"/>
            <a:ext cx="5544616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Делю десятки: 1 сот. и 6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- это 16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Разделю 16 на 4. В частном будет 4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Умножу: 4 • 4 = 16. Разделили 16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Вычту: 16 - 16 = 0. Десятки разделили все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082" y="4725144"/>
            <a:ext cx="5596942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Делю единицы: единиц 4.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Разделю 4 на 4. В частном будет 1.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Умножу: 1 • 4 = 4. Разделили 4 ед.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Вычту: 4 - 4 = 0. Единицы разделили все.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Читаю ответ: 141.</a:t>
            </a:r>
          </a:p>
        </p:txBody>
      </p:sp>
    </p:spTree>
    <p:extLst>
      <p:ext uri="{BB962C8B-B14F-4D97-AF65-F5344CB8AC3E}">
        <p14:creationId xmlns:p14="http://schemas.microsoft.com/office/powerpoint/2010/main" val="148592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04248" y="1675998"/>
            <a:ext cx="280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Propisi" pitchFamily="2" charset="0"/>
              </a:rPr>
              <a:t> </a:t>
            </a:r>
            <a:r>
              <a:rPr lang="ru-RU" sz="8000" b="1" dirty="0" smtClean="0">
                <a:latin typeface="Propisi" pitchFamily="2" charset="0"/>
              </a:rPr>
              <a:t>2  1 6</a:t>
            </a:r>
          </a:p>
          <a:p>
            <a:r>
              <a:rPr lang="ru-RU" sz="8000" b="1" dirty="0">
                <a:latin typeface="Propisi" pitchFamily="2" charset="0"/>
              </a:rPr>
              <a:t> </a:t>
            </a:r>
            <a:r>
              <a:rPr lang="ru-RU" sz="8000" b="1" dirty="0" smtClean="0">
                <a:latin typeface="Propisi" pitchFamily="2" charset="0"/>
              </a:rPr>
              <a:t>    </a:t>
            </a:r>
            <a:endParaRPr lang="ru-RU" sz="8000" b="1" dirty="0">
              <a:latin typeface="Propis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6048" y="1970512"/>
            <a:ext cx="288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х</a:t>
            </a:r>
            <a:endParaRPr lang="ru-RU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8176766" y="2422060"/>
            <a:ext cx="934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atin typeface="Propisi" pitchFamily="2" charset="0"/>
              </a:rPr>
              <a:t>4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657313" y="3435927"/>
            <a:ext cx="2248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6660" y="1014278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Propisi" pitchFamily="2" charset="0"/>
              </a:rPr>
              <a:t>8 6 4</a:t>
            </a:r>
            <a:endParaRPr lang="ru-RU" sz="8000" b="1" dirty="0"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44982" y="1298598"/>
            <a:ext cx="0" cy="14470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44982" y="2008968"/>
            <a:ext cx="25762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54241" y="988661"/>
            <a:ext cx="136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Propisi" pitchFamily="2" charset="0"/>
              </a:rPr>
              <a:t>4</a:t>
            </a:r>
            <a:endParaRPr lang="ru-RU" sz="8000" b="1" dirty="0">
              <a:latin typeface="Propisi" pitchFamily="2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71600" y="1014278"/>
            <a:ext cx="0" cy="284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01005" y="2083965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Propisi" pitchFamily="2" charset="0"/>
                <a:cs typeface="Times New Roman"/>
              </a:rPr>
              <a:t>∙  ∙  ∙</a:t>
            </a:r>
            <a:endParaRPr lang="ru-RU" sz="8000" dirty="0">
              <a:latin typeface="Propisi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450" y="1749737"/>
            <a:ext cx="468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Propisi" pitchFamily="2" charset="0"/>
              </a:rPr>
              <a:t>2</a:t>
            </a:r>
            <a:endParaRPr lang="ru-RU" sz="8000" b="1" dirty="0">
              <a:latin typeface="Propisi" pitchFamily="2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2005179"/>
            <a:ext cx="251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5536" y="1698785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latin typeface="Propisi" pitchFamily="2" charset="0"/>
              </a:rPr>
              <a:t>8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51520" y="2712383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43572" y="2379976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Propisi" pitchFamily="2" charset="0"/>
              </a:rPr>
              <a:t>6</a:t>
            </a:r>
            <a:endParaRPr lang="ru-RU" sz="8000" b="1" dirty="0">
              <a:latin typeface="Propisi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33082" y="1707487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atin typeface="Propisi" pitchFamily="2" charset="0"/>
              </a:rPr>
              <a:t>1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20080" y="3435927"/>
            <a:ext cx="251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64324" y="3111841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atin typeface="Propisi" pitchFamily="2" charset="0"/>
              </a:rPr>
              <a:t>4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959349" y="4108617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74488" y="3800916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Propisi" pitchFamily="2" charset="0"/>
              </a:rPr>
              <a:t>2</a:t>
            </a:r>
            <a:endParaRPr lang="ru-RU" sz="8000" b="1" dirty="0">
              <a:latin typeface="Propisi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8065" y="3829991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atin typeface="Propisi" pitchFamily="2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98486" y="1749736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Propisi" pitchFamily="2" charset="0"/>
              </a:rPr>
              <a:t>6</a:t>
            </a:r>
            <a:endParaRPr lang="ru-RU" sz="8000" b="1" dirty="0">
              <a:latin typeface="Propisi" pitchFamily="2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720080" y="4869160"/>
            <a:ext cx="251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37610" y="4581128"/>
            <a:ext cx="2629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Propisi" pitchFamily="2" charset="0"/>
              </a:rPr>
              <a:t>2 4</a:t>
            </a:r>
            <a:endParaRPr lang="ru-RU" sz="8000" b="1" dirty="0">
              <a:latin typeface="Propisi" pitchFamily="2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971600" y="5589240"/>
            <a:ext cx="138075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99366" y="5373216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Propisi" pitchFamily="2" charset="0"/>
              </a:rPr>
              <a:t>0</a:t>
            </a:r>
            <a:endParaRPr lang="ru-RU" sz="8000" b="1" dirty="0">
              <a:latin typeface="Propisi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76766" y="3168271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atin typeface="Propisi" pitchFamily="2" charset="0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81522" y="1314255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Propisi" pitchFamily="2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24328" y="3168271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Propisi" pitchFamily="2" charset="0"/>
              </a:rPr>
              <a:t>6</a:t>
            </a:r>
            <a:endParaRPr lang="ru-RU" sz="8000" b="1" dirty="0">
              <a:latin typeface="Propisi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45418" y="3168270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Propisi" pitchFamily="2" charset="0"/>
              </a:rPr>
              <a:t>8</a:t>
            </a:r>
            <a:endParaRPr lang="ru-RU" sz="8000" b="1" dirty="0"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/>
      <p:bldP spid="16" grpId="0"/>
      <p:bldP spid="17" grpId="0"/>
      <p:bldP spid="20" grpId="0"/>
      <p:bldP spid="23" grpId="0"/>
      <p:bldP spid="24" grpId="0"/>
      <p:bldP spid="26" grpId="0"/>
      <p:bldP spid="28" grpId="0"/>
      <p:bldP spid="29" grpId="0"/>
      <p:bldP spid="30" grpId="0"/>
      <p:bldP spid="31" grpId="0"/>
      <p:bldP spid="36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2183"/>
          <a:stretch/>
        </p:blipFill>
        <p:spPr bwMode="auto">
          <a:xfrm>
            <a:off x="3108859" y="2708920"/>
            <a:ext cx="2899642" cy="386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6232" y="332656"/>
            <a:ext cx="8064896" cy="18722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Propisi" pitchFamily="2" charset="0"/>
              </a:rPr>
              <a:t>Первичное закрепление</a:t>
            </a:r>
            <a:b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Propisi" pitchFamily="2" charset="0"/>
              </a:rPr>
            </a:b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Propisi" pitchFamily="2" charset="0"/>
              </a:rPr>
              <a:t>Реши примеры: №55</a:t>
            </a:r>
          </a:p>
        </p:txBody>
      </p:sp>
    </p:spTree>
    <p:extLst>
      <p:ext uri="{BB962C8B-B14F-4D97-AF65-F5344CB8AC3E}">
        <p14:creationId xmlns:p14="http://schemas.microsoft.com/office/powerpoint/2010/main" val="59601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563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Базар</dc:creator>
  <cp:lastModifiedBy>Базар</cp:lastModifiedBy>
  <cp:revision>29</cp:revision>
  <dcterms:created xsi:type="dcterms:W3CDTF">2020-09-13T09:38:00Z</dcterms:created>
  <dcterms:modified xsi:type="dcterms:W3CDTF">2020-09-26T12:05:25Z</dcterms:modified>
</cp:coreProperties>
</file>