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0" r:id="rId3"/>
    <p:sldId id="298" r:id="rId4"/>
    <p:sldId id="299" r:id="rId5"/>
    <p:sldId id="260" r:id="rId6"/>
    <p:sldId id="282" r:id="rId7"/>
    <p:sldId id="270" r:id="rId8"/>
    <p:sldId id="272" r:id="rId9"/>
    <p:sldId id="283" r:id="rId10"/>
    <p:sldId id="274" r:id="rId11"/>
    <p:sldId id="275" r:id="rId12"/>
    <p:sldId id="276" r:id="rId13"/>
    <p:sldId id="277" r:id="rId14"/>
    <p:sldId id="291" r:id="rId15"/>
    <p:sldId id="281" r:id="rId16"/>
    <p:sldId id="279" r:id="rId17"/>
    <p:sldId id="292" r:id="rId18"/>
    <p:sldId id="308" r:id="rId19"/>
    <p:sldId id="293" r:id="rId20"/>
    <p:sldId id="312" r:id="rId21"/>
    <p:sldId id="306" r:id="rId22"/>
    <p:sldId id="307" r:id="rId23"/>
    <p:sldId id="310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520" autoAdjust="0"/>
  </p:normalViewPr>
  <p:slideViewPr>
    <p:cSldViewPr>
      <p:cViewPr varScale="1">
        <p:scale>
          <a:sx n="77" d="100"/>
          <a:sy n="77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0F9FA-7C1D-4CA5-A50C-2FF057004197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FE1D-E8EC-498C-9950-CAAE7A895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1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ita.worldsoul.ru/wp-content/uploads/2010/07/vitamin-Aa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.i.ua/cards/pic/7/1/9011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lysh-shkola3.ru/Images/nedz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8199"/>
            <a:ext cx="3292594" cy="29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4016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Исследовательский проект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«Здоровым быть здорово»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7344816" cy="15841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Руководитель проекта: </a:t>
            </a:r>
          </a:p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Железова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Татьяна Викторовна </a:t>
            </a:r>
          </a:p>
        </p:txBody>
      </p:sp>
    </p:spTree>
    <p:extLst>
      <p:ext uri="{BB962C8B-B14F-4D97-AF65-F5344CB8AC3E}">
        <p14:creationId xmlns:p14="http://schemas.microsoft.com/office/powerpoint/2010/main" val="40447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dirty="0"/>
              <a:t>2 </a:t>
            </a:r>
            <a:r>
              <a:rPr lang="ru-RU" dirty="0" smtClean="0"/>
              <a:t>шаг   Правильно </a:t>
            </a:r>
            <a:r>
              <a:rPr lang="ru-RU" dirty="0"/>
              <a:t>питайся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Фрукты и ягоды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Овощи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47764" y="5805263"/>
            <a:ext cx="4320480" cy="707886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3366CC"/>
                </a:solidFill>
              </a:rPr>
              <a:t>питание</a:t>
            </a:r>
          </a:p>
        </p:txBody>
      </p:sp>
      <p:pic>
        <p:nvPicPr>
          <p:cNvPr id="1026" name="Picture 2" descr="https://fs00.infourok.ru/images/doc/245/249597/img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7764" y="1982052"/>
            <a:ext cx="3711699" cy="3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527918" y="42863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0000FF"/>
                </a:solidFill>
              </a:rPr>
              <a:t>ВИТАМИН</a:t>
            </a:r>
            <a:r>
              <a:rPr lang="ru-RU" altLang="ru-RU" sz="4400" b="1"/>
              <a:t> 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868144" y="260350"/>
            <a:ext cx="3275856" cy="2736602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9600" b="1" dirty="0"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ru-RU" alt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 rot="5400000">
            <a:off x="6559550" y="4178300"/>
            <a:ext cx="338455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ru-RU" sz="40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>
                  <a:alpha val="76862"/>
                </a:srgbClr>
              </a:solidFill>
              <a:latin typeface="Arial"/>
              <a:cs typeface="Arial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95288" y="1484313"/>
            <a:ext cx="5329237" cy="2305050"/>
          </a:xfrm>
          <a:prstGeom prst="flowChartProcess">
            <a:avLst/>
          </a:prstGeom>
          <a:solidFill>
            <a:schemeClr val="accent3">
              <a:lumMod val="75000"/>
              <a:alpha val="20000"/>
            </a:scheme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Необходим для </a:t>
            </a:r>
          </a:p>
          <a:p>
            <a:pPr algn="ctr" eaLnBrk="1" hangingPunct="1"/>
            <a:r>
              <a:rPr lang="ru-RU" altLang="ru-RU" sz="3200" b="1" dirty="0" smtClean="0"/>
              <a:t>роста и зрения.</a:t>
            </a:r>
            <a:endParaRPr lang="ru-RU" altLang="ru-RU" sz="3200" b="1" dirty="0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540831" y="3944642"/>
            <a:ext cx="3312170" cy="2663527"/>
          </a:xfrm>
          <a:prstGeom prst="octagon">
            <a:avLst>
              <a:gd name="adj" fmla="val 29287"/>
            </a:avLst>
          </a:prstGeom>
          <a:solidFill>
            <a:schemeClr val="accent2">
              <a:lumMod val="50000"/>
              <a:alpha val="41176"/>
            </a:scheme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Содержится: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6600CC"/>
                </a:solidFill>
              </a:rPr>
              <a:t> </a:t>
            </a:r>
            <a:r>
              <a:rPr lang="ru-RU" altLang="ru-RU" sz="2800" b="1" dirty="0">
                <a:solidFill>
                  <a:srgbClr val="6600CC"/>
                </a:solidFill>
              </a:rPr>
              <a:t>моркови</a:t>
            </a:r>
            <a:r>
              <a:rPr lang="ru-RU" altLang="ru-RU" sz="2800" b="1" dirty="0" smtClean="0">
                <a:solidFill>
                  <a:srgbClr val="6600CC"/>
                </a:solidFill>
              </a:rPr>
              <a:t>, 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6600CC"/>
                </a:solidFill>
              </a:rPr>
              <a:t>помидорах,</a:t>
            </a:r>
            <a:endParaRPr lang="ru-RU" altLang="ru-RU" sz="28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абрикосах</a:t>
            </a:r>
            <a:r>
              <a:rPr lang="ru-RU" altLang="ru-RU" sz="2000" b="1" dirty="0">
                <a:solidFill>
                  <a:srgbClr val="6600CC"/>
                </a:solidFill>
              </a:rPr>
              <a:t>.</a:t>
            </a:r>
          </a:p>
        </p:txBody>
      </p:sp>
      <p:pic>
        <p:nvPicPr>
          <p:cNvPr id="6152" name="Picture 12" descr="Картинка 2 из 277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0800"/>
            <a:ext cx="4608512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  <p:bldP spid="7175" grpId="0" animBg="1"/>
      <p:bldP spid="7180" grpId="0" animBg="1" autoUpdateAnimBg="0"/>
      <p:bldP spid="718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41402" y="91123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00FF"/>
                </a:solidFill>
              </a:rPr>
              <a:t>ВИТАМИН</a:t>
            </a:r>
            <a:r>
              <a:rPr lang="ru-RU" altLang="ru-RU" sz="4400" b="1" dirty="0"/>
              <a:t> 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156176" y="260350"/>
            <a:ext cx="2987824" cy="2304554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9600" b="1" dirty="0" smtClean="0">
                <a:solidFill>
                  <a:srgbClr val="FF0000"/>
                </a:solidFill>
                <a:latin typeface="Arial Black" pitchFamily="34" charset="0"/>
              </a:rPr>
              <a:t>B</a:t>
            </a:r>
            <a:endParaRPr lang="ru-RU" altLang="ru-RU" sz="9600" b="1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79512" y="1484313"/>
            <a:ext cx="5760913" cy="2665412"/>
          </a:xfrm>
          <a:prstGeom prst="flowChartProcess">
            <a:avLst/>
          </a:prstGeom>
          <a:solidFill>
            <a:srgbClr val="00B050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000" b="1" dirty="0"/>
          </a:p>
          <a:p>
            <a:pPr algn="ctr" eaLnBrk="1" hangingPunct="1"/>
            <a:r>
              <a:rPr lang="ru-RU" altLang="ru-RU" sz="3200" b="1" dirty="0" smtClean="0"/>
              <a:t>Влияет на работу </a:t>
            </a:r>
            <a:r>
              <a:rPr lang="ru-RU" altLang="ru-RU" sz="3200" b="1" dirty="0"/>
              <a:t>нервной</a:t>
            </a:r>
          </a:p>
          <a:p>
            <a:pPr algn="ctr" eaLnBrk="1" hangingPunct="1"/>
            <a:r>
              <a:rPr lang="ru-RU" altLang="ru-RU" sz="3200" b="1" dirty="0"/>
              <a:t>с</a:t>
            </a:r>
            <a:r>
              <a:rPr lang="ru-RU" altLang="ru-RU" sz="3200" b="1" dirty="0" smtClean="0"/>
              <a:t>истемы  и головного мозга.</a:t>
            </a:r>
            <a:endParaRPr lang="ru-RU" altLang="ru-RU" sz="3200" b="1" dirty="0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619672" y="4130320"/>
            <a:ext cx="3888432" cy="2611048"/>
          </a:xfrm>
          <a:prstGeom prst="octagon">
            <a:avLst>
              <a:gd name="adj" fmla="val 29287"/>
            </a:avLst>
          </a:prstGeom>
          <a:solidFill>
            <a:schemeClr val="accent2">
              <a:lumMod val="75000"/>
              <a:alpha val="41176"/>
            </a:scheme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000" b="1" dirty="0">
              <a:solidFill>
                <a:srgbClr val="6600CC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Содержится: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в </a:t>
            </a:r>
            <a:r>
              <a:rPr lang="ru-RU" altLang="ru-RU" sz="2800" b="1" dirty="0" smtClean="0">
                <a:solidFill>
                  <a:srgbClr val="6600CC"/>
                </a:solidFill>
              </a:rPr>
              <a:t>бананах, </a:t>
            </a:r>
            <a:endParaRPr lang="ru-RU" altLang="ru-RU" sz="28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г</a:t>
            </a:r>
            <a:r>
              <a:rPr lang="ru-RU" altLang="ru-RU" sz="2800" b="1" dirty="0" smtClean="0">
                <a:solidFill>
                  <a:srgbClr val="6600CC"/>
                </a:solidFill>
              </a:rPr>
              <a:t>ранатах, 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6600CC"/>
                </a:solidFill>
              </a:rPr>
              <a:t>капусте,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я</a:t>
            </a:r>
            <a:r>
              <a:rPr lang="ru-RU" altLang="ru-RU" sz="2800" b="1" dirty="0" smtClean="0">
                <a:solidFill>
                  <a:srgbClr val="6600CC"/>
                </a:solidFill>
              </a:rPr>
              <a:t>блоках</a:t>
            </a:r>
            <a:r>
              <a:rPr lang="ru-RU" altLang="ru-RU" sz="2800" b="1" dirty="0">
                <a:solidFill>
                  <a:srgbClr val="6600CC"/>
                </a:solidFill>
              </a:rPr>
              <a:t>.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6600CC"/>
                </a:solidFill>
              </a:rPr>
              <a:t>.</a:t>
            </a:r>
            <a:endParaRPr lang="ru-RU" altLang="ru-RU" sz="2400" b="1" dirty="0">
              <a:solidFill>
                <a:srgbClr val="6600CC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6600CC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6600CC"/>
              </a:solidFill>
            </a:endParaRPr>
          </a:p>
        </p:txBody>
      </p:sp>
      <p:pic>
        <p:nvPicPr>
          <p:cNvPr id="7177" name="Picture 12" descr="Картинка 29 из 183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664296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4" grpId="0" animBg="1" autoUpdateAnimBg="0"/>
      <p:bldP spid="1434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423888" y="260350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0000FF"/>
                </a:solidFill>
              </a:rPr>
              <a:t>ВИТАМИН</a:t>
            </a:r>
            <a:r>
              <a:rPr lang="ru-RU" altLang="ru-RU" sz="4400" b="1"/>
              <a:t> 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796136" y="260350"/>
            <a:ext cx="3347864" cy="2664594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9600" b="1" dirty="0">
                <a:solidFill>
                  <a:srgbClr val="FF0000"/>
                </a:solidFill>
                <a:latin typeface="Arial Black" pitchFamily="34" charset="0"/>
              </a:rPr>
              <a:t>C</a:t>
            </a:r>
            <a:endParaRPr lang="ru-RU" alt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 rot="5400000">
            <a:off x="6193632" y="4112419"/>
            <a:ext cx="4319587" cy="504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ru-RU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>
                  <a:alpha val="76862"/>
                </a:srgbClr>
              </a:solidFill>
              <a:latin typeface="Arial"/>
              <a:cs typeface="Arial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95288" y="1524000"/>
            <a:ext cx="5256212" cy="2265363"/>
          </a:xfrm>
          <a:prstGeom prst="flowChartProcess">
            <a:avLst/>
          </a:prstGeom>
          <a:solidFill>
            <a:srgbClr val="00B050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Помогает организму </a:t>
            </a:r>
            <a:endParaRPr lang="ru-RU" altLang="ru-RU" sz="3200" b="1" dirty="0" smtClean="0"/>
          </a:p>
          <a:p>
            <a:pPr algn="ctr" eaLnBrk="1" hangingPunct="1"/>
            <a:r>
              <a:rPr lang="ru-RU" altLang="ru-RU" sz="3200" b="1" dirty="0" smtClean="0"/>
              <a:t>бороться</a:t>
            </a:r>
            <a:endParaRPr lang="ru-RU" altLang="ru-RU" sz="3200" b="1" dirty="0"/>
          </a:p>
          <a:p>
            <a:pPr algn="ctr" eaLnBrk="1" hangingPunct="1"/>
            <a:r>
              <a:rPr lang="ru-RU" altLang="ru-RU" sz="3200" b="1" dirty="0"/>
              <a:t>с </a:t>
            </a:r>
            <a:r>
              <a:rPr lang="ru-RU" altLang="ru-RU" sz="3200" b="1" dirty="0" smtClean="0"/>
              <a:t>инфекциями.</a:t>
            </a:r>
            <a:endParaRPr lang="ru-RU" altLang="ru-RU" sz="3200" b="1" dirty="0"/>
          </a:p>
          <a:p>
            <a:pPr algn="ctr" eaLnBrk="1" hangingPunct="1"/>
            <a:endParaRPr lang="ru-RU" altLang="ru-RU" sz="2000" b="1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267744" y="3933056"/>
            <a:ext cx="3168352" cy="2808311"/>
          </a:xfrm>
          <a:prstGeom prst="octagon">
            <a:avLst>
              <a:gd name="adj" fmla="val 29287"/>
            </a:avLst>
          </a:prstGeom>
          <a:solidFill>
            <a:schemeClr val="accent2">
              <a:lumMod val="75000"/>
              <a:alpha val="41176"/>
            </a:scheme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Содержится: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в </a:t>
            </a:r>
            <a:r>
              <a:rPr lang="ru-RU" altLang="ru-RU" sz="2800" b="1" dirty="0" smtClean="0">
                <a:solidFill>
                  <a:srgbClr val="6600CC"/>
                </a:solidFill>
              </a:rPr>
              <a:t>лимонах</a:t>
            </a:r>
            <a:endParaRPr lang="ru-RU" altLang="ru-RU" sz="28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6600CC"/>
                </a:solidFill>
              </a:rPr>
              <a:t>сладком перце,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6600CC"/>
                </a:solidFill>
              </a:rPr>
              <a:t>малине,</a:t>
            </a:r>
            <a:endParaRPr lang="ru-RU" altLang="ru-RU" sz="28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6600CC"/>
                </a:solidFill>
              </a:rPr>
              <a:t>луке.</a:t>
            </a:r>
            <a:endParaRPr lang="ru-RU" altLang="ru-RU" sz="2800" b="1" dirty="0">
              <a:solidFill>
                <a:srgbClr val="6600CC"/>
              </a:solidFill>
            </a:endParaRPr>
          </a:p>
        </p:txBody>
      </p:sp>
      <p:pic>
        <p:nvPicPr>
          <p:cNvPr id="13326" name="Picture 14" descr="LI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725"/>
            <a:ext cx="2019402" cy="2231604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3"/>
            <a:ext cx="3312368" cy="2868712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nimBg="1"/>
      <p:bldP spid="13320" grpId="0" animBg="1"/>
      <p:bldP spid="133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40960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Фрукты и </a:t>
            </a:r>
            <a:r>
              <a:rPr lang="ru-RU" sz="5400" b="1" dirty="0" smtClean="0">
                <a:solidFill>
                  <a:srgbClr val="FF0000"/>
                </a:solidFill>
              </a:rPr>
              <a:t>овощи, </a:t>
            </a:r>
            <a:r>
              <a:rPr lang="ru-RU" sz="5400" b="1" dirty="0">
                <a:solidFill>
                  <a:srgbClr val="FF0000"/>
                </a:solidFill>
              </a:rPr>
              <a:t>встаньте  в </a:t>
            </a:r>
            <a:r>
              <a:rPr lang="ru-RU" sz="5400" b="1" dirty="0" smtClean="0">
                <a:solidFill>
                  <a:srgbClr val="FF0000"/>
                </a:solidFill>
              </a:rPr>
              <a:t>ряд</a:t>
            </a:r>
            <a:r>
              <a:rPr lang="ru-RU" sz="5400" b="1" dirty="0">
                <a:solidFill>
                  <a:srgbClr val="FF0000"/>
                </a:solidFill>
              </a:rPr>
              <a:t>!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Вместе </a:t>
            </a:r>
            <a:r>
              <a:rPr lang="ru-RU" sz="5400" b="1" dirty="0">
                <a:solidFill>
                  <a:srgbClr val="FF0000"/>
                </a:solidFill>
              </a:rPr>
              <a:t>мы витаминов </a:t>
            </a:r>
            <a:r>
              <a:rPr lang="ru-RU" sz="5400" b="1" dirty="0" smtClean="0">
                <a:solidFill>
                  <a:srgbClr val="FF0000"/>
                </a:solidFill>
              </a:rPr>
              <a:t>сад!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5186370" cy="12524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Дерево здоровья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http://58.edusite.ru/images/p65_y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92" y="3272733"/>
            <a:ext cx="3163472" cy="35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ages.easyfreeclipart.com/768/virtual-reality-rainforest-buffer-audit-76815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97364"/>
            <a:ext cx="4067944" cy="5423923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0374" y="1770628"/>
            <a:ext cx="427540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ответы мы поместим на «Дерево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Если готовы правильно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питаться, есть овощи и фрукты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прикрепите на крону дерева зеленые яблоки</a:t>
            </a:r>
            <a:r>
              <a:rPr lang="ru-RU" sz="3200" b="1" dirty="0" smtClean="0">
                <a:solidFill>
                  <a:srgbClr val="00B05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8" name="AutoShape 8" descr="https://botan.cc/prepod/_bloks/pic/3mb1gv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crosti.ru/patterns/00/09/cc/500dc10e9b/pictur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22027" r="5576" b="2643"/>
          <a:stretch/>
        </p:blipFill>
        <p:spPr bwMode="auto">
          <a:xfrm>
            <a:off x="6325485" y="1700808"/>
            <a:ext cx="2350971" cy="1887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8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Какая фотография вам нравится?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сердиты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Мы радуемся</a:t>
            </a:r>
            <a:endParaRPr lang="ru-RU" dirty="0"/>
          </a:p>
        </p:txBody>
      </p:sp>
      <p:pic>
        <p:nvPicPr>
          <p:cNvPr id="1027" name="Picture 3" descr="E:\Camera\IMG_20180307_13512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8704" r="-1469"/>
          <a:stretch/>
        </p:blipFill>
        <p:spPr bwMode="auto">
          <a:xfrm>
            <a:off x="467544" y="2420888"/>
            <a:ext cx="3977640" cy="21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Camera\IMG_20180307_13511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27706" r="9804" b="5429"/>
          <a:stretch/>
        </p:blipFill>
        <p:spPr bwMode="auto">
          <a:xfrm>
            <a:off x="4788024" y="2420888"/>
            <a:ext cx="39848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94421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3 </a:t>
            </a:r>
            <a:r>
              <a:rPr lang="ru-RU" b="1" dirty="0" smtClean="0">
                <a:solidFill>
                  <a:srgbClr val="00B050"/>
                </a:solidFill>
              </a:rPr>
              <a:t>шаг - хорошее настроение  отказ от вредных привычек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Picture 34" descr="deva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4087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«Следуй за мной»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Ведущий предлагает вам выполнить задания.</a:t>
            </a:r>
          </a:p>
          <a:p>
            <a:r>
              <a:rPr lang="ru-RU" dirty="0" smtClean="0"/>
              <a:t>Справитесь?</a:t>
            </a:r>
            <a:endParaRPr lang="ru-RU" dirty="0"/>
          </a:p>
        </p:txBody>
      </p:sp>
      <p:pic>
        <p:nvPicPr>
          <p:cNvPr id="7" name="Picture 4" descr="https://www.syl.ru/misc/i/ai/80315/1247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44" y="2204865"/>
            <a:ext cx="377190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1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www.syl.ru/misc/i/ai/80315/124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4357694"/>
            <a:ext cx="3771900" cy="2314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Игра «Кулачок»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575441"/>
            <a:ext cx="781866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Очень часто возникают такие ситуации когда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кто-то пытается вовлечь вас в плохое дело.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Единственный возможный вариант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поведения при таком влиянии – отказ!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Сейчас будем уговаривать одного участника  разжать кулак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жизни наиболее часто встречаются такие виды влияния на людей: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похвала,  подкуп,  обман,  угроза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www.health-ua.org/img/news/15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1838" y="57765"/>
            <a:ext cx="2381250" cy="1666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539551" y="5193640"/>
            <a:ext cx="5040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ты чувствовал при таком общении? Трудно ли было сопротивляться групповому давлению?</a:t>
            </a:r>
            <a:endParaRPr lang="ru-RU" sz="1600" dirty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632848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5400" dirty="0"/>
              <a:t>Наша </a:t>
            </a:r>
            <a:r>
              <a:rPr lang="ru-RU" sz="5400" dirty="0" smtClean="0"/>
              <a:t>цель -</a:t>
            </a:r>
            <a:endParaRPr lang="ru-RU" sz="5400" dirty="0"/>
          </a:p>
          <a:p>
            <a:r>
              <a:rPr lang="ru-RU" sz="5400" dirty="0" smtClean="0">
                <a:solidFill>
                  <a:srgbClr val="FF0000"/>
                </a:solidFill>
              </a:rPr>
              <a:t>узнать, что важнее всего для здоровья  человека, как сохранить здоровье.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luzabis.ru/images/zo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3748976"/>
            <a:ext cx="3581631" cy="30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08/127867/img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8"/>
          <a:stretch/>
        </p:blipFill>
        <p:spPr bwMode="auto">
          <a:xfrm>
            <a:off x="22231" y="33306"/>
            <a:ext cx="9144000" cy="68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2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easyfreeclipart.com/768/virtual-reality-rainforest-buffer-audit-7681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9944" y="584002"/>
            <a:ext cx="4067944" cy="54239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39"/>
            <a:ext cx="5186370" cy="19442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Дерево здоровья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7975" y="874327"/>
            <a:ext cx="4761969" cy="557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ответы мы поместим на «Дерево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Если готовы уметь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оказаться от вредных привычек, уметь радоваться,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прикрепите на крону дерева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оранжевые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яблоки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endParaRPr lang="ru-RU" sz="3200" dirty="0" smtClean="0">
              <a:solidFill>
                <a:srgbClr val="00B050"/>
              </a:solidFill>
            </a:endParaRPr>
          </a:p>
          <a:p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AutoShape 8" descr="https://botan.cc/prepod/_bloks/pic/3mb1gv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cdn.pixabay.com/photo/2014/04/03/10/10/orange-310045__48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/>
          <a:stretch/>
        </p:blipFill>
        <p:spPr bwMode="auto">
          <a:xfrm>
            <a:off x="6156176" y="1814193"/>
            <a:ext cx="1541780" cy="1584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00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10391"/>
            <a:ext cx="3528392" cy="89852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Какое красивое мы вырастили дерево </a:t>
            </a:r>
            <a:r>
              <a:rPr lang="ru-RU" dirty="0" smtClean="0"/>
              <a:t>здоровья</a:t>
            </a:r>
            <a:endParaRPr lang="ru-RU" dirty="0"/>
          </a:p>
        </p:txBody>
      </p:sp>
      <p:pic>
        <p:nvPicPr>
          <p:cNvPr id="3" name="Picture 2" descr="http://images.easyfreeclipart.com/768/virtual-reality-rainforest-buffer-audit-7681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974" y="728842"/>
            <a:ext cx="4618026" cy="6157366"/>
          </a:xfrm>
          <a:prstGeom prst="rect">
            <a:avLst/>
          </a:prstGeom>
          <a:noFill/>
        </p:spPr>
      </p:pic>
      <p:pic>
        <p:nvPicPr>
          <p:cNvPr id="4" name="Рисунок 3" descr="https://cdn.pixabay.com/photo/2014/04/03/10/10/orange-310045__48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/>
          <a:stretch/>
        </p:blipFill>
        <p:spPr bwMode="auto">
          <a:xfrm>
            <a:off x="5004048" y="1810393"/>
            <a:ext cx="1368152" cy="1398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crosti.ru/patterns/00/09/cc/500dc10e9b/pictur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22027" r="5576" b="2643"/>
          <a:stretch/>
        </p:blipFill>
        <p:spPr bwMode="auto">
          <a:xfrm>
            <a:off x="6948264" y="1700808"/>
            <a:ext cx="1728192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http://printonic.ru/uploads/images/2016/03/26/.tmb/thumb_img_56f6e52d873cf_resize_900_5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8330" y="3356992"/>
            <a:ext cx="1671737" cy="1608581"/>
          </a:xfrm>
          <a:prstGeom prst="rect">
            <a:avLst/>
          </a:prstGeom>
          <a:noFill/>
        </p:spPr>
      </p:pic>
      <p:pic>
        <p:nvPicPr>
          <p:cNvPr id="7" name="Picture 2" descr="http://900igr.net/up/datas/152758/0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" y="3364271"/>
            <a:ext cx="4770120" cy="35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usana.ru/files/1051/573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7" y="-138254"/>
            <a:ext cx="9167497" cy="69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712968" cy="36009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Заключение</a:t>
            </a:r>
          </a:p>
          <a:p>
            <a:r>
              <a:rPr lang="ru-RU" sz="3200" dirty="0"/>
              <a:t>Изучив тему «Здоровым быть здорово»   пришли к выводу, что спорт оказывает на организм человека </a:t>
            </a:r>
            <a:r>
              <a:rPr lang="ru-RU" sz="3200" dirty="0" smtClean="0"/>
              <a:t>полезное влияние. </a:t>
            </a:r>
            <a:r>
              <a:rPr lang="ru-RU" sz="3200" dirty="0"/>
              <a:t>Ф</a:t>
            </a:r>
            <a:r>
              <a:rPr lang="ru-RU" sz="3200" dirty="0" smtClean="0"/>
              <a:t>изические </a:t>
            </a:r>
            <a:r>
              <a:rPr lang="ru-RU" sz="3200" dirty="0"/>
              <a:t>упражнения </a:t>
            </a:r>
            <a:r>
              <a:rPr lang="ru-RU" sz="3200" dirty="0" smtClean="0"/>
              <a:t> и правильное питание улучшают </a:t>
            </a:r>
            <a:r>
              <a:rPr lang="ru-RU" sz="3200" dirty="0"/>
              <a:t>психическое состояние, внешний вид и настроение </a:t>
            </a:r>
            <a:r>
              <a:rPr lang="ru-RU" sz="3200" dirty="0" smtClean="0"/>
              <a:t>человека</a:t>
            </a:r>
            <a:r>
              <a:rPr lang="ru-RU" sz="3200" dirty="0"/>
              <a:t>.</a:t>
            </a:r>
            <a:r>
              <a:rPr lang="ru-RU" sz="3200" dirty="0" smtClean="0"/>
              <a:t>   </a:t>
            </a:r>
            <a:endParaRPr lang="ru-RU" sz="3200" dirty="0"/>
          </a:p>
        </p:txBody>
      </p:sp>
      <p:pic>
        <p:nvPicPr>
          <p:cNvPr id="8194" name="Picture 2" descr="https://ds04.infourok.ru/uploads/ex/08b9/00047588-97ee036a/hello_html_m64be7c1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5822" r="7667" b="11956"/>
          <a:stretch/>
        </p:blipFill>
        <p:spPr bwMode="auto">
          <a:xfrm>
            <a:off x="5547360" y="4038600"/>
            <a:ext cx="35966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05464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Задачи: 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000" dirty="0" smtClean="0"/>
              <a:t>- узнать</a:t>
            </a:r>
            <a:r>
              <a:rPr lang="ru-RU" sz="4000" dirty="0"/>
              <a:t>, действительно ли здоровье и спорт тесно связаны  друг с другом;</a:t>
            </a:r>
          </a:p>
          <a:p>
            <a:r>
              <a:rPr lang="ru-RU" sz="4000" dirty="0"/>
              <a:t>- узнать какие витамины полезны для здоровья; </a:t>
            </a:r>
          </a:p>
        </p:txBody>
      </p:sp>
      <p:pic>
        <p:nvPicPr>
          <p:cNvPr id="15362" name="Picture 2" descr="http://nou-stupeni.ru/wp-content/uploads/2016/09/90066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/>
          <a:stretch/>
        </p:blipFill>
        <p:spPr bwMode="auto">
          <a:xfrm>
            <a:off x="5029200" y="3780362"/>
            <a:ext cx="3490392" cy="27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776864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Гипотеза. Мы предположили:</a:t>
            </a:r>
            <a:r>
              <a:rPr lang="ru-RU" sz="4000" b="1" dirty="0" smtClean="0"/>
              <a:t> </a:t>
            </a:r>
            <a:r>
              <a:rPr lang="ru-RU" sz="4000" dirty="0"/>
              <a:t>чтобы быть здоровым, сильным, крепким, каждый </a:t>
            </a:r>
            <a:r>
              <a:rPr lang="ru-RU" sz="4000" dirty="0" smtClean="0"/>
              <a:t>должен: 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заниматься спортом</a:t>
            </a:r>
          </a:p>
          <a:p>
            <a:pPr marL="571500" indent="-571500">
              <a:buFontTx/>
              <a:buChar char="-"/>
            </a:pPr>
            <a:r>
              <a:rPr lang="ru-RU" sz="4000" dirty="0"/>
              <a:t>п</a:t>
            </a:r>
            <a:r>
              <a:rPr lang="ru-RU" sz="4000" dirty="0" smtClean="0"/>
              <a:t>равильно питаться</a:t>
            </a:r>
          </a:p>
          <a:p>
            <a:pPr marL="571500" indent="-571500">
              <a:buFontTx/>
              <a:buChar char="-"/>
            </a:pPr>
            <a:r>
              <a:rPr lang="ru-RU" sz="4000" dirty="0"/>
              <a:t>в</a:t>
            </a:r>
            <a:r>
              <a:rPr lang="ru-RU" sz="4000" dirty="0" smtClean="0"/>
              <a:t>ести здоровый жизни. </a:t>
            </a:r>
            <a:endParaRPr lang="ru-RU" sz="4000" dirty="0"/>
          </a:p>
        </p:txBody>
      </p:sp>
      <p:pic>
        <p:nvPicPr>
          <p:cNvPr id="16386" name="Picture 2" descr="https://ds01.infourok.ru/uploads/ex/0c86/00006e2d-db0616a5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9"/>
          <a:stretch/>
        </p:blipFill>
        <p:spPr bwMode="auto">
          <a:xfrm>
            <a:off x="2215818" y="4319748"/>
            <a:ext cx="4280316" cy="24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668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здоровье?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www.metod-kopilka.ru/images/doc/39/33711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84976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easyfreeclipart.com/768/virtual-reality-rainforest-buffer-audit-7681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213" y="1944723"/>
            <a:ext cx="3211557" cy="34061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72808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Растим дерево здоровья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2192" y="2975456"/>
            <a:ext cx="442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http://printonic.ru/uploads/images/2016/03/26/.tmb/thumb_img_56f6e52d873cf_resize_900_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52478"/>
            <a:ext cx="2366301" cy="1812401"/>
          </a:xfrm>
          <a:prstGeom prst="rect">
            <a:avLst/>
          </a:prstGeom>
          <a:noFill/>
        </p:spPr>
      </p:pic>
      <p:sp>
        <p:nvSpPr>
          <p:cNvPr id="5128" name="AutoShape 8" descr="https://botan.cc/prepod/_bloks/pic/3mb1gv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cdn.pixabay.com/photo/2014/04/03/10/10/orange-310045__480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/>
          <a:stretch/>
        </p:blipFill>
        <p:spPr bwMode="auto">
          <a:xfrm>
            <a:off x="482349" y="5013176"/>
            <a:ext cx="1951385" cy="1614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crosti.ru/patterns/00/09/cc/500dc10e9b/pictur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22027" r="5576" b="2643"/>
          <a:stretch/>
        </p:blipFill>
        <p:spPr bwMode="auto">
          <a:xfrm>
            <a:off x="329950" y="3364879"/>
            <a:ext cx="2103784" cy="1587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картинки о здоровь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78" y="4489551"/>
            <a:ext cx="3037259" cy="236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 шаг</a:t>
            </a:r>
            <a:br>
              <a:rPr lang="ru-RU" dirty="0"/>
            </a:br>
            <a:r>
              <a:rPr lang="ru-RU" dirty="0" smtClean="0"/>
              <a:t>Мы выбираем </a:t>
            </a:r>
            <a:r>
              <a:rPr lang="ru-RU" dirty="0"/>
              <a:t>здоровье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20072" y="1484784"/>
            <a:ext cx="3529012" cy="1004887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0" dirty="0">
                <a:solidFill>
                  <a:srgbClr val="3366CC"/>
                </a:solidFill>
              </a:rPr>
              <a:t>физические упражнения, </a:t>
            </a:r>
          </a:p>
          <a:p>
            <a:pPr algn="ctr"/>
            <a:r>
              <a:rPr lang="ru-RU" altLang="ru-RU" sz="2400" b="0" dirty="0">
                <a:solidFill>
                  <a:srgbClr val="3366CC"/>
                </a:solidFill>
              </a:rPr>
              <a:t>спорт</a:t>
            </a:r>
          </a:p>
        </p:txBody>
      </p:sp>
      <p:pic>
        <p:nvPicPr>
          <p:cNvPr id="7" name="Picture 27" descr="j0426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7363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220072" y="5172000"/>
            <a:ext cx="3024336" cy="46166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b="1" kern="1200">
                <a:solidFill>
                  <a:srgbClr val="CC3300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b="0">
                <a:solidFill>
                  <a:srgbClr val="3366CC"/>
                </a:solidFill>
              </a:rPr>
              <a:t>свежий воздух</a:t>
            </a:r>
          </a:p>
        </p:txBody>
      </p:sp>
      <p:pic>
        <p:nvPicPr>
          <p:cNvPr id="2050" name="Picture 2" descr="E:\Camera\IMG_20180126_1129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1326" r="10916" b="12228"/>
          <a:stretch/>
        </p:blipFill>
        <p:spPr bwMode="auto">
          <a:xfrm>
            <a:off x="395536" y="1692766"/>
            <a:ext cx="4631212" cy="39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Спортивный портрет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Каждый ученик представляет фотоотчет о своих спортивных достижениях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Ð°Ð»ÐµÐ½ÑÐºÐ¸Ðµ Ð³Ð¸Ð¼Ð½Ð°ÑÑ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55" y="1556792"/>
            <a:ext cx="4881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dik50.ru/_nw/0/06234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3156859" cy="23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easyfreeclipart.com/768/virtual-reality-rainforest-buffer-audit-7681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312" y="597364"/>
            <a:ext cx="4067944" cy="54239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32656"/>
            <a:ext cx="5487995" cy="12627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Дерево здоровья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7976" y="1803139"/>
            <a:ext cx="474633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ответы мы поместим на «Дерево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Если готовы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заниматься спортом, ежедневно делать зарядку, играть на свежем воздухе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прикрепите на крону дерева  красные  яблоки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6" name="Picture 6" descr="http://printonic.ru/uploads/images/2016/03/26/.tmb/thumb_img_56f6e52d873cf_resize_900_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95390"/>
            <a:ext cx="2095385" cy="2016224"/>
          </a:xfrm>
          <a:prstGeom prst="rect">
            <a:avLst/>
          </a:prstGeom>
          <a:noFill/>
        </p:spPr>
      </p:pic>
      <p:sp>
        <p:nvSpPr>
          <p:cNvPr id="5128" name="AutoShape 8" descr="https://botan.cc/prepod/_bloks/pic/3mb1gvq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ds04.infourok.ru/uploads/ex/0682/0004d4f9-d729fa17/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10421" r="24917" b="64468"/>
          <a:stretch/>
        </p:blipFill>
        <p:spPr bwMode="auto">
          <a:xfrm>
            <a:off x="934292" y="4797152"/>
            <a:ext cx="4832148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412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Исследовательский проект «Здоровым быть здорово»</vt:lpstr>
      <vt:lpstr>Презентация PowerPoint</vt:lpstr>
      <vt:lpstr>Презентация PowerPoint</vt:lpstr>
      <vt:lpstr>Презентация PowerPoint</vt:lpstr>
      <vt:lpstr>Что такое здоровье?</vt:lpstr>
      <vt:lpstr>Растим дерево здоровья</vt:lpstr>
      <vt:lpstr>1 шаг Мы выбираем здоровье</vt:lpstr>
      <vt:lpstr>Спортивный портрет класса</vt:lpstr>
      <vt:lpstr>Дерево здоровья</vt:lpstr>
      <vt:lpstr>2 шаг   Правильно питайся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Дерево здоровья</vt:lpstr>
      <vt:lpstr>Какая фотография вам нравится?</vt:lpstr>
      <vt:lpstr>3 шаг - хорошее настроение  отказ от вредных привычек</vt:lpstr>
      <vt:lpstr>Игра «Следуй за мной»</vt:lpstr>
      <vt:lpstr>Игра «Кулачок»</vt:lpstr>
      <vt:lpstr>Презентация PowerPoint</vt:lpstr>
      <vt:lpstr>Дерево здоровья</vt:lpstr>
      <vt:lpstr>Рефлексия Какое красивое мы вырастили дерево здоровья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«Здоровым быть здорово»</dc:title>
  <dc:creator>user</dc:creator>
  <cp:lastModifiedBy>Пользователь</cp:lastModifiedBy>
  <cp:revision>49</cp:revision>
  <dcterms:created xsi:type="dcterms:W3CDTF">2018-02-24T09:02:50Z</dcterms:created>
  <dcterms:modified xsi:type="dcterms:W3CDTF">2018-07-23T11:58:18Z</dcterms:modified>
</cp:coreProperties>
</file>