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90300" autoAdjust="0"/>
  </p:normalViewPr>
  <p:slideViewPr>
    <p:cSldViewPr snapToGrid="0">
      <p:cViewPr>
        <p:scale>
          <a:sx n="100" d="100"/>
          <a:sy n="100" d="100"/>
        </p:scale>
        <p:origin x="1104" y="14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08A56-BFE2-4502-9EAD-B25303B285B8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542FC-4BF7-4057-BCF5-BABA6E6E900F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Основной и первоначальной является коммуникативная функция — назначение речи быть средством общения. Целью общения может быть как поддержание социальных контактов, обмен информацией. Все эти аспекты коммуникативной функции речи представлены в поведении дошкольника и активно им осваиваются. Именно формирование функций речи побуждает ребенка к овладению языком, его фонетикой, лексикой, грамматическим строем, к освоению диалогической речи.</a:t>
          </a:r>
          <a:endParaRPr lang="ru-RU" dirty="0"/>
        </a:p>
      </dgm:t>
    </dgm:pt>
    <dgm:pt modelId="{C4E54BD8-8C99-4961-BAB7-AF3241A4358F}" type="parTrans" cxnId="{E8B41293-3E7D-42F5-80A8-AA938AFF63F9}">
      <dgm:prSet/>
      <dgm:spPr/>
      <dgm:t>
        <a:bodyPr/>
        <a:lstStyle/>
        <a:p>
          <a:endParaRPr lang="ru-RU"/>
        </a:p>
      </dgm:t>
    </dgm:pt>
    <dgm:pt modelId="{848EC1CD-D7E3-4CDF-91DD-A4785B717B41}" type="sibTrans" cxnId="{E8B41293-3E7D-42F5-80A8-AA938AFF63F9}">
      <dgm:prSet/>
      <dgm:spPr/>
      <dgm:t>
        <a:bodyPr/>
        <a:lstStyle/>
        <a:p>
          <a:endParaRPr lang="ru-RU"/>
        </a:p>
      </dgm:t>
    </dgm:pt>
    <dgm:pt modelId="{D163F042-332B-4C3C-83F9-DC780E1B34C4}" type="pres">
      <dgm:prSet presAssocID="{5E708A56-BFE2-4502-9EAD-B25303B285B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A4D798-3F6B-4D77-BA98-9426A816A9C0}" type="pres">
      <dgm:prSet presAssocID="{5E6542FC-4BF7-4057-BCF5-BABA6E6E900F}" presName="node" presStyleLbl="node1" presStyleIdx="0" presStyleCnt="1" custScaleX="12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8D4921-C7D9-40D6-AE67-34FBCD7801A0}" type="presOf" srcId="{5E708A56-BFE2-4502-9EAD-B25303B285B8}" destId="{D163F042-332B-4C3C-83F9-DC780E1B34C4}" srcOrd="0" destOrd="0" presId="urn:microsoft.com/office/officeart/2005/8/layout/default#1"/>
    <dgm:cxn modelId="{7446CE56-7870-41E6-AF66-3EF6C0C9EFB3}" type="presOf" srcId="{5E6542FC-4BF7-4057-BCF5-BABA6E6E900F}" destId="{6FA4D798-3F6B-4D77-BA98-9426A816A9C0}" srcOrd="0" destOrd="0" presId="urn:microsoft.com/office/officeart/2005/8/layout/default#1"/>
    <dgm:cxn modelId="{E8B41293-3E7D-42F5-80A8-AA938AFF63F9}" srcId="{5E708A56-BFE2-4502-9EAD-B25303B285B8}" destId="{5E6542FC-4BF7-4057-BCF5-BABA6E6E900F}" srcOrd="0" destOrd="0" parTransId="{C4E54BD8-8C99-4961-BAB7-AF3241A4358F}" sibTransId="{848EC1CD-D7E3-4CDF-91DD-A4785B717B41}"/>
    <dgm:cxn modelId="{3CB44046-4618-40DD-9C4E-4BBF34AA2F77}" type="presParOf" srcId="{D163F042-332B-4C3C-83F9-DC780E1B34C4}" destId="{6FA4D798-3F6B-4D77-BA98-9426A816A9C0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CE01EB-2097-4796-A554-D7D926C5FBEA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EBEF47-4D66-4454-8675-6A37BDE6167D}">
      <dgm:prSet/>
      <dgm:spPr/>
      <dgm:t>
        <a:bodyPr/>
        <a:lstStyle/>
        <a:p>
          <a:r>
            <a:rPr lang="ru-RU" smtClean="0"/>
            <a:t>внимательно слушать и правильно понимать мысль, выраженную собеседником</a:t>
          </a:r>
          <a:endParaRPr lang="ru-RU"/>
        </a:p>
      </dgm:t>
    </dgm:pt>
    <dgm:pt modelId="{5E39A750-CB0A-41B3-9A44-2C39AC1D97E5}" type="parTrans" cxnId="{4BAC98D3-C851-445E-A98A-B14EA92CBC5E}">
      <dgm:prSet/>
      <dgm:spPr/>
      <dgm:t>
        <a:bodyPr/>
        <a:lstStyle/>
        <a:p>
          <a:endParaRPr lang="ru-RU"/>
        </a:p>
      </dgm:t>
    </dgm:pt>
    <dgm:pt modelId="{EA077DC1-E1EC-4088-A5E4-670B2B37F431}" type="sibTrans" cxnId="{4BAC98D3-C851-445E-A98A-B14EA92CBC5E}">
      <dgm:prSet/>
      <dgm:spPr/>
      <dgm:t>
        <a:bodyPr/>
        <a:lstStyle/>
        <a:p>
          <a:endParaRPr lang="ru-RU"/>
        </a:p>
      </dgm:t>
    </dgm:pt>
    <dgm:pt modelId="{B64C3340-FC7B-4EE4-9E6F-CAC3A7727F65}">
      <dgm:prSet/>
      <dgm:spPr/>
      <dgm:t>
        <a:bodyPr/>
        <a:lstStyle/>
        <a:p>
          <a:r>
            <a:rPr lang="ru-RU" dirty="0" smtClean="0"/>
            <a:t>формулировать в ответ собственное суждение</a:t>
          </a:r>
          <a:endParaRPr lang="ru-RU" dirty="0"/>
        </a:p>
      </dgm:t>
    </dgm:pt>
    <dgm:pt modelId="{F93270DC-6CA2-4833-AA54-96D1F404DA0A}" type="parTrans" cxnId="{BE5D2A8A-C88B-40F0-B486-3DBC9B008477}">
      <dgm:prSet/>
      <dgm:spPr/>
      <dgm:t>
        <a:bodyPr/>
        <a:lstStyle/>
        <a:p>
          <a:endParaRPr lang="ru-RU"/>
        </a:p>
      </dgm:t>
    </dgm:pt>
    <dgm:pt modelId="{590E7400-5623-4FDE-BB45-48C39F81936D}" type="sibTrans" cxnId="{BE5D2A8A-C88B-40F0-B486-3DBC9B008477}">
      <dgm:prSet/>
      <dgm:spPr/>
      <dgm:t>
        <a:bodyPr/>
        <a:lstStyle/>
        <a:p>
          <a:endParaRPr lang="ru-RU"/>
        </a:p>
      </dgm:t>
    </dgm:pt>
    <dgm:pt modelId="{7715354D-EF03-4930-BD70-4E5B75DBB525}">
      <dgm:prSet/>
      <dgm:spPr/>
      <dgm:t>
        <a:bodyPr/>
        <a:lstStyle/>
        <a:p>
          <a:r>
            <a:rPr lang="ru-RU" dirty="0" smtClean="0"/>
            <a:t>правильно выражать его средствами языка</a:t>
          </a:r>
          <a:endParaRPr lang="ru-RU" dirty="0"/>
        </a:p>
      </dgm:t>
    </dgm:pt>
    <dgm:pt modelId="{01454B7C-A51D-48A6-9DBE-F7C8C8BF0592}" type="parTrans" cxnId="{9BC7B20A-119B-4806-8E2B-D9DC4DA6F15D}">
      <dgm:prSet/>
      <dgm:spPr/>
      <dgm:t>
        <a:bodyPr/>
        <a:lstStyle/>
        <a:p>
          <a:endParaRPr lang="ru-RU"/>
        </a:p>
      </dgm:t>
    </dgm:pt>
    <dgm:pt modelId="{A5EE33C9-ADD3-4BCE-B2C5-02E20E8A7480}" type="sibTrans" cxnId="{9BC7B20A-119B-4806-8E2B-D9DC4DA6F15D}">
      <dgm:prSet/>
      <dgm:spPr/>
      <dgm:t>
        <a:bodyPr/>
        <a:lstStyle/>
        <a:p>
          <a:endParaRPr lang="ru-RU"/>
        </a:p>
      </dgm:t>
    </dgm:pt>
    <dgm:pt modelId="{DCE80FF7-7E53-4646-9822-59C321FB1D13}">
      <dgm:prSet/>
      <dgm:spPr/>
      <dgm:t>
        <a:bodyPr/>
        <a:lstStyle/>
        <a:p>
          <a:r>
            <a:rPr lang="ru-RU" smtClean="0"/>
            <a:t>менять вслед за мыслями собеседника тему речевого взаимодействия</a:t>
          </a:r>
          <a:endParaRPr lang="ru-RU"/>
        </a:p>
      </dgm:t>
    </dgm:pt>
    <dgm:pt modelId="{92343DF4-64E4-40CD-BC5D-E8448C2A6CE6}" type="parTrans" cxnId="{33D294A1-B97F-46D9-8EDD-BA8DE234EC57}">
      <dgm:prSet/>
      <dgm:spPr/>
      <dgm:t>
        <a:bodyPr/>
        <a:lstStyle/>
        <a:p>
          <a:endParaRPr lang="ru-RU"/>
        </a:p>
      </dgm:t>
    </dgm:pt>
    <dgm:pt modelId="{CCD39216-9581-4109-AF34-E0285D6C0EE2}" type="sibTrans" cxnId="{33D294A1-B97F-46D9-8EDD-BA8DE234EC57}">
      <dgm:prSet/>
      <dgm:spPr/>
      <dgm:t>
        <a:bodyPr/>
        <a:lstStyle/>
        <a:p>
          <a:endParaRPr lang="ru-RU"/>
        </a:p>
      </dgm:t>
    </dgm:pt>
    <dgm:pt modelId="{CB4BCA74-C69C-41B5-BD4F-8C6D92ED8034}">
      <dgm:prSet/>
      <dgm:spPr/>
      <dgm:t>
        <a:bodyPr/>
        <a:lstStyle/>
        <a:p>
          <a:r>
            <a:rPr lang="ru-RU" smtClean="0"/>
            <a:t>поддерживать определенный эмоциональный тон</a:t>
          </a:r>
          <a:endParaRPr lang="ru-RU"/>
        </a:p>
      </dgm:t>
    </dgm:pt>
    <dgm:pt modelId="{28415F1A-A8B6-48CD-88FF-CC7813B253FF}" type="parTrans" cxnId="{B04243BB-0E8F-48BD-99AB-0F148F4BA28E}">
      <dgm:prSet/>
      <dgm:spPr/>
      <dgm:t>
        <a:bodyPr/>
        <a:lstStyle/>
        <a:p>
          <a:endParaRPr lang="ru-RU"/>
        </a:p>
      </dgm:t>
    </dgm:pt>
    <dgm:pt modelId="{326C01AF-391A-4015-B5BD-5F1543BB3FF5}" type="sibTrans" cxnId="{B04243BB-0E8F-48BD-99AB-0F148F4BA28E}">
      <dgm:prSet/>
      <dgm:spPr/>
      <dgm:t>
        <a:bodyPr/>
        <a:lstStyle/>
        <a:p>
          <a:endParaRPr lang="ru-RU"/>
        </a:p>
      </dgm:t>
    </dgm:pt>
    <dgm:pt modelId="{BA84233E-8515-4E50-8738-D89A11873BC8}">
      <dgm:prSet/>
      <dgm:spPr/>
      <dgm:t>
        <a:bodyPr/>
        <a:lstStyle/>
        <a:p>
          <a:r>
            <a:rPr lang="ru-RU" smtClean="0"/>
            <a:t>слушать свою речь, вносить необходимые изменения и поправки</a:t>
          </a:r>
          <a:endParaRPr lang="ru-RU"/>
        </a:p>
      </dgm:t>
    </dgm:pt>
    <dgm:pt modelId="{FAD72AFE-1B33-4B5A-8516-60346B4FD5DD}" type="parTrans" cxnId="{F92F7E38-0DA6-4157-94E0-2755564D0FBA}">
      <dgm:prSet/>
      <dgm:spPr/>
      <dgm:t>
        <a:bodyPr/>
        <a:lstStyle/>
        <a:p>
          <a:endParaRPr lang="ru-RU"/>
        </a:p>
      </dgm:t>
    </dgm:pt>
    <dgm:pt modelId="{9FCD8946-2750-4446-87D8-3EEBCEC33B25}" type="sibTrans" cxnId="{F92F7E38-0DA6-4157-94E0-2755564D0FBA}">
      <dgm:prSet/>
      <dgm:spPr/>
      <dgm:t>
        <a:bodyPr/>
        <a:lstStyle/>
        <a:p>
          <a:endParaRPr lang="ru-RU"/>
        </a:p>
      </dgm:t>
    </dgm:pt>
    <dgm:pt modelId="{0EADA795-3583-45DB-9DA9-1F740598FDB7}" type="pres">
      <dgm:prSet presAssocID="{7FCE01EB-2097-4796-A554-D7D926C5FB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9A576-F3CC-4FDD-99B2-7DD07A55258F}" type="pres">
      <dgm:prSet presAssocID="{7FCE01EB-2097-4796-A554-D7D926C5FBEA}" presName="cycle" presStyleCnt="0"/>
      <dgm:spPr/>
    </dgm:pt>
    <dgm:pt modelId="{DA4A9915-8F11-405C-ADE4-71FDEDEFC73A}" type="pres">
      <dgm:prSet presAssocID="{B64C3340-FC7B-4EE4-9E6F-CAC3A7727F65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3620A-71D5-4F2F-9683-115551C8C5A0}" type="pres">
      <dgm:prSet presAssocID="{590E7400-5623-4FDE-BB45-48C39F81936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1764181-8B29-4EBA-8E0A-60003BD9AC0D}" type="pres">
      <dgm:prSet presAssocID="{7715354D-EF03-4930-BD70-4E5B75DBB525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1F21C-B6CF-4020-B00A-E6E44D515D15}" type="pres">
      <dgm:prSet presAssocID="{DCE80FF7-7E53-4646-9822-59C321FB1D13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6C2C8-1B04-48BB-A41A-4CC1F659E48D}" type="pres">
      <dgm:prSet presAssocID="{CB4BCA74-C69C-41B5-BD4F-8C6D92ED803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EA1B2-C84A-4BD8-9E3E-134AF3E4CFFF}" type="pres">
      <dgm:prSet presAssocID="{BA84233E-8515-4E50-8738-D89A11873BC8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9E47D-056A-49F6-B5D5-20E068F1442F}" type="pres">
      <dgm:prSet presAssocID="{92EBEF47-4D66-4454-8675-6A37BDE6167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A9DDF-CB0A-47AC-9BC7-DBA2FD055FE6}" type="presOf" srcId="{BA84233E-8515-4E50-8738-D89A11873BC8}" destId="{5E7EA1B2-C84A-4BD8-9E3E-134AF3E4CFFF}" srcOrd="0" destOrd="0" presId="urn:microsoft.com/office/officeart/2005/8/layout/cycle3"/>
    <dgm:cxn modelId="{F8CDA776-A7FC-491A-BE28-600167EA5C63}" type="presOf" srcId="{7FCE01EB-2097-4796-A554-D7D926C5FBEA}" destId="{0EADA795-3583-45DB-9DA9-1F740598FDB7}" srcOrd="0" destOrd="0" presId="urn:microsoft.com/office/officeart/2005/8/layout/cycle3"/>
    <dgm:cxn modelId="{B04243BB-0E8F-48BD-99AB-0F148F4BA28E}" srcId="{7FCE01EB-2097-4796-A554-D7D926C5FBEA}" destId="{CB4BCA74-C69C-41B5-BD4F-8C6D92ED8034}" srcOrd="3" destOrd="0" parTransId="{28415F1A-A8B6-48CD-88FF-CC7813B253FF}" sibTransId="{326C01AF-391A-4015-B5BD-5F1543BB3FF5}"/>
    <dgm:cxn modelId="{00B40408-297D-450F-AD9C-741EFF01300B}" type="presOf" srcId="{CB4BCA74-C69C-41B5-BD4F-8C6D92ED8034}" destId="{1476C2C8-1B04-48BB-A41A-4CC1F659E48D}" srcOrd="0" destOrd="0" presId="urn:microsoft.com/office/officeart/2005/8/layout/cycle3"/>
    <dgm:cxn modelId="{4BAC98D3-C851-445E-A98A-B14EA92CBC5E}" srcId="{7FCE01EB-2097-4796-A554-D7D926C5FBEA}" destId="{92EBEF47-4D66-4454-8675-6A37BDE6167D}" srcOrd="5" destOrd="0" parTransId="{5E39A750-CB0A-41B3-9A44-2C39AC1D97E5}" sibTransId="{EA077DC1-E1EC-4088-A5E4-670B2B37F431}"/>
    <dgm:cxn modelId="{33D294A1-B97F-46D9-8EDD-BA8DE234EC57}" srcId="{7FCE01EB-2097-4796-A554-D7D926C5FBEA}" destId="{DCE80FF7-7E53-4646-9822-59C321FB1D13}" srcOrd="2" destOrd="0" parTransId="{92343DF4-64E4-40CD-BC5D-E8448C2A6CE6}" sibTransId="{CCD39216-9581-4109-AF34-E0285D6C0EE2}"/>
    <dgm:cxn modelId="{9BC7B20A-119B-4806-8E2B-D9DC4DA6F15D}" srcId="{7FCE01EB-2097-4796-A554-D7D926C5FBEA}" destId="{7715354D-EF03-4930-BD70-4E5B75DBB525}" srcOrd="1" destOrd="0" parTransId="{01454B7C-A51D-48A6-9DBE-F7C8C8BF0592}" sibTransId="{A5EE33C9-ADD3-4BCE-B2C5-02E20E8A7480}"/>
    <dgm:cxn modelId="{55324B7B-B8A6-43D7-8593-923C7FC9547A}" type="presOf" srcId="{DCE80FF7-7E53-4646-9822-59C321FB1D13}" destId="{D711F21C-B6CF-4020-B00A-E6E44D515D15}" srcOrd="0" destOrd="0" presId="urn:microsoft.com/office/officeart/2005/8/layout/cycle3"/>
    <dgm:cxn modelId="{F92F7E38-0DA6-4157-94E0-2755564D0FBA}" srcId="{7FCE01EB-2097-4796-A554-D7D926C5FBEA}" destId="{BA84233E-8515-4E50-8738-D89A11873BC8}" srcOrd="4" destOrd="0" parTransId="{FAD72AFE-1B33-4B5A-8516-60346B4FD5DD}" sibTransId="{9FCD8946-2750-4446-87D8-3EEBCEC33B25}"/>
    <dgm:cxn modelId="{BF7404D9-EB0C-4A4D-92C9-33CEBEFE9864}" type="presOf" srcId="{7715354D-EF03-4930-BD70-4E5B75DBB525}" destId="{F1764181-8B29-4EBA-8E0A-60003BD9AC0D}" srcOrd="0" destOrd="0" presId="urn:microsoft.com/office/officeart/2005/8/layout/cycle3"/>
    <dgm:cxn modelId="{4BB837F1-B0F2-4848-9CFA-114AEEA2ED83}" type="presOf" srcId="{92EBEF47-4D66-4454-8675-6A37BDE6167D}" destId="{3529E47D-056A-49F6-B5D5-20E068F1442F}" srcOrd="0" destOrd="0" presId="urn:microsoft.com/office/officeart/2005/8/layout/cycle3"/>
    <dgm:cxn modelId="{405CB0C7-18AA-4C69-88DC-A566E31469DA}" type="presOf" srcId="{B64C3340-FC7B-4EE4-9E6F-CAC3A7727F65}" destId="{DA4A9915-8F11-405C-ADE4-71FDEDEFC73A}" srcOrd="0" destOrd="0" presId="urn:microsoft.com/office/officeart/2005/8/layout/cycle3"/>
    <dgm:cxn modelId="{BE5D2A8A-C88B-40F0-B486-3DBC9B008477}" srcId="{7FCE01EB-2097-4796-A554-D7D926C5FBEA}" destId="{B64C3340-FC7B-4EE4-9E6F-CAC3A7727F65}" srcOrd="0" destOrd="0" parTransId="{F93270DC-6CA2-4833-AA54-96D1F404DA0A}" sibTransId="{590E7400-5623-4FDE-BB45-48C39F81936D}"/>
    <dgm:cxn modelId="{574AAF45-7EC9-43D9-898A-99D8D617305E}" type="presOf" srcId="{590E7400-5623-4FDE-BB45-48C39F81936D}" destId="{0913620A-71D5-4F2F-9683-115551C8C5A0}" srcOrd="0" destOrd="0" presId="urn:microsoft.com/office/officeart/2005/8/layout/cycle3"/>
    <dgm:cxn modelId="{FFBE4C93-A09A-473E-9BB0-5485ED16AE47}" type="presParOf" srcId="{0EADA795-3583-45DB-9DA9-1F740598FDB7}" destId="{C809A576-F3CC-4FDD-99B2-7DD07A55258F}" srcOrd="0" destOrd="0" presId="urn:microsoft.com/office/officeart/2005/8/layout/cycle3"/>
    <dgm:cxn modelId="{B023F640-B080-4E5D-84EF-6AEBD1983022}" type="presParOf" srcId="{C809A576-F3CC-4FDD-99B2-7DD07A55258F}" destId="{DA4A9915-8F11-405C-ADE4-71FDEDEFC73A}" srcOrd="0" destOrd="0" presId="urn:microsoft.com/office/officeart/2005/8/layout/cycle3"/>
    <dgm:cxn modelId="{D4EA6B42-774B-4DDD-A10F-C52498FB20C8}" type="presParOf" srcId="{C809A576-F3CC-4FDD-99B2-7DD07A55258F}" destId="{0913620A-71D5-4F2F-9683-115551C8C5A0}" srcOrd="1" destOrd="0" presId="urn:microsoft.com/office/officeart/2005/8/layout/cycle3"/>
    <dgm:cxn modelId="{105B1D6C-660D-4056-AA45-E6412292D09C}" type="presParOf" srcId="{C809A576-F3CC-4FDD-99B2-7DD07A55258F}" destId="{F1764181-8B29-4EBA-8E0A-60003BD9AC0D}" srcOrd="2" destOrd="0" presId="urn:microsoft.com/office/officeart/2005/8/layout/cycle3"/>
    <dgm:cxn modelId="{C90AC864-0D13-4B71-AFF2-DEAC6E618D34}" type="presParOf" srcId="{C809A576-F3CC-4FDD-99B2-7DD07A55258F}" destId="{D711F21C-B6CF-4020-B00A-E6E44D515D15}" srcOrd="3" destOrd="0" presId="urn:microsoft.com/office/officeart/2005/8/layout/cycle3"/>
    <dgm:cxn modelId="{147277B0-03D4-476D-B659-D7332D0D866F}" type="presParOf" srcId="{C809A576-F3CC-4FDD-99B2-7DD07A55258F}" destId="{1476C2C8-1B04-48BB-A41A-4CC1F659E48D}" srcOrd="4" destOrd="0" presId="urn:microsoft.com/office/officeart/2005/8/layout/cycle3"/>
    <dgm:cxn modelId="{E2F5F902-1A46-4CD9-9024-E7D0D36F6875}" type="presParOf" srcId="{C809A576-F3CC-4FDD-99B2-7DD07A55258F}" destId="{5E7EA1B2-C84A-4BD8-9E3E-134AF3E4CFFF}" srcOrd="5" destOrd="0" presId="urn:microsoft.com/office/officeart/2005/8/layout/cycle3"/>
    <dgm:cxn modelId="{90941E93-D9CD-4086-A834-A9A2A0743255}" type="presParOf" srcId="{C809A576-F3CC-4FDD-99B2-7DD07A55258F}" destId="{3529E47D-056A-49F6-B5D5-20E068F1442F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A4D798-3F6B-4D77-BA98-9426A816A9C0}">
      <dsp:nvSpPr>
        <dsp:cNvPr id="0" name=""/>
        <dsp:cNvSpPr/>
      </dsp:nvSpPr>
      <dsp:spPr>
        <a:xfrm>
          <a:off x="1287779" y="2167"/>
          <a:ext cx="7025641" cy="331353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Основной и первоначальной является коммуникативная функция — назначение речи быть средством общения. Целью общения может быть как поддержание социальных контактов, обмен информацией. Все эти аспекты коммуникативной функции речи представлены в поведении дошкольника и активно им осваиваются. Именно формирование функций речи побуждает ребенка к овладению языком, его фонетикой, лексикой, грамматическим строем, к освоению диалогической речи.</a:t>
          </a:r>
          <a:endParaRPr lang="ru-RU" sz="2200" kern="1200" dirty="0"/>
        </a:p>
      </dsp:txBody>
      <dsp:txXfrm>
        <a:off x="1287779" y="2167"/>
        <a:ext cx="7025641" cy="33135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3620A-71D5-4F2F-9683-115551C8C5A0}">
      <dsp:nvSpPr>
        <dsp:cNvPr id="0" name=""/>
        <dsp:cNvSpPr/>
      </dsp:nvSpPr>
      <dsp:spPr>
        <a:xfrm>
          <a:off x="766409" y="-5035"/>
          <a:ext cx="3580304" cy="3580304"/>
        </a:xfrm>
        <a:prstGeom prst="circularArrow">
          <a:avLst>
            <a:gd name="adj1" fmla="val 5274"/>
            <a:gd name="adj2" fmla="val 312630"/>
            <a:gd name="adj3" fmla="val 14290117"/>
            <a:gd name="adj4" fmla="val 1709083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A9915-8F11-405C-ADE4-71FDEDEFC73A}">
      <dsp:nvSpPr>
        <dsp:cNvPr id="0" name=""/>
        <dsp:cNvSpPr/>
      </dsp:nvSpPr>
      <dsp:spPr>
        <a:xfrm>
          <a:off x="1899945" y="268"/>
          <a:ext cx="1313233" cy="65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формулировать в ответ собственное суждение</a:t>
          </a:r>
          <a:endParaRPr lang="ru-RU" sz="900" kern="1200" dirty="0"/>
        </a:p>
      </dsp:txBody>
      <dsp:txXfrm>
        <a:off x="1899945" y="268"/>
        <a:ext cx="1313233" cy="656616"/>
      </dsp:txXfrm>
    </dsp:sp>
    <dsp:sp modelId="{F1764181-8B29-4EBA-8E0A-60003BD9AC0D}">
      <dsp:nvSpPr>
        <dsp:cNvPr id="0" name=""/>
        <dsp:cNvSpPr/>
      </dsp:nvSpPr>
      <dsp:spPr>
        <a:xfrm>
          <a:off x="3157808" y="726496"/>
          <a:ext cx="1313233" cy="65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правильно выражать его средствами языка</a:t>
          </a:r>
          <a:endParaRPr lang="ru-RU" sz="900" kern="1200" dirty="0"/>
        </a:p>
      </dsp:txBody>
      <dsp:txXfrm>
        <a:off x="3157808" y="726496"/>
        <a:ext cx="1313233" cy="656616"/>
      </dsp:txXfrm>
    </dsp:sp>
    <dsp:sp modelId="{D711F21C-B6CF-4020-B00A-E6E44D515D15}">
      <dsp:nvSpPr>
        <dsp:cNvPr id="0" name=""/>
        <dsp:cNvSpPr/>
      </dsp:nvSpPr>
      <dsp:spPr>
        <a:xfrm>
          <a:off x="3157808" y="2178953"/>
          <a:ext cx="1313233" cy="65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менять вслед за мыслями собеседника тему речевого взаимодействия</a:t>
          </a:r>
          <a:endParaRPr lang="ru-RU" sz="900" kern="1200"/>
        </a:p>
      </dsp:txBody>
      <dsp:txXfrm>
        <a:off x="3157808" y="2178953"/>
        <a:ext cx="1313233" cy="656616"/>
      </dsp:txXfrm>
    </dsp:sp>
    <dsp:sp modelId="{1476C2C8-1B04-48BB-A41A-4CC1F659E48D}">
      <dsp:nvSpPr>
        <dsp:cNvPr id="0" name=""/>
        <dsp:cNvSpPr/>
      </dsp:nvSpPr>
      <dsp:spPr>
        <a:xfrm>
          <a:off x="1899945" y="2905181"/>
          <a:ext cx="1313233" cy="65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поддерживать определенный эмоциональный тон</a:t>
          </a:r>
          <a:endParaRPr lang="ru-RU" sz="900" kern="1200"/>
        </a:p>
      </dsp:txBody>
      <dsp:txXfrm>
        <a:off x="1899945" y="2905181"/>
        <a:ext cx="1313233" cy="656616"/>
      </dsp:txXfrm>
    </dsp:sp>
    <dsp:sp modelId="{5E7EA1B2-C84A-4BD8-9E3E-134AF3E4CFFF}">
      <dsp:nvSpPr>
        <dsp:cNvPr id="0" name=""/>
        <dsp:cNvSpPr/>
      </dsp:nvSpPr>
      <dsp:spPr>
        <a:xfrm>
          <a:off x="642081" y="2178953"/>
          <a:ext cx="1313233" cy="65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слушать свою речь, вносить необходимые изменения и поправки</a:t>
          </a:r>
          <a:endParaRPr lang="ru-RU" sz="900" kern="1200"/>
        </a:p>
      </dsp:txBody>
      <dsp:txXfrm>
        <a:off x="642081" y="2178953"/>
        <a:ext cx="1313233" cy="656616"/>
      </dsp:txXfrm>
    </dsp:sp>
    <dsp:sp modelId="{3529E47D-056A-49F6-B5D5-20E068F1442F}">
      <dsp:nvSpPr>
        <dsp:cNvPr id="0" name=""/>
        <dsp:cNvSpPr/>
      </dsp:nvSpPr>
      <dsp:spPr>
        <a:xfrm>
          <a:off x="642081" y="726496"/>
          <a:ext cx="1313233" cy="6566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smtClean="0"/>
            <a:t>внимательно слушать и правильно понимать мысль, выраженную собеседником</a:t>
          </a:r>
          <a:endParaRPr lang="ru-RU" sz="900" kern="1200"/>
        </a:p>
      </dsp:txBody>
      <dsp:txXfrm>
        <a:off x="642081" y="726496"/>
        <a:ext cx="1313233" cy="656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95C33-C185-4EDD-A1FE-61F09C05637D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11D13-D0C7-452F-921B-CAE1BA1F1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243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11D13-D0C7-452F-921B-CAE1BA1F102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590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986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444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376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31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9582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3053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424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0245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0245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29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0551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80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5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896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371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969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48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ED446F-BBD6-4DAB-9CC1-CEA31859BE82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A876F0-90EF-49F4-A38B-AFD91CCDD9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9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Формирование коммуникативной компетенции дошкольников через развитие диалогической речи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5" y="5286375"/>
            <a:ext cx="438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Подготовила: учитель-логопед </a:t>
            </a:r>
          </a:p>
          <a:p>
            <a:r>
              <a:rPr lang="ru-RU" b="1" dirty="0" smtClean="0"/>
              <a:t>Котельникова Н.В.</a:t>
            </a:r>
            <a:endParaRPr lang="ru-RU" b="1" dirty="0"/>
          </a:p>
        </p:txBody>
      </p:sp>
      <p:pic>
        <p:nvPicPr>
          <p:cNvPr id="1026" name="Picture 2" descr="C:\Documents and Settings\User\Рабочий стол\портфолио фото (2)\фото\DSC_04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869" y="2662238"/>
            <a:ext cx="3947551" cy="2614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250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18668" y="982131"/>
            <a:ext cx="3877732" cy="47709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Рабочий стол\1127406_blagodaru-za-vnimanie-dlya-prezentacii.jpg"/>
          <p:cNvPicPr>
            <a:picLocks noChangeAspect="1" noChangeArrowheads="1"/>
          </p:cNvPicPr>
          <p:nvPr/>
        </p:nvPicPr>
        <p:blipFill>
          <a:blip r:embed="rId2" cstate="print"/>
          <a:srcRect l="-919" r="-5147" b="7995"/>
          <a:stretch>
            <a:fillRect/>
          </a:stretch>
        </p:blipFill>
        <p:spPr bwMode="auto">
          <a:xfrm>
            <a:off x="819150" y="447675"/>
            <a:ext cx="10991850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+mn-lt"/>
              </a:rPr>
              <a:t>Какие  функции выполняет речь в </a:t>
            </a:r>
            <a:r>
              <a:rPr lang="ru-RU" b="1" dirty="0">
                <a:latin typeface="+mn-lt"/>
              </a:rPr>
              <a:t>жизни </a:t>
            </a:r>
            <a:r>
              <a:rPr lang="ru-RU" b="1" dirty="0" smtClean="0">
                <a:latin typeface="+mn-lt"/>
              </a:rPr>
              <a:t>ребенка</a:t>
            </a:r>
            <a:r>
              <a:rPr lang="ru-RU" b="1" dirty="0">
                <a:latin typeface="+mn-lt"/>
              </a:rPr>
              <a:t>?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6160078"/>
              </p:ext>
            </p:extLst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9193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портфолио фото (2)\фото\DSC_04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307" y="3690938"/>
            <a:ext cx="3688693" cy="2443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5917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такое диалог?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481112"/>
            <a:ext cx="4718304" cy="1473668"/>
          </a:xfrm>
        </p:spPr>
        <p:txBody>
          <a:bodyPr/>
          <a:lstStyle/>
          <a:p>
            <a:pPr algn="just"/>
            <a:r>
              <a:rPr lang="ru-RU" sz="1600" dirty="0"/>
              <a:t>Диалог –это непроизвольный и реактивный (быстро осмысливаемый) процесс двустороннего обмена информацией, это разговор по очереди, где для каждого партнера период говорения и слушания чередуется.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1" y="2481111"/>
            <a:ext cx="4718304" cy="1473667"/>
          </a:xfrm>
        </p:spPr>
        <p:txBody>
          <a:bodyPr/>
          <a:lstStyle/>
          <a:p>
            <a:r>
              <a:rPr lang="ru-RU" sz="1600" dirty="0"/>
              <a:t>Диалогическая речь выступает как основная форма речевого общения, в недрах которой зарождается связная речь. Диалог может разворачиваться в бытовом разговоре и может достигать в последствии  высот философско-мировоззренческой беседы.</a:t>
            </a:r>
          </a:p>
        </p:txBody>
      </p:sp>
      <p:pic>
        <p:nvPicPr>
          <p:cNvPr id="1028" name="Picture 4" descr="http://www.stihi.ru/pics/2011/05/05/45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73548" y="3729038"/>
            <a:ext cx="2464579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614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855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МЕТОДЫ И ПРИЁМЫ ДИАЛОГИЧЕСКОЙ РЕЧИ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560638"/>
            <a:ext cx="4722125" cy="33098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Диалогическая речь представляет собой яркое проявление коммуникативной функции языка. Ученые — лингвисты называют диалог первичной естественной формой языкового общения. Работа по развитию диалогической речи направлена на формирование умений, необходимых для общения, создания своих реплик, вопросов, происходит одновременно с восприятием   чужой речи. Участие в диалоге требует сложных </a:t>
            </a:r>
            <a:r>
              <a:rPr lang="ru-RU" b="1" dirty="0" smtClean="0"/>
              <a:t>умений: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733988032"/>
              </p:ext>
            </p:extLst>
          </p:nvPr>
        </p:nvGraphicFramePr>
        <p:xfrm>
          <a:off x="5786651" y="2442948"/>
          <a:ext cx="5113124" cy="356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13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Можно выделить несколько групп диалогических </a:t>
            </a:r>
            <a:r>
              <a:rPr lang="ru-RU" b="1" dirty="0" smtClean="0"/>
              <a:t>умений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/>
              <a:t>1. Собственно речевые </a:t>
            </a:r>
            <a:r>
              <a:rPr lang="ru-RU" i="1" dirty="0" smtClean="0"/>
              <a:t>умения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вступать </a:t>
            </a:r>
            <a:r>
              <a:rPr lang="ru-RU" dirty="0"/>
              <a:t>в общение (уметь и знать, когда и как можно начать разговор со знакомым и незнакомым человеком, занятым, разговаривающим с другими);</a:t>
            </a:r>
          </a:p>
          <a:p>
            <a:pPr lvl="0"/>
            <a:r>
              <a:rPr lang="ru-RU" dirty="0" smtClean="0"/>
              <a:t>поддерживать </a:t>
            </a:r>
            <a:r>
              <a:rPr lang="ru-RU" dirty="0"/>
              <a:t>и завершать общение (учитывать условия и ситуацию общения; слушать и слышать собеседника; проявлять инициативу в общении, переспрашивать; доказывать свою точку зрения; выражать отношение к предмету разговора — сравнивать, излагать свое мнение, приводить примеры, оценивать, соглашаться или возражать, спрашивать, отвечать; высказываться логично, связно;</a:t>
            </a:r>
          </a:p>
          <a:p>
            <a:pPr lvl="0"/>
            <a:r>
              <a:rPr lang="ru-RU" dirty="0" smtClean="0"/>
              <a:t> </a:t>
            </a:r>
            <a:r>
              <a:rPr lang="ru-RU" dirty="0"/>
              <a:t>говорить выразительно в нормальном темпе, пользоваться интонацией диалога.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/>
              <a:t>2. Умения речевого этикета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1300" dirty="0"/>
              <a:t>В речевой этикет включаются: обращение, знакомство, приветствие, привлечение внимания, приглашение, просьба, согласие и отказ, извинение, жалоба, сочувствие, неодобрение, поздравление, благодарность, прощание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5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468033"/>
            <a:ext cx="4718304" cy="701145"/>
          </a:xfrm>
        </p:spPr>
        <p:txBody>
          <a:bodyPr/>
          <a:lstStyle/>
          <a:p>
            <a:r>
              <a:rPr lang="ru-RU" i="1" dirty="0"/>
              <a:t>3. Умение общаться в паре</a:t>
            </a:r>
            <a:r>
              <a:rPr lang="ru-RU" dirty="0"/>
              <a:t>,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3400425"/>
            <a:ext cx="4718304" cy="2475442"/>
          </a:xfrm>
        </p:spPr>
        <p:txBody>
          <a:bodyPr/>
          <a:lstStyle/>
          <a:p>
            <a:r>
              <a:rPr lang="ru-RU" sz="2000" dirty="0"/>
              <a:t>группе из 3 — 5 человек, в </a:t>
            </a:r>
            <a:r>
              <a:rPr lang="ru-RU" sz="2000" dirty="0" smtClean="0"/>
              <a:t>коллективе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856192"/>
          </a:xfrm>
        </p:spPr>
        <p:txBody>
          <a:bodyPr/>
          <a:lstStyle/>
          <a:p>
            <a:r>
              <a:rPr lang="ru-RU" sz="2400" i="1" dirty="0"/>
              <a:t>4. Умение общаться для планирования совместных </a:t>
            </a:r>
            <a:r>
              <a:rPr lang="ru-RU" sz="2400" i="1" dirty="0" smtClean="0"/>
              <a:t>действий</a:t>
            </a: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1" y="3400425"/>
            <a:ext cx="4718304" cy="247544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достижения </a:t>
            </a:r>
            <a:r>
              <a:rPr lang="ru-RU" sz="1800" dirty="0"/>
              <a:t>результатов и их обсуждения, участвовать в обсуждении определенной 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6448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5. Неречевые (невербальные) умения — уместное использование мимики, жестов.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39" r="413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Диалогическая речь отличается лаконичностью и простотой конструкций. Конкретные условия реальной действительности, в которых протекает разговор, непосредственное общение с собеседником позволяют им понимать друг друга, не прибегая к развёрнутым высказываниям. </a:t>
            </a:r>
          </a:p>
        </p:txBody>
      </p:sp>
    </p:spTree>
    <p:extLst>
      <p:ext uri="{BB962C8B-B14F-4D97-AF65-F5344CB8AC3E}">
        <p14:creationId xmlns:p14="http://schemas.microsoft.com/office/powerpoint/2010/main" xmlns="" val="41837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982132"/>
            <a:ext cx="3718455" cy="12181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Для диалога характерны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0" y="982131"/>
            <a:ext cx="4887384" cy="489373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      </a:t>
            </a:r>
            <a:r>
              <a:rPr lang="ru-RU" sz="2200" dirty="0"/>
              <a:t>разговорная лексика;</a:t>
            </a:r>
          </a:p>
          <a:p>
            <a:r>
              <a:rPr lang="ru-RU" sz="2200" dirty="0"/>
              <a:t>      краткость, недоговоренность, обрывистость;</a:t>
            </a:r>
          </a:p>
          <a:p>
            <a:r>
              <a:rPr lang="ru-RU" sz="2200" dirty="0"/>
              <a:t>       простые и сложные бессоюзные предложения;</a:t>
            </a:r>
          </a:p>
          <a:p>
            <a:r>
              <a:rPr lang="ru-RU" sz="2200" dirty="0"/>
              <a:t>      кратковременное предварительное обдумывание;</a:t>
            </a:r>
          </a:p>
          <a:p>
            <a:r>
              <a:rPr lang="ru-RU" sz="2200" dirty="0"/>
              <a:t>   использование шаблонов, речевых клише, речевых стереотипов,</a:t>
            </a:r>
            <a:br>
              <a:rPr lang="ru-RU" sz="2200" dirty="0"/>
            </a:br>
            <a:r>
              <a:rPr lang="ru-RU" sz="2200" dirty="0"/>
              <a:t>устойчивых формул общения, т. е. речевого этикета;</a:t>
            </a:r>
          </a:p>
          <a:p>
            <a:r>
              <a:rPr lang="ru-RU" sz="2200" dirty="0"/>
              <a:t>      использование жестов, мимики, поз.</a:t>
            </a:r>
          </a:p>
          <a:p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124857" cy="2438404"/>
          </a:xfrm>
        </p:spPr>
        <p:txBody>
          <a:bodyPr/>
          <a:lstStyle/>
          <a:p>
            <a:pPr algn="just"/>
            <a:r>
              <a:rPr lang="ru-RU" dirty="0"/>
              <a:t>Устная диалогическая речь протекает в конкретной ситуации и сопровождается жестами, мимикой, интонацией. Отсюда и языковое оформление диалога. Речь в нем может быть неполной, сокращенной, иногда фрагментарной.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65549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1" y="952500"/>
            <a:ext cx="3812116" cy="18076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Методические приёмы обучения детей диалогической речи в практике ДОУ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191125" y="982131"/>
            <a:ext cx="5697009" cy="4923369"/>
          </a:xfrm>
        </p:spPr>
        <p:txBody>
          <a:bodyPr>
            <a:normAutofit fontScale="77500" lnSpcReduction="20000"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 smtClean="0"/>
          </a:p>
          <a:p>
            <a:pPr lvl="0"/>
            <a:r>
              <a:rPr lang="ru-RU" sz="2600" b="1" dirty="0" smtClean="0"/>
              <a:t>разговор </a:t>
            </a:r>
            <a:r>
              <a:rPr lang="ru-RU" sz="2600" b="1" dirty="0" smtClean="0"/>
              <a:t>воспитателя с детьми</a:t>
            </a:r>
            <a:r>
              <a:rPr lang="ru-RU" sz="2600" dirty="0" smtClean="0"/>
              <a:t> (неподготовленный диалог).  </a:t>
            </a:r>
          </a:p>
          <a:p>
            <a:pPr lvl="0"/>
            <a:r>
              <a:rPr lang="ru-RU" sz="2600" b="1" dirty="0" smtClean="0"/>
              <a:t>беседы </a:t>
            </a:r>
            <a:r>
              <a:rPr lang="ru-RU" sz="2600" dirty="0" smtClean="0"/>
              <a:t>с детьми (подготовленные разговоры)</a:t>
            </a:r>
          </a:p>
          <a:p>
            <a:pPr lvl="0"/>
            <a:r>
              <a:rPr lang="ru-RU" sz="2600" b="1" dirty="0" smtClean="0"/>
              <a:t>совместное словесное творчество</a:t>
            </a:r>
          </a:p>
          <a:p>
            <a:r>
              <a:rPr lang="ru-RU" sz="2600" b="1" dirty="0" smtClean="0"/>
              <a:t>словесные</a:t>
            </a:r>
            <a:r>
              <a:rPr lang="ru-RU" sz="2600" b="1" dirty="0" smtClean="0"/>
              <a:t> </a:t>
            </a:r>
            <a:r>
              <a:rPr lang="ru-RU" sz="2600" b="1" dirty="0" smtClean="0"/>
              <a:t>поручения</a:t>
            </a:r>
          </a:p>
          <a:p>
            <a:pPr lvl="0"/>
            <a:r>
              <a:rPr lang="ru-RU" sz="2600" b="1" dirty="0" smtClean="0"/>
              <a:t>чтение литературных </a:t>
            </a:r>
            <a:r>
              <a:rPr lang="ru-RU" sz="2600" b="1" dirty="0" smtClean="0"/>
              <a:t>произведений</a:t>
            </a:r>
          </a:p>
          <a:p>
            <a:pPr lvl="0"/>
            <a:r>
              <a:rPr lang="ru-RU" sz="2600" b="1" dirty="0" smtClean="0"/>
              <a:t>рассказывание </a:t>
            </a:r>
            <a:r>
              <a:rPr lang="ru-RU" sz="2600" b="1" dirty="0" smtClean="0"/>
              <a:t>стихов по ролям</a:t>
            </a:r>
            <a:r>
              <a:rPr lang="ru-RU" sz="2600" dirty="0" smtClean="0"/>
              <a:t> </a:t>
            </a:r>
            <a:endParaRPr lang="ru-RU" sz="2600" dirty="0" smtClean="0"/>
          </a:p>
          <a:p>
            <a:r>
              <a:rPr lang="ru-RU" sz="2600" b="1" dirty="0" smtClean="0"/>
              <a:t>проблемные ситуации</a:t>
            </a:r>
          </a:p>
          <a:p>
            <a:r>
              <a:rPr lang="ru-RU" sz="2600" b="1" dirty="0" smtClean="0"/>
              <a:t>подвижные игры</a:t>
            </a:r>
          </a:p>
          <a:p>
            <a:pPr lvl="0"/>
            <a:r>
              <a:rPr lang="ru-RU" sz="2600" b="1" dirty="0" err="1" smtClean="0"/>
              <a:t>Тризовские</a:t>
            </a:r>
            <a:r>
              <a:rPr lang="ru-RU" sz="2600" b="1" dirty="0" smtClean="0"/>
              <a:t> </a:t>
            </a:r>
            <a:r>
              <a:rPr lang="ru-RU" sz="2600" b="1" dirty="0" smtClean="0"/>
              <a:t>игры</a:t>
            </a:r>
            <a:endParaRPr lang="ru-RU" sz="2600" b="1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08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500</Words>
  <Application>Microsoft Office PowerPoint</Application>
  <PresentationFormat>Произвольный</PresentationFormat>
  <Paragraphs>51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Формирование коммуникативной компетенции дошкольников через развитие диалогической речи</vt:lpstr>
      <vt:lpstr> Какие  функции выполняет речь в жизни ребенка?</vt:lpstr>
      <vt:lpstr>Что такое диалог?</vt:lpstr>
      <vt:lpstr>МЕТОДЫ И ПРИЁМЫ ДИАЛОГИЧЕСКОЙ РЕЧИ</vt:lpstr>
      <vt:lpstr>Можно выделить несколько групп диалогических умений</vt:lpstr>
      <vt:lpstr>Слайд 6</vt:lpstr>
      <vt:lpstr>5. Неречевые (невербальные) умения — уместное использование мимики, жестов.</vt:lpstr>
      <vt:lpstr>Для диалога характерны</vt:lpstr>
      <vt:lpstr>Методические приёмы обучения детей диалогической речи в практике ДОУ 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РАЗВИТИE ДИАЛОГИЧЕСКОЙ РЕЧИ У ДОШКОЛЬНИКОВ </dc:title>
  <dc:creator>DO429</dc:creator>
  <cp:lastModifiedBy>ЯЯЯЯ</cp:lastModifiedBy>
  <cp:revision>24</cp:revision>
  <dcterms:created xsi:type="dcterms:W3CDTF">2016-01-18T14:38:03Z</dcterms:created>
  <dcterms:modified xsi:type="dcterms:W3CDTF">2018-03-29T06:22:43Z</dcterms:modified>
</cp:coreProperties>
</file>