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6" r:id="rId1"/>
  </p:sldMasterIdLst>
  <p:notesMasterIdLst>
    <p:notesMasterId r:id="rId40"/>
  </p:notesMasterIdLst>
  <p:sldIdLst>
    <p:sldId id="321" r:id="rId2"/>
    <p:sldId id="257" r:id="rId3"/>
    <p:sldId id="258" r:id="rId4"/>
    <p:sldId id="281" r:id="rId5"/>
    <p:sldId id="299" r:id="rId6"/>
    <p:sldId id="282" r:id="rId7"/>
    <p:sldId id="283" r:id="rId8"/>
    <p:sldId id="272" r:id="rId9"/>
    <p:sldId id="273" r:id="rId10"/>
    <p:sldId id="313" r:id="rId11"/>
    <p:sldId id="284" r:id="rId12"/>
    <p:sldId id="285" r:id="rId13"/>
    <p:sldId id="271" r:id="rId14"/>
    <p:sldId id="296" r:id="rId15"/>
    <p:sldId id="300" r:id="rId16"/>
    <p:sldId id="286" r:id="rId17"/>
    <p:sldId id="301" r:id="rId18"/>
    <p:sldId id="302" r:id="rId19"/>
    <p:sldId id="316" r:id="rId20"/>
    <p:sldId id="303" r:id="rId21"/>
    <p:sldId id="304" r:id="rId22"/>
    <p:sldId id="305" r:id="rId23"/>
    <p:sldId id="317" r:id="rId24"/>
    <p:sldId id="306" r:id="rId25"/>
    <p:sldId id="287" r:id="rId26"/>
    <p:sldId id="307" r:id="rId27"/>
    <p:sldId id="318" r:id="rId28"/>
    <p:sldId id="308" r:id="rId29"/>
    <p:sldId id="309" r:id="rId30"/>
    <p:sldId id="310" r:id="rId31"/>
    <p:sldId id="311" r:id="rId32"/>
    <p:sldId id="312" r:id="rId33"/>
    <p:sldId id="288" r:id="rId34"/>
    <p:sldId id="314" r:id="rId35"/>
    <p:sldId id="319" r:id="rId36"/>
    <p:sldId id="320" r:id="rId37"/>
    <p:sldId id="315" r:id="rId38"/>
    <p:sldId id="279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8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95B2B673-309B-4353-A050-49E4448B891C}" type="datetimeFigureOut">
              <a:rPr lang="ru-RU"/>
              <a:pPr>
                <a:defRPr/>
              </a:pPr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CA29403-060A-4EE8-8780-164EB55BE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A29403-060A-4EE8-8780-164EB55BEF94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1CCA33-1A20-4006-91C1-0E69B289DE78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4B57AD-865D-47B9-83A0-310C738F7B76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E988B3-D9F6-41D6-A0AE-471E6CF6A2FA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91F93D-BE16-4545-9733-49C4F4EB2179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C5E641-C4F6-4D04-9867-4E2F00E1BDF5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230AE7-35E0-49F4-8E07-D228B7C0BF6C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407B2A-DE42-4FCB-B8F9-280D1F9EE29B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6506A4-CF8F-4A28-8E66-B3B5F93BFE4C}" type="slidenum">
              <a:rPr lang="ru-RU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E25D6B-D0B2-4DD6-88B2-AB22FB424027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8F42B8-2CD2-432B-8521-A68AB831AE57}" type="slidenum">
              <a:rPr lang="ru-RU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72F86C-3430-408F-9AA3-703140CA077C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FFB8D0-507A-493D-BBDF-F3D9E0841723}" type="slidenum">
              <a:rPr lang="ru-RU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DD01E5-0313-4CFD-B12A-8F57AFD6DEA2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9BDE24-6977-429F-9FE4-7EF7ED10ED1A}" type="slidenum">
              <a:rPr lang="ru-RU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A29403-060A-4EE8-8780-164EB55BEF9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58144D-D0DE-4B54-B029-EB5ADCB3C665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9380C0-3B3B-4AAC-A463-2D6679105067}" type="slidenum">
              <a:rPr lang="ru-RU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4FCC0E-FCFD-4499-9551-ACCBC7F8DD2A}" type="slidenum">
              <a:rPr lang="ru-RU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A29403-060A-4EE8-8780-164EB55BEF94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DB3373-8FB3-4F81-980A-DA8A66BA12BB}" type="slidenum">
              <a:rPr lang="ru-RU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4B843C-F6D7-41A8-8720-52BD0F36B558}" type="slidenum">
              <a:rPr lang="ru-RU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F53FCF4-2E44-4EB5-B248-345D316514E9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74D5C2-C61C-4D24-B8C4-DCC17647310C}" type="slidenum">
              <a:rPr lang="ru-RU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D711D53-29D1-45F5-B9CE-A3469FD54A4B}" type="slidenum">
              <a:rPr lang="ru-RU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78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FBF31F-6EF1-4AD6-AF34-F99C708606CB}" type="slidenum">
              <a:rPr lang="ru-RU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48618E-ADA8-4017-A2CB-0A049AF4A2E6}" type="slidenum">
              <a:rPr lang="ru-RU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275CA5-3316-41DF-9B7B-36BE5315ADF1}" type="slidenum">
              <a:rPr lang="ru-RU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A29403-060A-4EE8-8780-164EB55BEF94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A29403-060A-4EE8-8780-164EB55BEF94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3FD03D-4E72-4CFA-BD91-4CBD7148E767}" type="slidenum">
              <a:rPr lang="ru-RU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DCAA5A-BD48-45CC-B9B7-CB95FA04BEB8}" type="slidenum">
              <a:rPr lang="ru-RU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5C06D6-D535-46F3-902B-CA9D55AF9F78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7D3521-D518-4E73-AE03-D51E0DB8B46D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7A596C-416A-433D-9599-AD0E07C39C13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3161D2-E424-4BFF-BE35-FE7E1904CDF1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0FF5B2-037E-4499-86B5-450166ECD686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1D5F8C-3CAB-4D88-9796-5B3BBAA6C8EF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ChangeArrowheads="1"/>
          </p:cNvSpPr>
          <p:nvPr/>
        </p:nvSpPr>
        <p:spPr bwMode="gray">
          <a:xfrm>
            <a:off x="0" y="2708275"/>
            <a:ext cx="9144000" cy="8747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black">
          <a:xfrm>
            <a:off x="381000" y="271463"/>
            <a:ext cx="10890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782" tIns="47891" rIns="95782" bIns="47891">
            <a:spAutoFit/>
          </a:bodyPr>
          <a:lstStyle/>
          <a:p>
            <a:pPr defTabSz="957263">
              <a:defRPr/>
            </a:pPr>
            <a:r>
              <a:rPr lang="en-US" sz="2100" b="1">
                <a:solidFill>
                  <a:schemeClr val="bg1"/>
                </a:solidFill>
                <a:latin typeface="Verdana" pitchFamily="34" charset="0"/>
                <a:cs typeface="+mn-cs"/>
              </a:rPr>
              <a:t>LOGO</a:t>
            </a:r>
          </a:p>
        </p:txBody>
      </p:sp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-11113" y="-12700"/>
            <a:ext cx="9175751" cy="6870700"/>
            <a:chOff x="-7" y="-8"/>
            <a:chExt cx="5780" cy="4328"/>
          </a:xfrm>
        </p:grpSpPr>
        <p:sp>
          <p:nvSpPr>
            <p:cNvPr id="7" name="AutoShape 36"/>
            <p:cNvSpPr>
              <a:spLocks noChangeArrowheads="1"/>
            </p:cNvSpPr>
            <p:nvPr/>
          </p:nvSpPr>
          <p:spPr bwMode="gray">
            <a:xfrm>
              <a:off x="17" y="16"/>
              <a:ext cx="5729" cy="42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37"/>
            <p:cNvSpPr>
              <a:spLocks/>
            </p:cNvSpPr>
            <p:nvPr/>
          </p:nvSpPr>
          <p:spPr bwMode="gray">
            <a:xfrm>
              <a:off x="-3" y="-8"/>
              <a:ext cx="295" cy="289"/>
            </a:xfrm>
            <a:custGeom>
              <a:avLst/>
              <a:gdLst/>
              <a:ahLst/>
              <a:cxnLst>
                <a:cxn ang="0">
                  <a:pos x="3" y="395"/>
                </a:cxn>
                <a:cxn ang="0">
                  <a:pos x="74" y="216"/>
                </a:cxn>
                <a:cxn ang="0">
                  <a:pos x="231" y="50"/>
                </a:cxn>
                <a:cxn ang="0">
                  <a:pos x="403" y="0"/>
                </a:cxn>
                <a:cxn ang="0">
                  <a:pos x="0" y="0"/>
                </a:cxn>
              </a:cxnLst>
              <a:rect l="0" t="0" r="r" b="b"/>
              <a:pathLst>
                <a:path w="403" h="395">
                  <a:moveTo>
                    <a:pt x="3" y="395"/>
                  </a:moveTo>
                  <a:lnTo>
                    <a:pt x="74" y="216"/>
                  </a:lnTo>
                  <a:lnTo>
                    <a:pt x="231" y="50"/>
                  </a:lnTo>
                  <a:lnTo>
                    <a:pt x="40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gray">
            <a:xfrm>
              <a:off x="-7" y="3982"/>
              <a:ext cx="287" cy="338"/>
            </a:xfrm>
            <a:custGeom>
              <a:avLst/>
              <a:gdLst/>
              <a:ahLst/>
              <a:cxnLst>
                <a:cxn ang="0">
                  <a:pos x="391" y="473"/>
                </a:cxn>
                <a:cxn ang="0">
                  <a:pos x="151" y="353"/>
                </a:cxn>
                <a:cxn ang="0">
                  <a:pos x="42" y="201"/>
                </a:cxn>
                <a:cxn ang="0">
                  <a:pos x="0" y="0"/>
                </a:cxn>
                <a:cxn ang="0">
                  <a:pos x="1" y="470"/>
                </a:cxn>
              </a:cxnLst>
              <a:rect l="0" t="0" r="r" b="b"/>
              <a:pathLst>
                <a:path w="391" h="473">
                  <a:moveTo>
                    <a:pt x="391" y="473"/>
                  </a:moveTo>
                  <a:lnTo>
                    <a:pt x="151" y="353"/>
                  </a:lnTo>
                  <a:lnTo>
                    <a:pt x="42" y="201"/>
                  </a:lnTo>
                  <a:lnTo>
                    <a:pt x="0" y="0"/>
                  </a:lnTo>
                  <a:lnTo>
                    <a:pt x="1" y="47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39"/>
            <p:cNvSpPr>
              <a:spLocks/>
            </p:cNvSpPr>
            <p:nvPr/>
          </p:nvSpPr>
          <p:spPr bwMode="gray">
            <a:xfrm>
              <a:off x="5499" y="4026"/>
              <a:ext cx="274" cy="287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gray">
            <a:xfrm>
              <a:off x="5467" y="0"/>
              <a:ext cx="30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1" y="96"/>
                </a:cxn>
                <a:cxn ang="0">
                  <a:pos x="353" y="231"/>
                </a:cxn>
                <a:cxn ang="0">
                  <a:pos x="403" y="403"/>
                </a:cxn>
                <a:cxn ang="0">
                  <a:pos x="403" y="0"/>
                </a:cxn>
              </a:cxnLst>
              <a:rect l="0" t="0" r="r" b="b"/>
              <a:pathLst>
                <a:path w="403" h="403">
                  <a:moveTo>
                    <a:pt x="0" y="0"/>
                  </a:moveTo>
                  <a:lnTo>
                    <a:pt x="221" y="96"/>
                  </a:lnTo>
                  <a:lnTo>
                    <a:pt x="353" y="231"/>
                  </a:lnTo>
                  <a:lnTo>
                    <a:pt x="403" y="403"/>
                  </a:lnTo>
                  <a:lnTo>
                    <a:pt x="403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2720975"/>
            <a:ext cx="9144000" cy="817563"/>
          </a:xfrm>
        </p:spPr>
        <p:txBody>
          <a:bodyPr/>
          <a:lstStyle>
            <a:lvl1pPr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2176463"/>
            <a:ext cx="7086600" cy="4365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9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DFF646-5C39-430F-A468-785FF60F6D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2706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2706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961316-0433-468F-88BF-B5549DB706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" y="53975"/>
            <a:ext cx="7392988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BA14A2-E9B5-4EE7-B28C-B45F0E8934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xfrm>
            <a:off x="14288" y="838200"/>
            <a:ext cx="8458200" cy="228600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xfrm>
            <a:off x="5867400" y="646112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9D29D-080F-4993-B8E7-4B5C3B311A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xfrm>
            <a:off x="14288" y="838200"/>
            <a:ext cx="8458200" cy="228600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xfrm>
            <a:off x="5867400" y="646112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D517E-1E68-4152-AFA0-D460E26919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xfrm>
            <a:off x="14288" y="838200"/>
            <a:ext cx="8458200" cy="228600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xfrm>
            <a:off x="5867400" y="646112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1994D-052A-46B1-9BC8-80289EC847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7401CE-497C-49A3-8358-17C7AD94EE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E0A6B4-8D7E-4C86-B7FD-1B55957DE0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18F4B2-811A-4948-841C-11F296C477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017480-5B43-4198-BD97-FEA11F9217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0BFDE7-72F9-4D72-9A5B-82B478F95A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310E5-4C8E-4D2D-9B54-3C615D536C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1246EB-517E-4788-AE92-845463BE11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D36922-D57C-4F09-8994-904B0EFBD0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Freeform 15" descr="29641"/>
          <p:cNvSpPr>
            <a:spLocks/>
          </p:cNvSpPr>
          <p:nvPr/>
        </p:nvSpPr>
        <p:spPr bwMode="gray">
          <a:xfrm>
            <a:off x="36513" y="80963"/>
            <a:ext cx="9077325" cy="1595437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576" y="560"/>
              </a:cxn>
              <a:cxn ang="0">
                <a:pos x="1403" y="390"/>
              </a:cxn>
              <a:cxn ang="0">
                <a:pos x="2452" y="314"/>
              </a:cxn>
              <a:cxn ang="0">
                <a:pos x="3102" y="326"/>
              </a:cxn>
              <a:cxn ang="0">
                <a:pos x="4043" y="434"/>
              </a:cxn>
              <a:cxn ang="0">
                <a:pos x="4944" y="668"/>
              </a:cxn>
              <a:cxn ang="0">
                <a:pos x="5691" y="971"/>
              </a:cxn>
              <a:cxn ang="0">
                <a:pos x="5718" y="19"/>
              </a:cxn>
              <a:cxn ang="0">
                <a:pos x="9" y="0"/>
              </a:cxn>
            </a:cxnLst>
            <a:rect l="0" t="0" r="r" b="b"/>
            <a:pathLst>
              <a:path w="5718" h="1005">
                <a:moveTo>
                  <a:pt x="0" y="756"/>
                </a:moveTo>
                <a:cubicBezTo>
                  <a:pt x="96" y="724"/>
                  <a:pt x="297" y="635"/>
                  <a:pt x="576" y="560"/>
                </a:cubicBezTo>
                <a:cubicBezTo>
                  <a:pt x="855" y="485"/>
                  <a:pt x="1037" y="442"/>
                  <a:pt x="1403" y="390"/>
                </a:cubicBezTo>
                <a:cubicBezTo>
                  <a:pt x="1769" y="337"/>
                  <a:pt x="2154" y="320"/>
                  <a:pt x="2452" y="314"/>
                </a:cubicBezTo>
                <a:lnTo>
                  <a:pt x="3102" y="326"/>
                </a:lnTo>
                <a:cubicBezTo>
                  <a:pt x="3367" y="346"/>
                  <a:pt x="3736" y="377"/>
                  <a:pt x="4043" y="434"/>
                </a:cubicBezTo>
                <a:cubicBezTo>
                  <a:pt x="4350" y="490"/>
                  <a:pt x="4669" y="578"/>
                  <a:pt x="4944" y="668"/>
                </a:cubicBezTo>
                <a:cubicBezTo>
                  <a:pt x="5219" y="757"/>
                  <a:pt x="5679" y="1005"/>
                  <a:pt x="5691" y="971"/>
                </a:cubicBezTo>
                <a:cubicBezTo>
                  <a:pt x="5695" y="964"/>
                  <a:pt x="5718" y="25"/>
                  <a:pt x="5718" y="19"/>
                </a:cubicBezTo>
                <a:cubicBezTo>
                  <a:pt x="5718" y="7"/>
                  <a:pt x="1198" y="4"/>
                  <a:pt x="9" y="0"/>
                </a:cubicBezTo>
              </a:path>
            </a:pathLst>
          </a:custGeom>
          <a:blipFill dpi="0" rotWithShape="1">
            <a:blip r:embed="rId18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6450013"/>
            <a:ext cx="289718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r">
              <a:defRPr sz="1300" b="1">
                <a:latin typeface="Verdana" pitchFamily="34" charset="0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950" y="6454775"/>
            <a:ext cx="9271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ctr">
              <a:defRPr sz="1300" b="1">
                <a:latin typeface="Verdana" pitchFamily="34" charset="0"/>
              </a:defRPr>
            </a:lvl1pPr>
          </a:lstStyle>
          <a:p>
            <a:fld id="{4011543C-D0AC-478A-82F8-94B037D4A38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542925" y="53975"/>
            <a:ext cx="7392988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3079" name="Group 16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" y="0"/>
            <a:chExt cx="8065" cy="6048"/>
          </a:xfrm>
        </p:grpSpPr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-1" y="5629"/>
              <a:ext cx="389" cy="417"/>
            </a:xfrm>
            <a:custGeom>
              <a:avLst/>
              <a:gdLst/>
              <a:ahLst/>
              <a:cxnLst>
                <a:cxn ang="0">
                  <a:pos x="314" y="416"/>
                </a:cxn>
                <a:cxn ang="0">
                  <a:pos x="389" y="417"/>
                </a:cxn>
                <a:cxn ang="0">
                  <a:pos x="158" y="297"/>
                </a:cxn>
                <a:cxn ang="0">
                  <a:pos x="39" y="179"/>
                </a:cxn>
                <a:cxn ang="0">
                  <a:pos x="0" y="0"/>
                </a:cxn>
                <a:cxn ang="0">
                  <a:pos x="1" y="417"/>
                </a:cxn>
              </a:cxnLst>
              <a:rect l="0" t="0" r="r" b="b"/>
              <a:pathLst>
                <a:path w="389" h="417">
                  <a:moveTo>
                    <a:pt x="314" y="416"/>
                  </a:moveTo>
                  <a:lnTo>
                    <a:pt x="389" y="417"/>
                  </a:lnTo>
                  <a:lnTo>
                    <a:pt x="158" y="297"/>
                  </a:lnTo>
                  <a:lnTo>
                    <a:pt x="39" y="179"/>
                  </a:lnTo>
                  <a:lnTo>
                    <a:pt x="0" y="0"/>
                  </a:lnTo>
                  <a:lnTo>
                    <a:pt x="1" y="417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7701" y="5645"/>
              <a:ext cx="363" cy="403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gray">
            <a:xfrm>
              <a:off x="26" y="42"/>
              <a:ext cx="8012" cy="59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-1" y="13"/>
              <a:ext cx="405" cy="441"/>
            </a:xfrm>
            <a:custGeom>
              <a:avLst/>
              <a:gdLst/>
              <a:ahLst/>
              <a:cxnLst>
                <a:cxn ang="0">
                  <a:pos x="2" y="441"/>
                </a:cxn>
                <a:cxn ang="0">
                  <a:pos x="107" y="175"/>
                </a:cxn>
                <a:cxn ang="0">
                  <a:pos x="387" y="0"/>
                </a:cxn>
                <a:cxn ang="0">
                  <a:pos x="1" y="0"/>
                </a:cxn>
              </a:cxnLst>
              <a:rect l="0" t="0" r="r" b="b"/>
              <a:pathLst>
                <a:path w="405" h="441">
                  <a:moveTo>
                    <a:pt x="2" y="441"/>
                  </a:moveTo>
                  <a:cubicBezTo>
                    <a:pt x="19" y="397"/>
                    <a:pt x="0" y="345"/>
                    <a:pt x="107" y="175"/>
                  </a:cubicBezTo>
                  <a:cubicBezTo>
                    <a:pt x="214" y="6"/>
                    <a:pt x="405" y="16"/>
                    <a:pt x="387" y="0"/>
                  </a:cubicBezTo>
                  <a:lnTo>
                    <a:pt x="1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7588" y="0"/>
              <a:ext cx="470" cy="48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42" y="150"/>
                </a:cxn>
                <a:cxn ang="0">
                  <a:pos x="470" y="461"/>
                </a:cxn>
                <a:cxn ang="0">
                  <a:pos x="470" y="0"/>
                </a:cxn>
              </a:cxnLst>
              <a:rect l="0" t="0" r="r" b="b"/>
              <a:pathLst>
                <a:path w="470" h="483">
                  <a:moveTo>
                    <a:pt x="0" y="4"/>
                  </a:moveTo>
                  <a:cubicBezTo>
                    <a:pt x="57" y="28"/>
                    <a:pt x="264" y="74"/>
                    <a:pt x="342" y="150"/>
                  </a:cubicBezTo>
                  <a:cubicBezTo>
                    <a:pt x="450" y="275"/>
                    <a:pt x="452" y="483"/>
                    <a:pt x="470" y="461"/>
                  </a:cubicBezTo>
                  <a:lnTo>
                    <a:pt x="47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046" name="Line 22"/>
          <p:cNvSpPr>
            <a:spLocks noChangeShapeType="1"/>
          </p:cNvSpPr>
          <p:nvPr/>
        </p:nvSpPr>
        <p:spPr bwMode="gray">
          <a:xfrm>
            <a:off x="323850" y="6500813"/>
            <a:ext cx="8569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  <p:sldLayoutId id="2147484048" r:id="rId13"/>
    <p:sldLayoutId id="2147484049" r:id="rId14"/>
    <p:sldLayoutId id="2147484050" r:id="rId15"/>
  </p:sldLayoutIdLst>
  <p:txStyles>
    <p:titleStyle>
      <a:lvl1pPr algn="ctr" defTabSz="957263" rtl="0" fontAlgn="base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957263" rtl="0" fontAlgn="base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2pPr>
      <a:lvl3pPr algn="ctr" defTabSz="957263" rtl="0" fontAlgn="base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3pPr>
      <a:lvl4pPr algn="ctr" defTabSz="957263" rtl="0" fontAlgn="base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4pPr>
      <a:lvl5pPr algn="ctr" defTabSz="957263" rtl="0" fontAlgn="base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5pPr>
      <a:lvl6pPr marL="4572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6pPr>
      <a:lvl7pPr marL="9144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7pPr>
      <a:lvl8pPr marL="13716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8pPr>
      <a:lvl9pPr marL="18288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defTabSz="957263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100">
          <a:solidFill>
            <a:schemeClr val="tx1"/>
          </a:solidFill>
          <a:latin typeface="+mj-lt"/>
        </a:defRPr>
      </a:lvl2pPr>
      <a:lvl3pPr marL="1196975" indent="-239713" algn="l" defTabSz="957263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+mj-lt"/>
        </a:defRPr>
      </a:lvl3pPr>
      <a:lvl4pPr marL="1676400" indent="-239713" algn="l" defTabSz="957263" rtl="0" fontAlgn="base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j-lt"/>
        </a:defRPr>
      </a:lvl4pPr>
      <a:lvl5pPr marL="21542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5pPr>
      <a:lvl6pPr marL="26114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6pPr>
      <a:lvl7pPr marL="30686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7pPr>
      <a:lvl8pPr marL="35258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8pPr>
      <a:lvl9pPr marL="39830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Шум и его воздействие на окружающую среду</a:t>
            </a:r>
          </a:p>
          <a:p>
            <a:r>
              <a:rPr lang="ru-RU" sz="1800" dirty="0" smtClean="0"/>
              <a:t>Малышев Константин , обучающийся 9 класса</a:t>
            </a:r>
          </a:p>
          <a:p>
            <a:r>
              <a:rPr lang="ru-RU" sz="1800" dirty="0" smtClean="0"/>
              <a:t>Ершова </a:t>
            </a:r>
            <a:r>
              <a:rPr lang="ru-RU" sz="1800" dirty="0" smtClean="0"/>
              <a:t>И.В., учитель физики МБОУ «</a:t>
            </a:r>
            <a:r>
              <a:rPr lang="ru-RU" sz="1800" dirty="0" err="1" smtClean="0"/>
              <a:t>Воронинская</a:t>
            </a:r>
            <a:r>
              <a:rPr lang="ru-RU" sz="1800" dirty="0" smtClean="0"/>
              <a:t> СОШ»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285729"/>
            <a:ext cx="8686800" cy="214314"/>
          </a:xfrm>
        </p:spPr>
        <p:txBody>
          <a:bodyPr/>
          <a:lstStyle/>
          <a:p>
            <a:r>
              <a:rPr lang="ru-RU" sz="4000" dirty="0" smtClean="0"/>
              <a:t>Диаграмма интенсивности шума</a:t>
            </a:r>
          </a:p>
        </p:txBody>
      </p:sp>
      <p:graphicFrame>
        <p:nvGraphicFramePr>
          <p:cNvPr id="2050" name="Object 8"/>
          <p:cNvGraphicFramePr>
            <a:graphicFrameLocks noChangeAspect="1"/>
          </p:cNvGraphicFramePr>
          <p:nvPr>
            <p:ph type="dgm" idx="1"/>
          </p:nvPr>
        </p:nvGraphicFramePr>
        <p:xfrm>
          <a:off x="0" y="1658938"/>
          <a:ext cx="8964613" cy="4411662"/>
        </p:xfrm>
        <a:graphic>
          <a:graphicData uri="http://schemas.openxmlformats.org/presentationml/2006/ole">
            <p:oleObj spid="_x0000_s2050" name="Диаграмма" r:id="rId4" imgW="9220335" imgH="4943535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8000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80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8000" dirty="0" smtClean="0">
                <a:solidFill>
                  <a:schemeClr val="tx1">
                    <a:lumMod val="75000"/>
                  </a:schemeClr>
                </a:solidFill>
              </a:rPr>
              <a:t>Шумы</a:t>
            </a:r>
            <a:endParaRPr lang="ru-RU" sz="8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ru-RU" sz="4800" b="1" dirty="0" smtClean="0"/>
          </a:p>
          <a:p>
            <a:pPr>
              <a:defRPr/>
            </a:pPr>
            <a:r>
              <a:rPr lang="ru-RU" sz="4800" b="1" dirty="0" smtClean="0"/>
              <a:t>Производственные</a:t>
            </a:r>
          </a:p>
          <a:p>
            <a:pPr>
              <a:defRPr/>
            </a:pPr>
            <a:r>
              <a:rPr lang="ru-RU" sz="4800" dirty="0" smtClean="0"/>
              <a:t>Бытовые</a:t>
            </a:r>
          </a:p>
          <a:p>
            <a:pPr>
              <a:defRPr/>
            </a:pPr>
            <a:r>
              <a:rPr lang="ru-RU" sz="4800" dirty="0" smtClean="0"/>
              <a:t>Транспортные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Производственные шумы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4" name="Picture 2" descr="D:\И.В\220px-Dampfturbine_Montage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1214422"/>
            <a:ext cx="3419484" cy="4092039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49155" name="Picture 3" descr="D:\И.В\250px-Electric_motor_cycle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428736"/>
            <a:ext cx="3175000" cy="317500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8438" name="Picture 4" descr="D:\И.В\gl_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2071688"/>
            <a:ext cx="38354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Гибель китов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ru-RU" i="1" dirty="0" smtClean="0"/>
              <a:t>В последнее время появились данные, что мощные двигатели кораблей и подводных лодок, и особенно гидролокаторы и сонары сильно мешают подводным обитателям, пользующимся гидролокационным способом общения и поиска добычи.</a:t>
            </a:r>
            <a:r>
              <a:rPr lang="ru-RU" dirty="0" smtClean="0"/>
              <a:t> </a:t>
            </a:r>
            <a:r>
              <a:rPr lang="ru-RU" i="1" dirty="0" smtClean="0"/>
              <a:t>Особенно страдают некоторые виды китов и дельфинов. Некоторые необъяснимые ранее случаи массовой гибели китов, их «выбрасывания на берег» теперь нашли объяснение. В ряде случаев явление может быть связано с военными учениями, в ходе которых млекопитающие глохнут, и теряют способность ориентироваться.</a:t>
            </a:r>
            <a:endParaRPr lang="ru-RU" dirty="0" smtClean="0"/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C:\Users\Андрей\Desktop\И.В\001t1bz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276872"/>
            <a:ext cx="7143750" cy="4762500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Массовое выбрасывание китов на берег</a:t>
            </a:r>
            <a:endParaRPr lang="ru-RU" dirty="0"/>
          </a:p>
        </p:txBody>
      </p:sp>
      <p:sp>
        <p:nvSpPr>
          <p:cNvPr id="2048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7" name="Picture 3" descr="C:\Users\Гость\Desktop\738863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764704"/>
            <a:ext cx="5101283" cy="343028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133123" name="Picture 3" descr="C:\Users\Андрей\Desktop\И.В\ok_12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620688"/>
            <a:ext cx="5715000" cy="3790950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Бытовой шум</a:t>
            </a:r>
          </a:p>
        </p:txBody>
      </p:sp>
      <p:pic>
        <p:nvPicPr>
          <p:cNvPr id="21507" name="Picture 2" descr="D:\943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1228725"/>
            <a:ext cx="6408737" cy="49990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D:\И.В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2100263"/>
            <a:ext cx="3897313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Бытовые шумы</a:t>
            </a:r>
          </a:p>
        </p:txBody>
      </p:sp>
      <p:sp>
        <p:nvSpPr>
          <p:cNvPr id="2253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3" name="Picture 2" descr="D:\И.В\му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1071563"/>
            <a:ext cx="3810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3" descr="D:\И.В\1_8699_2.jpg"/>
          <p:cNvPicPr>
            <a:picLocks noChangeAspect="1" noChangeArrowheads="1"/>
          </p:cNvPicPr>
          <p:nvPr/>
        </p:nvPicPr>
        <p:blipFill>
          <a:blip r:embed="rId5"/>
          <a:srcRect l="8163" t="8163" r="6122" b="8163"/>
          <a:stretch>
            <a:fillRect/>
          </a:stretch>
        </p:blipFill>
        <p:spPr bwMode="auto">
          <a:xfrm>
            <a:off x="0" y="1285875"/>
            <a:ext cx="300037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Шумная музыка и слух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 descr="D:\И.В\Timo_Tolkki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571625"/>
            <a:ext cx="28670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D:\И.В\1JimiHendri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1571625"/>
            <a:ext cx="28575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C:\Users\Гость\Desktop\220px-Edgar_Degas_-_Lorenzo_Pagans_et_Auguste_de_Ga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1571625"/>
            <a:ext cx="2951162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Уровни шума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2800" dirty="0" smtClean="0"/>
              <a:t>20-30 дБ – безвреден для человека</a:t>
            </a:r>
          </a:p>
          <a:p>
            <a:r>
              <a:rPr lang="ru-RU" sz="2800" dirty="0" smtClean="0"/>
              <a:t>80 дБ – вызывает болевое ощущение</a:t>
            </a:r>
          </a:p>
          <a:p>
            <a:r>
              <a:rPr lang="ru-RU" sz="2800" dirty="0" smtClean="0"/>
              <a:t>150 дБ – непереносим</a:t>
            </a:r>
          </a:p>
          <a:p>
            <a:r>
              <a:rPr lang="ru-RU" sz="2800" dirty="0" smtClean="0"/>
              <a:t>180дБ – усталость металла</a:t>
            </a:r>
          </a:p>
          <a:p>
            <a:r>
              <a:rPr lang="ru-RU" sz="2800" dirty="0" smtClean="0"/>
              <a:t>190 дБ – заклепки вырываются из конструкции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"/>
          <p:cNvSpPr>
            <a:spLocks noGrp="1" noChangeArrowheads="1"/>
          </p:cNvSpPr>
          <p:nvPr>
            <p:ph type="title"/>
          </p:nvPr>
        </p:nvSpPr>
        <p:spPr>
          <a:xfrm>
            <a:off x="500034" y="142853"/>
            <a:ext cx="8229600" cy="428628"/>
          </a:xfrm>
        </p:spPr>
        <p:txBody>
          <a:bodyPr/>
          <a:lstStyle/>
          <a:p>
            <a:r>
              <a:rPr lang="ru-RU" sz="3600" dirty="0" smtClean="0"/>
              <a:t>Уровни шума</a:t>
            </a:r>
          </a:p>
        </p:txBody>
      </p:sp>
      <p:pic>
        <p:nvPicPr>
          <p:cNvPr id="25603" name="Picture 13" descr="14t3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908050"/>
            <a:ext cx="3168650" cy="2330450"/>
          </a:xfrm>
        </p:spPr>
      </p:pic>
      <p:sp>
        <p:nvSpPr>
          <p:cNvPr id="34828" name="Rectangle 12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sz="2000" dirty="0" smtClean="0"/>
              <a:t>Уровень шума в 20-30 дБ практически безвреден для человека, это естественный шумовой фон. Что же касается громких звуков, то здесь допустимая граница составляет примерно 80 Дб. Звук в 130 децибелов уже вызывает у человека болевое ощущение, а 150 становится для него непереносимым. Недаром в средние века существовала казнь « под колокол».</a:t>
            </a:r>
          </a:p>
        </p:txBody>
      </p:sp>
      <p:pic>
        <p:nvPicPr>
          <p:cNvPr id="25605" name="Picture 14" descr="13t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581525"/>
            <a:ext cx="40322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5" descr="35r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1989138"/>
            <a:ext cx="1960563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Цель работы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4000" smtClean="0"/>
              <a:t>исследование проблемы шумового загрязнения</a:t>
            </a:r>
          </a:p>
        </p:txBody>
      </p:sp>
      <p:pic>
        <p:nvPicPr>
          <p:cNvPr id="9220" name="Picture 4" descr="16r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019425"/>
            <a:ext cx="42481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42924" y="53975"/>
            <a:ext cx="8315356" cy="563563"/>
          </a:xfrm>
        </p:spPr>
        <p:txBody>
          <a:bodyPr/>
          <a:lstStyle/>
          <a:p>
            <a:r>
              <a:rPr lang="ru-RU" sz="3600" dirty="0" smtClean="0"/>
              <a:t>Казнь «под колоколом»</a:t>
            </a:r>
          </a:p>
        </p:txBody>
      </p:sp>
      <p:sp>
        <p:nvSpPr>
          <p:cNvPr id="2662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6631" name="Picture 6" descr="C:\Users\Андрей\Desktop\И.В\zvonnica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5807401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Left"/>
            <a:lightRig rig="threePt" dir="t"/>
          </a:scene3d>
        </p:spPr>
      </p:pic>
      <p:pic>
        <p:nvPicPr>
          <p:cNvPr id="8" name="Picture 5" descr="C:\Users\Андрей\Desktop\И.В\19wz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3913" y="928670"/>
            <a:ext cx="3240087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И.В\SyMartinval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714500"/>
            <a:ext cx="4786313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D:\И.В\ninj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1714500"/>
            <a:ext cx="33512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Заголовок 1"/>
          <p:cNvSpPr>
            <a:spLocks noGrp="1"/>
          </p:cNvSpPr>
          <p:nvPr>
            <p:ph type="title"/>
          </p:nvPr>
        </p:nvSpPr>
        <p:spPr>
          <a:xfrm>
            <a:off x="0" y="53975"/>
            <a:ext cx="9143999" cy="563563"/>
          </a:xfrm>
        </p:spPr>
        <p:txBody>
          <a:bodyPr/>
          <a:lstStyle/>
          <a:p>
            <a:r>
              <a:rPr lang="ru-RU" sz="3200" dirty="0" smtClean="0"/>
              <a:t>Крик - это непосредственная атака!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sz="2800" dirty="0" smtClean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D:\И.В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09027"/>
            <a:ext cx="3214678" cy="5748973"/>
          </a:xfrm>
          <a:prstGeom prst="rect">
            <a:avLst/>
          </a:prstGeom>
          <a:noFill/>
        </p:spPr>
      </p:pic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542924" y="53975"/>
            <a:ext cx="7672413" cy="563563"/>
          </a:xfrm>
        </p:spPr>
        <p:txBody>
          <a:bodyPr/>
          <a:lstStyle/>
          <a:p>
            <a:r>
              <a:rPr lang="ru-RU" sz="4400" dirty="0" smtClean="0"/>
              <a:t>Психология крика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25" y="1600200"/>
            <a:ext cx="7358063" cy="4530725"/>
          </a:xfrm>
        </p:spPr>
        <p:txBody>
          <a:bodyPr/>
          <a:lstStyle/>
          <a:p>
            <a:pPr algn="r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одном исследовании опрашивались дети разных регионов России, у какого учителя они хотели бы учиться. И дети разных возрастов чаще всего отвечали: «У такого, который бы не кричал». В наших школах сегодня действительно очень много крика. Учитель кричит, ребенок глупеет, цепенеет, начинает его бояться и хуже учиться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 шума – ночной клуб!</a:t>
            </a:r>
          </a:p>
        </p:txBody>
      </p:sp>
      <p:pic>
        <p:nvPicPr>
          <p:cNvPr id="134146" name="Picture 2" descr="C:\Users\Андрей\Desktop\И.В\4b4dd74ec5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5009628" cy="3339752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</p:pic>
      <p:sp>
        <p:nvSpPr>
          <p:cNvPr id="41988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5248275"/>
          </a:xfrm>
        </p:spPr>
        <p:txBody>
          <a:bodyPr/>
          <a:lstStyle/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В процессе определения шума в ночное время от источника, которым являлся ночной клуб, расположенный на нижних этажах здания в одном из районов Москвы были установлены значительные превышения допустимых уровней звукового давления. Решения органов судебной власти, основанное на результатах измерений, стали основанием для соблюдения «Закона о тишине» и организации звукоизоляции помещений ночного клуба. </a:t>
            </a:r>
          </a:p>
        </p:txBody>
      </p:sp>
      <p:pic>
        <p:nvPicPr>
          <p:cNvPr id="134147" name="Picture 3" descr="C:\Users\Андрей\Desktop\И.В\index.18_norm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7434" y="3356992"/>
            <a:ext cx="4706566" cy="3244168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542924" y="53975"/>
            <a:ext cx="8172479" cy="563563"/>
          </a:xfrm>
        </p:spPr>
        <p:txBody>
          <a:bodyPr/>
          <a:lstStyle/>
          <a:p>
            <a:r>
              <a:rPr lang="ru-RU" sz="4000" dirty="0" smtClean="0"/>
              <a:t>Разновидности </a:t>
            </a:r>
            <a:r>
              <a:rPr lang="ru-RU" sz="4000" dirty="0" err="1" smtClean="0"/>
              <a:t>шумомеров</a:t>
            </a:r>
            <a:endParaRPr lang="ru-RU" sz="4000" dirty="0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700" name="Picture 2" descr="D:\И.В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1285875"/>
            <a:ext cx="2571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D:\И.В\110A-web_thumbnai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3143250"/>
            <a:ext cx="29289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4" descr="D:\И.В\12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1285875"/>
            <a:ext cx="2571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072494" cy="563563"/>
          </a:xfrm>
        </p:spPr>
        <p:txBody>
          <a:bodyPr/>
          <a:lstStyle/>
          <a:p>
            <a:r>
              <a:rPr lang="ru-RU" sz="4000" dirty="0" smtClean="0"/>
              <a:t>Транспортные шумы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4" name="Picture 2" descr="D:\И.В\300px-Ikarus280M.jpg"/>
          <p:cNvPicPr>
            <a:picLocks noChangeAspect="1" noChangeArrowheads="1"/>
          </p:cNvPicPr>
          <p:nvPr/>
        </p:nvPicPr>
        <p:blipFill>
          <a:blip r:embed="rId3"/>
          <a:srcRect t="5110" r="1753" b="8022"/>
          <a:stretch>
            <a:fillRect/>
          </a:stretch>
        </p:blipFill>
        <p:spPr bwMode="auto">
          <a:xfrm>
            <a:off x="357188" y="1214438"/>
            <a:ext cx="4000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D:\И.В\250px-Pesa_Warszaw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643313"/>
            <a:ext cx="400050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5" descr="D:\И.В\7418618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8" y="3571875"/>
            <a:ext cx="3857625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6" descr="D:\И.В\220px-MAI-2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8" y="1214438"/>
            <a:ext cx="385762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28600"/>
            <a:ext cx="8142287" cy="9683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400" u="sng" dirty="0" smtClean="0"/>
              <a:t>Способы снижение уровня </a:t>
            </a:r>
            <a:r>
              <a:rPr lang="ru-RU" sz="4400" u="sng" dirty="0" smtClean="0">
                <a:solidFill>
                  <a:schemeClr val="accent5">
                    <a:lumMod val="10000"/>
                  </a:schemeClr>
                </a:solidFill>
              </a:rPr>
              <a:t>шумового загрязнения:</a:t>
            </a:r>
            <a:endParaRPr lang="ru-RU" sz="4400" dirty="0" smtClean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00188"/>
            <a:ext cx="8229600" cy="4530725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u="sng" dirty="0" smtClean="0"/>
              <a:t>использование специальных приемов планировки и застройки, (размещение вдоль проезжей части обслуживающих, коммунальных объектов, гаражей-стоянок и пр.)</a:t>
            </a:r>
            <a:endParaRPr lang="ru-RU" dirty="0" smtClean="0"/>
          </a:p>
          <a:p>
            <a:pPr>
              <a:defRPr/>
            </a:pPr>
            <a:r>
              <a:rPr lang="ru-RU" u="sng" dirty="0" smtClean="0"/>
              <a:t>архитектурно-планировочные решения жилых зданий с ориентацией спальных помещений во двор, а вспомогательных – на магистрали</a:t>
            </a:r>
            <a:endParaRPr lang="ru-RU" dirty="0" smtClean="0"/>
          </a:p>
          <a:p>
            <a:pPr>
              <a:defRPr/>
            </a:pPr>
            <a:r>
              <a:rPr lang="ru-RU" u="sng" dirty="0" smtClean="0"/>
              <a:t>строительство </a:t>
            </a:r>
            <a:r>
              <a:rPr lang="ru-RU" u="sng" dirty="0" err="1" smtClean="0"/>
              <a:t>шумозащитных</a:t>
            </a:r>
            <a:r>
              <a:rPr lang="ru-RU" u="sng" dirty="0" smtClean="0"/>
              <a:t> домов, экранирующих внутриквартальные территории от проникновения шума</a:t>
            </a:r>
          </a:p>
          <a:p>
            <a:pPr>
              <a:defRPr/>
            </a:pPr>
            <a:r>
              <a:rPr lang="ru-RU" u="sng" dirty="0" smtClean="0"/>
              <a:t>размещение торговых учреждений, предприятий общественного питания, мини-производств преимущественно в отдельно стоящих зданиях</a:t>
            </a: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Звукоизоляция оконных конструкций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5248275"/>
          </a:xfrm>
        </p:spPr>
        <p:txBody>
          <a:bodyPr/>
          <a:lstStyle/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Исследование шума проводились в квартире реконструируемого дома, окна которой выходят на достаточно оживленную улицу Ленина. В процессе исследования была определена необходимая звукоизолирующая способность оконных конструкций, обеспечивающая комфортное пребывание в помещениях, и произведен подбор соответствующих стеклопакетов. </a:t>
            </a:r>
          </a:p>
          <a:p>
            <a:endParaRPr lang="ru-RU" dirty="0" smtClean="0"/>
          </a:p>
        </p:txBody>
      </p:sp>
      <p:pic>
        <p:nvPicPr>
          <p:cNvPr id="135170" name="Picture 2" descr="C:\Users\Андрей\Desktop\И.В\DSCF0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4512503" cy="3384376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</p:pic>
      <p:pic>
        <p:nvPicPr>
          <p:cNvPr id="135171" name="Picture 3" descr="C:\Users\Андрей\Desktop\И.В\foto.cheb.ru-12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068960"/>
            <a:ext cx="4499992" cy="337499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33162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u="sng" dirty="0" smtClean="0"/>
              <a:t>строительство </a:t>
            </a:r>
            <a:r>
              <a:rPr lang="ru-RU" sz="2000" u="sng" dirty="0" err="1" smtClean="0"/>
              <a:t>железноодоржного</a:t>
            </a:r>
            <a:r>
              <a:rPr lang="ru-RU" sz="2000" u="sng" dirty="0" smtClean="0"/>
              <a:t> обхода для исключения пропуска транзитных грузовых поездов через территорию города</a:t>
            </a:r>
            <a:endParaRPr lang="ru-RU" sz="2000" dirty="0" smtClean="0"/>
          </a:p>
          <a:p>
            <a:pPr>
              <a:defRPr/>
            </a:pPr>
            <a:r>
              <a:rPr lang="ru-RU" sz="2000" u="sng" dirty="0" smtClean="0"/>
              <a:t>устройство вдоль трасс железных дорог на участках, примыкающих к жилой застройке, </a:t>
            </a:r>
            <a:r>
              <a:rPr lang="ru-RU" sz="2000" u="sng" dirty="0" err="1" smtClean="0"/>
              <a:t>шумозащитных</a:t>
            </a:r>
            <a:r>
              <a:rPr lang="ru-RU" sz="2000" u="sng" dirty="0" smtClean="0"/>
              <a:t> экранов</a:t>
            </a:r>
            <a:endParaRPr lang="ru-RU" sz="2000" dirty="0" smtClean="0"/>
          </a:p>
          <a:p>
            <a:pPr>
              <a:defRPr/>
            </a:pPr>
            <a:r>
              <a:rPr lang="ru-RU" sz="2000" u="sng" dirty="0" smtClean="0"/>
              <a:t>строительство новых объектов транспортной инфраструктуры с </a:t>
            </a:r>
            <a:r>
              <a:rPr lang="ru-RU" sz="2000" u="sng" dirty="0" err="1" smtClean="0"/>
              <a:t>шумозащитными</a:t>
            </a:r>
            <a:r>
              <a:rPr lang="ru-RU" sz="2000" u="sng" dirty="0" smtClean="0"/>
              <a:t> конструктивными элементами</a:t>
            </a:r>
            <a:endParaRPr lang="ru-RU" sz="2000" dirty="0" smtClean="0"/>
          </a:p>
          <a:p>
            <a:pPr>
              <a:defRPr/>
            </a:pPr>
            <a:r>
              <a:rPr lang="ru-RU" sz="2000" u="sng" dirty="0" smtClean="0"/>
              <a:t>разработка </a:t>
            </a:r>
            <a:r>
              <a:rPr lang="ru-RU" sz="2000" u="sng" dirty="0" err="1" smtClean="0"/>
              <a:t>шумозащитных</a:t>
            </a:r>
            <a:r>
              <a:rPr lang="ru-RU" sz="2000" u="sng" dirty="0" smtClean="0"/>
              <a:t> мероприятий на предприятиях, являющихся источниками шумового загрязнения</a:t>
            </a:r>
            <a:endParaRPr lang="ru-RU" sz="2000" dirty="0" smtClean="0"/>
          </a:p>
          <a:p>
            <a:pPr>
              <a:defRPr/>
            </a:pPr>
            <a:r>
              <a:rPr lang="ru-RU" sz="2000" u="sng" dirty="0" smtClean="0"/>
              <a:t>контроль за параметрами транспортных потоков, расчет основных вариантов движения транспорта,  внедрение жесткой маршрутизации грузовых перевозок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429784" cy="563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err="1" smtClean="0"/>
              <a:t>Противошумы</a:t>
            </a:r>
            <a:r>
              <a:rPr lang="ru-RU" dirty="0" smtClean="0"/>
              <a:t> – средства индивидуальной </a:t>
            </a:r>
            <a:br>
              <a:rPr lang="ru-RU" dirty="0" smtClean="0"/>
            </a:br>
            <a:r>
              <a:rPr lang="ru-RU" dirty="0" smtClean="0"/>
              <a:t>защиты</a:t>
            </a: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10000"/>
                  </a:schemeClr>
                </a:solidFill>
              </a:rPr>
              <a:t>органа слуха и предупреждения различных расстройств организма, вызываемых чрезмерным шумом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4800" dirty="0" smtClean="0"/>
          </a:p>
          <a:p>
            <a:r>
              <a:rPr lang="ru-RU" sz="4800" dirty="0" smtClean="0"/>
              <a:t>Вкладыши (</a:t>
            </a:r>
            <a:r>
              <a:rPr lang="ru-RU" sz="4800" dirty="0" err="1" smtClean="0"/>
              <a:t>беруши</a:t>
            </a:r>
            <a:r>
              <a:rPr lang="ru-RU" sz="4800" dirty="0" smtClean="0"/>
              <a:t>)</a:t>
            </a:r>
          </a:p>
          <a:p>
            <a:r>
              <a:rPr lang="ru-RU" sz="4800" dirty="0" smtClean="0"/>
              <a:t>Наушники</a:t>
            </a:r>
          </a:p>
          <a:p>
            <a:r>
              <a:rPr lang="ru-RU" sz="4800" dirty="0" smtClean="0"/>
              <a:t>Шлемы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Задачи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Исследование основных характеристики шума</a:t>
            </a:r>
          </a:p>
          <a:p>
            <a:r>
              <a:rPr lang="ru-RU" dirty="0" smtClean="0"/>
              <a:t>Оценка влияния шума на организм животных и человека</a:t>
            </a:r>
          </a:p>
          <a:p>
            <a:r>
              <a:rPr lang="ru-RU" dirty="0" smtClean="0"/>
              <a:t>Исследование методов борьбы с шумовым загрязнением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Вкладыши (</a:t>
            </a:r>
            <a:r>
              <a:rPr lang="ru-RU" sz="4000" dirty="0" err="1" smtClean="0"/>
              <a:t>беруши</a:t>
            </a:r>
            <a:r>
              <a:rPr lang="ru-RU" sz="4000" dirty="0" smtClean="0"/>
              <a:t>)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6" name="Picture 2" descr="D:\И.В\220px-Earpl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1714488"/>
            <a:ext cx="4331280" cy="250033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57347" name="Picture 3" descr="D:\И.В\220px-Swimming_Earplug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643050"/>
            <a:ext cx="3643338" cy="2732504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34822" name="Picture 4" descr="D:\И.В\180px-Tapon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8" y="207168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Наушники</a:t>
            </a: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0" name="Picture 2" descr="D:\И.В\A031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3540840" cy="407196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60418" name="Picture 2" descr="D:\И.В\762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285860"/>
            <a:ext cx="3357554" cy="3458592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  <p:pic>
        <p:nvPicPr>
          <p:cNvPr id="35846" name="Picture 3" descr="D:\И.В\A0096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2786063"/>
            <a:ext cx="29527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Шлемы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4" name="Picture 2" descr="D:\И.В\helmets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500174"/>
            <a:ext cx="5334037" cy="400052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59395" name="Picture 3" descr="D:\И.В\049050052057055055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500174"/>
            <a:ext cx="4046248" cy="4214842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563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/>
              <a:t>Воздействие шума на живые организмы </a:t>
            </a:r>
            <a:endParaRPr lang="ru-RU" sz="3200" dirty="0"/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2226" name="Picture 2" descr="D:\И.В\Bankoboev_Ru_samolet_na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5643570" cy="423267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</p:pic>
      <p:pic>
        <p:nvPicPr>
          <p:cNvPr id="52227" name="Picture 3" descr="D:\И.В\300px-Bienen_3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857364"/>
            <a:ext cx="5535629" cy="392909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"/>
            <a:ext cx="8748712" cy="64291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 smtClean="0"/>
              <a:t>Негативное воздействие шума на человека</a:t>
            </a:r>
          </a:p>
        </p:txBody>
      </p:sp>
      <p:sp>
        <p:nvSpPr>
          <p:cNvPr id="38915" name="Oval 3"/>
          <p:cNvSpPr>
            <a:spLocks noChangeArrowheads="1"/>
          </p:cNvSpPr>
          <p:nvPr/>
        </p:nvSpPr>
        <p:spPr bwMode="auto">
          <a:xfrm>
            <a:off x="3276600" y="2924175"/>
            <a:ext cx="2879725" cy="1441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latin typeface="Arial" charset="0"/>
              </a:rPr>
              <a:t>ФИЗИОЛОГИЧЕСКИЕ</a:t>
            </a:r>
          </a:p>
          <a:p>
            <a:pPr algn="ctr"/>
            <a:r>
              <a:rPr lang="ru-RU" sz="2000" b="1">
                <a:latin typeface="Arial" charset="0"/>
              </a:rPr>
              <a:t>ИЗМЕНЕНИЯ</a:t>
            </a:r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395288" y="1268413"/>
            <a:ext cx="18002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>
                <a:latin typeface="Arial" charset="0"/>
              </a:rPr>
              <a:t>Расстройство </a:t>
            </a:r>
          </a:p>
          <a:p>
            <a:pPr algn="ctr"/>
            <a:r>
              <a:rPr lang="ru-RU" sz="1400" b="1" dirty="0" err="1">
                <a:latin typeface="Arial" charset="0"/>
              </a:rPr>
              <a:t>Сердечно-сосудистой</a:t>
            </a:r>
            <a:endParaRPr lang="ru-RU" sz="1400" b="1" dirty="0">
              <a:latin typeface="Arial" charset="0"/>
            </a:endParaRPr>
          </a:p>
          <a:p>
            <a:pPr algn="ctr"/>
            <a:r>
              <a:rPr lang="ru-RU" sz="1400" b="1" dirty="0">
                <a:latin typeface="Arial" charset="0"/>
              </a:rPr>
              <a:t>системы</a:t>
            </a:r>
          </a:p>
        </p:txBody>
      </p:sp>
      <p:sp>
        <p:nvSpPr>
          <p:cNvPr id="38917" name="Oval 5"/>
          <p:cNvSpPr>
            <a:spLocks noChangeArrowheads="1"/>
          </p:cNvSpPr>
          <p:nvPr/>
        </p:nvSpPr>
        <p:spPr bwMode="auto">
          <a:xfrm>
            <a:off x="2555875" y="1125538"/>
            <a:ext cx="18002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Головная боль</a:t>
            </a:r>
          </a:p>
        </p:txBody>
      </p:sp>
      <p:sp>
        <p:nvSpPr>
          <p:cNvPr id="38918" name="Oval 6"/>
          <p:cNvSpPr>
            <a:spLocks noChangeArrowheads="1"/>
          </p:cNvSpPr>
          <p:nvPr/>
        </p:nvSpPr>
        <p:spPr bwMode="auto">
          <a:xfrm>
            <a:off x="4716463" y="1125538"/>
            <a:ext cx="18002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утомляемость</a:t>
            </a:r>
          </a:p>
        </p:txBody>
      </p:sp>
      <p:sp>
        <p:nvSpPr>
          <p:cNvPr id="38919" name="Oval 7"/>
          <p:cNvSpPr>
            <a:spLocks noChangeArrowheads="1"/>
          </p:cNvSpPr>
          <p:nvPr/>
        </p:nvSpPr>
        <p:spPr bwMode="auto">
          <a:xfrm>
            <a:off x="7092950" y="1268413"/>
            <a:ext cx="18002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Нарушение сна</a:t>
            </a:r>
          </a:p>
        </p:txBody>
      </p:sp>
      <p:sp>
        <p:nvSpPr>
          <p:cNvPr id="38920" name="Oval 8"/>
          <p:cNvSpPr>
            <a:spLocks noChangeArrowheads="1"/>
          </p:cNvSpPr>
          <p:nvPr/>
        </p:nvSpPr>
        <p:spPr bwMode="auto">
          <a:xfrm>
            <a:off x="179388" y="2852738"/>
            <a:ext cx="1944687" cy="18716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Снижение</a:t>
            </a:r>
          </a:p>
          <a:p>
            <a:pPr algn="ctr"/>
            <a:r>
              <a:rPr lang="ru-RU" b="1">
                <a:latin typeface="Arial" charset="0"/>
              </a:rPr>
              <a:t> рефлекторной</a:t>
            </a:r>
          </a:p>
          <a:p>
            <a:pPr algn="ctr"/>
            <a:r>
              <a:rPr lang="ru-RU" b="1">
                <a:latin typeface="Arial" charset="0"/>
              </a:rPr>
              <a:t>деятельности</a:t>
            </a:r>
          </a:p>
        </p:txBody>
      </p:sp>
      <p:sp>
        <p:nvSpPr>
          <p:cNvPr id="38921" name="Oval 9"/>
          <p:cNvSpPr>
            <a:spLocks noChangeArrowheads="1"/>
          </p:cNvSpPr>
          <p:nvPr/>
        </p:nvSpPr>
        <p:spPr bwMode="auto">
          <a:xfrm>
            <a:off x="6948488" y="3068638"/>
            <a:ext cx="1871662" cy="1512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Снижение памяти</a:t>
            </a:r>
          </a:p>
        </p:txBody>
      </p:sp>
      <p:sp>
        <p:nvSpPr>
          <p:cNvPr id="38922" name="Oval 10"/>
          <p:cNvSpPr>
            <a:spLocks noChangeArrowheads="1"/>
          </p:cNvSpPr>
          <p:nvPr/>
        </p:nvSpPr>
        <p:spPr bwMode="auto">
          <a:xfrm>
            <a:off x="7092950" y="5013325"/>
            <a:ext cx="1800225" cy="1512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Расстройство </a:t>
            </a:r>
          </a:p>
          <a:p>
            <a:pPr algn="ctr"/>
            <a:r>
              <a:rPr lang="ru-RU" b="1" dirty="0" smtClean="0">
                <a:latin typeface="Arial" charset="0"/>
              </a:rPr>
              <a:t>нервной </a:t>
            </a:r>
            <a:endParaRPr lang="ru-RU" b="1" dirty="0">
              <a:latin typeface="Arial" charset="0"/>
            </a:endParaRPr>
          </a:p>
          <a:p>
            <a:pPr algn="ctr"/>
            <a:r>
              <a:rPr lang="ru-RU" b="1" dirty="0">
                <a:latin typeface="Arial" charset="0"/>
              </a:rPr>
              <a:t>системы</a:t>
            </a:r>
          </a:p>
        </p:txBody>
      </p:sp>
      <p:sp>
        <p:nvSpPr>
          <p:cNvPr id="38923" name="Oval 11"/>
          <p:cNvSpPr>
            <a:spLocks noChangeArrowheads="1"/>
          </p:cNvSpPr>
          <p:nvPr/>
        </p:nvSpPr>
        <p:spPr bwMode="auto">
          <a:xfrm>
            <a:off x="395288" y="5157788"/>
            <a:ext cx="18002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latin typeface="Arial" charset="0"/>
              </a:rPr>
              <a:t>Урежение</a:t>
            </a:r>
          </a:p>
          <a:p>
            <a:pPr algn="ctr"/>
            <a:r>
              <a:rPr lang="ru-RU" b="1">
                <a:latin typeface="Arial" charset="0"/>
              </a:rPr>
              <a:t> пульса</a:t>
            </a:r>
          </a:p>
        </p:txBody>
      </p:sp>
      <p:sp>
        <p:nvSpPr>
          <p:cNvPr id="38924" name="Oval 12"/>
          <p:cNvSpPr>
            <a:spLocks noChangeArrowheads="1"/>
          </p:cNvSpPr>
          <p:nvPr/>
        </p:nvSpPr>
        <p:spPr bwMode="auto">
          <a:xfrm>
            <a:off x="2555875" y="5157788"/>
            <a:ext cx="2016125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Влияние</a:t>
            </a:r>
          </a:p>
          <a:p>
            <a:pPr algn="ctr"/>
            <a:r>
              <a:rPr lang="ru-RU" b="1" dirty="0" smtClean="0">
                <a:latin typeface="Arial" charset="0"/>
              </a:rPr>
              <a:t>на </a:t>
            </a:r>
            <a:r>
              <a:rPr lang="ru-RU" b="1" dirty="0">
                <a:latin typeface="Arial" charset="0"/>
              </a:rPr>
              <a:t>зрительный</a:t>
            </a:r>
          </a:p>
          <a:p>
            <a:pPr algn="ctr"/>
            <a:r>
              <a:rPr lang="ru-RU" b="1" dirty="0">
                <a:latin typeface="Arial" charset="0"/>
              </a:rPr>
              <a:t> анализатор</a:t>
            </a:r>
          </a:p>
        </p:txBody>
      </p:sp>
      <p:sp>
        <p:nvSpPr>
          <p:cNvPr id="38925" name="Oval 13"/>
          <p:cNvSpPr>
            <a:spLocks noChangeArrowheads="1"/>
          </p:cNvSpPr>
          <p:nvPr/>
        </p:nvSpPr>
        <p:spPr bwMode="auto">
          <a:xfrm>
            <a:off x="4716463" y="5229225"/>
            <a:ext cx="2160587" cy="13684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Влияние</a:t>
            </a:r>
          </a:p>
          <a:p>
            <a:pPr algn="ctr"/>
            <a:r>
              <a:rPr lang="ru-RU" b="1" dirty="0" smtClean="0">
                <a:latin typeface="Arial" charset="0"/>
              </a:rPr>
              <a:t>на </a:t>
            </a:r>
            <a:r>
              <a:rPr lang="ru-RU" b="1" dirty="0">
                <a:latin typeface="Arial" charset="0"/>
              </a:rPr>
              <a:t>вестибулярный</a:t>
            </a:r>
          </a:p>
          <a:p>
            <a:pPr algn="ctr"/>
            <a:r>
              <a:rPr lang="ru-RU" b="1" dirty="0">
                <a:latin typeface="Arial" charset="0"/>
              </a:rPr>
              <a:t>анализатор</a:t>
            </a:r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>
            <a:off x="3779838" y="2420938"/>
            <a:ext cx="3603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1908175" y="2420938"/>
            <a:ext cx="15843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2124075" y="3716338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 flipV="1">
            <a:off x="1835150" y="4149725"/>
            <a:ext cx="1800225" cy="11509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auto">
          <a:xfrm flipH="1">
            <a:off x="3635375" y="4292600"/>
            <a:ext cx="504825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auto">
          <a:xfrm>
            <a:off x="5148263" y="4292600"/>
            <a:ext cx="576262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 flipH="1">
            <a:off x="5148263" y="2492375"/>
            <a:ext cx="3603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3" name="Line 21"/>
          <p:cNvSpPr>
            <a:spLocks noChangeShapeType="1"/>
          </p:cNvSpPr>
          <p:nvPr/>
        </p:nvSpPr>
        <p:spPr bwMode="auto">
          <a:xfrm flipV="1">
            <a:off x="5867400" y="2492375"/>
            <a:ext cx="165735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4" name="Line 22"/>
          <p:cNvSpPr>
            <a:spLocks noChangeShapeType="1"/>
          </p:cNvSpPr>
          <p:nvPr/>
        </p:nvSpPr>
        <p:spPr bwMode="auto">
          <a:xfrm>
            <a:off x="6156325" y="3644900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38935" name="Line 23"/>
          <p:cNvSpPr>
            <a:spLocks noChangeShapeType="1"/>
          </p:cNvSpPr>
          <p:nvPr/>
        </p:nvSpPr>
        <p:spPr bwMode="auto">
          <a:xfrm>
            <a:off x="5940425" y="4005263"/>
            <a:ext cx="1655763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542924" y="53975"/>
            <a:ext cx="7886727" cy="563563"/>
          </a:xfrm>
        </p:spPr>
        <p:txBody>
          <a:bodyPr/>
          <a:lstStyle/>
          <a:p>
            <a:r>
              <a:rPr lang="ru-RU" dirty="0" smtClean="0"/>
              <a:t>Птицы на аэродроме</a:t>
            </a:r>
          </a:p>
        </p:txBody>
      </p:sp>
      <p:pic>
        <p:nvPicPr>
          <p:cNvPr id="44035" name="Picture 3" descr="C:\Users\Андрей\Desktop\И.В\03aragua0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908050"/>
            <a:ext cx="4324350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C:\Users\Андрей\Desktop\И.В\6cee93739086e495ba72912117a548d0_630_200_1_1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4292600"/>
            <a:ext cx="7523162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 descr="C:\Users\Андрей\Desktop\И.В\19371_6n1duvcr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07950" y="908050"/>
            <a:ext cx="4392613" cy="3295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563563"/>
          </a:xfrm>
        </p:spPr>
        <p:txBody>
          <a:bodyPr/>
          <a:lstStyle/>
          <a:p>
            <a:r>
              <a:rPr lang="ru-RU" dirty="0" smtClean="0"/>
              <a:t>Отпугивающие средства птиц от аэропорта</a:t>
            </a:r>
          </a:p>
        </p:txBody>
      </p:sp>
      <p:pic>
        <p:nvPicPr>
          <p:cNvPr id="45059" name="Picture 2" descr="C:\Users\Андрей\Desktop\И.В\8290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0713"/>
            <a:ext cx="31321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2" descr="C:\Users\Андрей\Desktop\И.В\QAL9MD_ptyz3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00563" y="692150"/>
            <a:ext cx="4416425" cy="3313113"/>
          </a:xfrm>
          <a:noFill/>
        </p:spPr>
      </p:pic>
      <p:pic>
        <p:nvPicPr>
          <p:cNvPr id="45061" name="Picture 4" descr="C:\Users\Андрей\Desktop\И.В\Robot-Falc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3600450"/>
            <a:ext cx="56165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Вывод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702175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sz="2600" i="1" dirty="0" smtClean="0"/>
              <a:t>Шумовое загрязнение – следствие необдуманного размещения объектов, издающих шум, вредный для здоровья. Решение данной проблемы стало более осуществимо с развитием новых технологий, и, стало быть, задачи по решению «шумовой проблемы» должны быть возложены на ученых и разработчиков, иначе здоровье жителей планеты, живущих в районах с шумовых загрязнением, будет ухудшаться еще быстрее. Здесь и транспорт «сыграл свою роль», и урбанизация… Подводя итог, скажу, что данная проблема решаема при активном внедрении научных проектов по данной теме в жизнь.</a:t>
            </a:r>
            <a:endParaRPr lang="ru-RU" dirty="0" smtClean="0"/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58" y="2643182"/>
            <a:ext cx="9105378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Гипотеза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600" dirty="0" smtClean="0"/>
              <a:t>На основе исследования найти факты, подтверждающие пагубное влияние шума на живые организмы и показать важность борьбы с шумовыми загрязнениями</a:t>
            </a:r>
          </a:p>
          <a:p>
            <a:pPr>
              <a:defRPr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218487" cy="19986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 smtClean="0"/>
              <a:t>Результаты исследования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>Провели опрос в классе:</a:t>
            </a:r>
            <a:r>
              <a:rPr lang="ru-RU" sz="24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i="1" dirty="0" smtClean="0">
                <a:solidFill>
                  <a:schemeClr val="tx1">
                    <a:lumMod val="75000"/>
                  </a:schemeClr>
                </a:solidFill>
              </a:rPr>
              <a:t>«</a:t>
            </a:r>
            <a:r>
              <a:rPr lang="ru-RU" sz="2800" i="1" dirty="0" smtClean="0">
                <a:solidFill>
                  <a:schemeClr val="tx1">
                    <a:lumMod val="75000"/>
                  </a:schemeClr>
                </a:solidFill>
              </a:rPr>
              <a:t>Как вы думаете, шум полезен или вреден?»</a:t>
            </a:r>
            <a:r>
              <a:rPr lang="ru-RU" sz="28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и вот что мы получили…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type="chart" idx="1"/>
          </p:nvPr>
        </p:nvGraphicFramePr>
        <p:xfrm>
          <a:off x="1057275" y="1741488"/>
          <a:ext cx="7029450" cy="4248150"/>
        </p:xfrm>
        <a:graphic>
          <a:graphicData uri="http://schemas.openxmlformats.org/presentationml/2006/ole">
            <p:oleObj spid="_x0000_s1026" name="Диаграмма" r:id="rId4" imgW="7029551" imgH="4248085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Продолжительность жизни сокращает: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600" dirty="0" smtClean="0"/>
          </a:p>
          <a:p>
            <a:r>
              <a:rPr lang="ru-RU" sz="3600" dirty="0" smtClean="0"/>
              <a:t>Шумовое загрязнение – </a:t>
            </a:r>
          </a:p>
          <a:p>
            <a:pPr>
              <a:buFont typeface="Wingdings" pitchFamily="2" charset="2"/>
              <a:buNone/>
            </a:pPr>
            <a:r>
              <a:rPr lang="ru-RU" sz="3600" dirty="0" smtClean="0"/>
              <a:t>на 10 – 12 лет</a:t>
            </a:r>
          </a:p>
          <a:p>
            <a:r>
              <a:rPr lang="ru-RU" sz="3600" dirty="0" smtClean="0"/>
              <a:t>Курение табака –</a:t>
            </a:r>
          </a:p>
          <a:p>
            <a:pPr>
              <a:buFont typeface="Wingdings" pitchFamily="2" charset="2"/>
              <a:buNone/>
            </a:pPr>
            <a:r>
              <a:rPr lang="ru-RU" sz="3600" dirty="0" smtClean="0"/>
              <a:t>на 6 – 8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Шум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3600" dirty="0" smtClean="0"/>
              <a:t>Шум – это беспорядочное хаотичное смешение звуков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WordArt 4"/>
          <p:cNvSpPr>
            <a:spLocks noChangeArrowheads="1" noChangeShapeType="1" noTextEdit="1"/>
          </p:cNvSpPr>
          <p:nvPr/>
        </p:nvSpPr>
        <p:spPr bwMode="auto">
          <a:xfrm>
            <a:off x="1331913" y="188913"/>
            <a:ext cx="630555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2700">
                  <a:solidFill>
                    <a:srgbClr val="45B83C"/>
                  </a:solidFill>
                  <a:round/>
                  <a:headEnd/>
                  <a:tailEnd/>
                </a:ln>
                <a:solidFill>
                  <a:srgbClr val="C0C0C0"/>
                </a:solidFill>
                <a:effectLst>
                  <a:outerShdw dist="20320" dir="1799969" algn="tl" rotWithShape="0">
                    <a:srgbClr val="000000">
                      <a:alpha val="39999"/>
                    </a:srgbClr>
                  </a:outerShdw>
                </a:effectLst>
                <a:latin typeface="Arial"/>
                <a:cs typeface="Arial"/>
              </a:rPr>
              <a:t>Таблица интенсивности </a:t>
            </a:r>
          </a:p>
          <a:p>
            <a:pPr algn="ctr"/>
            <a:r>
              <a:rPr lang="ru-RU" sz="3200" b="1" kern="10">
                <a:ln w="12700">
                  <a:solidFill>
                    <a:srgbClr val="45B83C"/>
                  </a:solidFill>
                  <a:round/>
                  <a:headEnd/>
                  <a:tailEnd/>
                </a:ln>
                <a:solidFill>
                  <a:srgbClr val="C0C0C0"/>
                </a:solidFill>
                <a:effectLst>
                  <a:outerShdw dist="20320" dir="1799969" algn="tl" rotWithShape="0">
                    <a:srgbClr val="000000">
                      <a:alpha val="39999"/>
                    </a:srgbClr>
                  </a:outerShdw>
                </a:effectLst>
                <a:latin typeface="Arial"/>
                <a:cs typeface="Arial"/>
              </a:rPr>
              <a:t>распространенных звуков (в дБ).</a:t>
            </a:r>
          </a:p>
        </p:txBody>
      </p:sp>
      <p:graphicFrame>
        <p:nvGraphicFramePr>
          <p:cNvPr id="126121" name="Group 169"/>
          <p:cNvGraphicFramePr>
            <a:graphicFrameLocks noGrp="1"/>
          </p:cNvGraphicFramePr>
          <p:nvPr>
            <p:ph idx="1"/>
          </p:nvPr>
        </p:nvGraphicFramePr>
        <p:xfrm>
          <a:off x="468313" y="1268413"/>
          <a:ext cx="8229600" cy="4930141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19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Шелест листвы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10-40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Шепот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Около 30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Тиканье будильника в 1м от уха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25-35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Дыхание спящего человека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Около 25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Обычный разговор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50-60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Санитарная норма для жилой зоны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45-60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Громкий разговор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Около 75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Пылесосы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Игра на пианино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Детский плач </a:t>
                      </a:r>
                    </a:p>
                  </a:txBody>
                  <a:tcPr marL="91439" marR="9143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 80</a:t>
                      </a:r>
                    </a:p>
                  </a:txBody>
                  <a:tcPr marL="91439" marR="914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030" name="Group 54"/>
          <p:cNvGraphicFramePr>
            <a:graphicFrameLocks noGrp="1"/>
          </p:cNvGraphicFramePr>
          <p:nvPr>
            <p:ph idx="1"/>
          </p:nvPr>
        </p:nvGraphicFramePr>
        <p:xfrm>
          <a:off x="395288" y="333375"/>
          <a:ext cx="8229600" cy="619220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Шум легкового автомобиля, несущегося со скоростью 100 км/ч, воспринимаемый с обочины дороги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80-90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Автомобильный гудок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Пневматический отбойный молоток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Около 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Отбойный молоток на расстоянии 7м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90-100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Железная дорога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85-100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Промышленные предприятия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80-110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Реактивный двигатель на испытательном стенде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Более 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Реактивный самолет на расстоянии 50-100 м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120-130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000066"/>
      </a:dk1>
      <a:lt1>
        <a:srgbClr val="FFFFFF"/>
      </a:lt1>
      <a:dk2>
        <a:srgbClr val="58A252"/>
      </a:dk2>
      <a:lt2>
        <a:srgbClr val="B2B2B2"/>
      </a:lt2>
      <a:accent1>
        <a:srgbClr val="0066FF"/>
      </a:accent1>
      <a:accent2>
        <a:srgbClr val="2C95A0"/>
      </a:accent2>
      <a:accent3>
        <a:srgbClr val="FFFFFF"/>
      </a:accent3>
      <a:accent4>
        <a:srgbClr val="000056"/>
      </a:accent4>
      <a:accent5>
        <a:srgbClr val="AAB8FF"/>
      </a:accent5>
      <a:accent6>
        <a:srgbClr val="278791"/>
      </a:accent6>
      <a:hlink>
        <a:srgbClr val="35BBE5"/>
      </a:hlink>
      <a:folHlink>
        <a:srgbClr val="872ECA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33CCCC"/>
        </a:accent1>
        <a:accent2>
          <a:srgbClr val="0099CC"/>
        </a:accent2>
        <a:accent3>
          <a:srgbClr val="FFFFFF"/>
        </a:accent3>
        <a:accent4>
          <a:srgbClr val="000056"/>
        </a:accent4>
        <a:accent5>
          <a:srgbClr val="ADE2E2"/>
        </a:accent5>
        <a:accent6>
          <a:srgbClr val="008AB9"/>
        </a:accent6>
        <a:hlink>
          <a:srgbClr val="6A9EB0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415CB3"/>
        </a:dk2>
        <a:lt2>
          <a:srgbClr val="B2B2B2"/>
        </a:lt2>
        <a:accent1>
          <a:srgbClr val="55AEEB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B4D3F3"/>
        </a:accent5>
        <a:accent6>
          <a:srgbClr val="E78A2D"/>
        </a:accent6>
        <a:hlink>
          <a:srgbClr val="4D7AB5"/>
        </a:hlink>
        <a:folHlink>
          <a:srgbClr val="996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0066FF"/>
        </a:accent1>
        <a:accent2>
          <a:srgbClr val="2C95A0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78791"/>
        </a:accent6>
        <a:hlink>
          <a:srgbClr val="35BBE5"/>
        </a:hlink>
        <a:folHlink>
          <a:srgbClr val="872E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cdb2004c019l</Template>
  <TotalTime>557</TotalTime>
  <Words>901</Words>
  <Application>Microsoft Office PowerPoint</Application>
  <PresentationFormat>Экран (4:3)</PresentationFormat>
  <Paragraphs>182</Paragraphs>
  <Slides>38</Slides>
  <Notes>38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sample</vt:lpstr>
      <vt:lpstr>Диаграмма</vt:lpstr>
      <vt:lpstr>Слайд 1</vt:lpstr>
      <vt:lpstr>Цель работы</vt:lpstr>
      <vt:lpstr>Задачи</vt:lpstr>
      <vt:lpstr>Гипотеза</vt:lpstr>
      <vt:lpstr>Результаты исследования  Провели опрос в классе:  «Как вы думаете, шум полезен или вреден?»  и вот что мы получили…   </vt:lpstr>
      <vt:lpstr>Продолжительность жизни сокращает:</vt:lpstr>
      <vt:lpstr>Шум</vt:lpstr>
      <vt:lpstr>Слайд 8</vt:lpstr>
      <vt:lpstr>Слайд 9</vt:lpstr>
      <vt:lpstr>Диаграмма интенсивности шума</vt:lpstr>
      <vt:lpstr> Шумы</vt:lpstr>
      <vt:lpstr>Производственные шумы</vt:lpstr>
      <vt:lpstr>Гибель китов</vt:lpstr>
      <vt:lpstr>Массовое выбрасывание китов на берег</vt:lpstr>
      <vt:lpstr>Бытовой шум</vt:lpstr>
      <vt:lpstr>Бытовые шумы</vt:lpstr>
      <vt:lpstr>Шумная музыка и слух</vt:lpstr>
      <vt:lpstr>Уровни шума</vt:lpstr>
      <vt:lpstr>Уровни шума</vt:lpstr>
      <vt:lpstr>Казнь «под колоколом»</vt:lpstr>
      <vt:lpstr>Крик - это непосредственная атака!</vt:lpstr>
      <vt:lpstr>Психология крика</vt:lpstr>
      <vt:lpstr>Источник шума – ночной клуб!</vt:lpstr>
      <vt:lpstr>Разновидности шумомеров</vt:lpstr>
      <vt:lpstr>Транспортные шумы</vt:lpstr>
      <vt:lpstr>Способы снижение уровня шумового загрязнения:</vt:lpstr>
      <vt:lpstr>Звукоизоляция оконных конструкций</vt:lpstr>
      <vt:lpstr>Слайд 28</vt:lpstr>
      <vt:lpstr> Противошумы – средства индивидуальной  защиты  органа слуха и предупреждения различных расстройств организма, вызываемых чрезмерным шумом</vt:lpstr>
      <vt:lpstr>Вкладыши (беруши)</vt:lpstr>
      <vt:lpstr>Наушники</vt:lpstr>
      <vt:lpstr>Шлемы</vt:lpstr>
      <vt:lpstr>Воздействие шума на живые организмы </vt:lpstr>
      <vt:lpstr>Негативное воздействие шума на человека</vt:lpstr>
      <vt:lpstr>Птицы на аэродроме</vt:lpstr>
      <vt:lpstr>Отпугивающие средства птиц от аэропорта</vt:lpstr>
      <vt:lpstr>Вывод</vt:lpstr>
      <vt:lpstr>Слайд 38</vt:lpstr>
    </vt:vector>
  </TitlesOfParts>
  <Company>Строительный колледж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Шумовое загрязнение</dc:title>
  <dc:creator>Андрей</dc:creator>
  <cp:lastModifiedBy>школа</cp:lastModifiedBy>
  <cp:revision>54</cp:revision>
  <dcterms:created xsi:type="dcterms:W3CDTF">2009-11-03T13:03:02Z</dcterms:created>
  <dcterms:modified xsi:type="dcterms:W3CDTF">2020-09-29T12:48:50Z</dcterms:modified>
</cp:coreProperties>
</file>