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8" r:id="rId3"/>
    <p:sldId id="290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1" r:id="rId14"/>
    <p:sldId id="273" r:id="rId15"/>
    <p:sldId id="282" r:id="rId16"/>
    <p:sldId id="285" r:id="rId17"/>
    <p:sldId id="308" r:id="rId18"/>
    <p:sldId id="309" r:id="rId19"/>
    <p:sldId id="283" r:id="rId20"/>
    <p:sldId id="274" r:id="rId21"/>
    <p:sldId id="286" r:id="rId22"/>
    <p:sldId id="278" r:id="rId23"/>
    <p:sldId id="280" r:id="rId24"/>
    <p:sldId id="294" r:id="rId25"/>
    <p:sldId id="281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6BDB-A7DD-4F3A-8A53-F146B0D8E0D9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8DF1-6473-4298-9329-03F9FE9FB9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8DF1-6473-4298-9329-03F9FE9FB9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A8510-1BF7-4F3A-93D3-6DD34EFBA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0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671EC-CE59-49B0-9A0A-04D20A5C57A5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98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37E7A-DCA9-46B1-82F1-47E4FE4A6D60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89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8FF15-D5EF-4853-9323-4658BFDED3D9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761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B77E5-E455-4783-A1EC-3543B8F36F94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49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DF689-5013-4C23-84E8-C6C5652186D5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97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E5970-59C7-436D-8E67-B759E0BA3511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928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097F-4DB0-4DDF-84DF-47D30F62C441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13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7EE6-8E0E-4451-B9A1-B09BF9DBAC12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26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708BB-1F43-4765-BB48-FFFEB0640E7C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96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83099-69FD-4142-9387-181155FDF641}" type="slidenum">
              <a:rPr lang="ru-RU" smtClean="0">
                <a:solidFill>
                  <a:srgbClr val="99663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55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>
              <a:solidFill>
                <a:srgbClr val="9966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382FD8B-CB57-4293-AFB2-E86BFA43B393}" type="slidenum">
              <a:rPr lang="ru-RU" smtClean="0">
                <a:solidFill>
                  <a:srgbClr val="996633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88;&#1086;&#1082;-&#1076;&#1086;&#1073;&#1088;&#1086;&#1090;&#1099;\&#1041;&#1077;&#1079;%20&#1080;&#1084;&#1077;&#1085;&#1080;_0001.wm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184086" cy="3083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656784" cy="29776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Урок развития речи.  6 класс.</a:t>
            </a:r>
          </a:p>
          <a:p>
            <a:r>
              <a:rPr lang="ru-RU" dirty="0" smtClean="0"/>
              <a:t>Подготовка к сочинению- рассуждению «С доброты человек начинается</a:t>
            </a:r>
            <a:r>
              <a:rPr lang="ru-RU" dirty="0" smtClean="0"/>
              <a:t>».</a:t>
            </a:r>
          </a:p>
          <a:p>
            <a:r>
              <a:rPr lang="ru-RU" sz="1800" dirty="0" smtClean="0"/>
              <a:t>Учитель русского языка  МОУ </a:t>
            </a:r>
            <a:r>
              <a:rPr lang="ru-RU" sz="1800" dirty="0" err="1" smtClean="0"/>
              <a:t>Среднетимерсянской</a:t>
            </a:r>
            <a:r>
              <a:rPr lang="ru-RU" sz="1800" dirty="0" smtClean="0"/>
              <a:t> СОШ  Пирогова Л.П.</a:t>
            </a:r>
            <a:endParaRPr lang="ru-RU" sz="1800" dirty="0"/>
          </a:p>
        </p:txBody>
      </p:sp>
      <p:pic>
        <p:nvPicPr>
          <p:cNvPr id="4" name="Picture 4" descr="bezzmirblekn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194"/>
            <a:ext cx="4131930" cy="320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28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10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effectLst/>
                <a:latin typeface="Times New Roman"/>
                <a:ea typeface="Times New Roman"/>
              </a:rPr>
              <a:t>Михаил Пришвин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>
                <a:solidFill>
                  <a:prstClr val="white"/>
                </a:solidFill>
                <a:ea typeface="Times New Roman"/>
              </a:rPr>
              <a:t> «Доброта - это солнце, которое согревает    душу человека». </a:t>
            </a:r>
            <a:r>
              <a:rPr lang="ru-RU" sz="2400" dirty="0">
                <a:solidFill>
                  <a:prstClr val="white"/>
                </a:solidFill>
                <a:ea typeface="Times New Roman"/>
              </a:rPr>
              <a:t/>
            </a:r>
            <a:br>
              <a:rPr lang="ru-RU" sz="2400" dirty="0">
                <a:solidFill>
                  <a:prstClr val="white"/>
                </a:solidFill>
                <a:ea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                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 «</a:t>
            </a:r>
            <a:r>
              <a:rPr lang="ru-RU" sz="2800" dirty="0">
                <a:solidFill>
                  <a:prstClr val="black"/>
                </a:solidFill>
                <a:ea typeface="Times New Roman"/>
              </a:rPr>
              <a:t>Доброта. Вот качество, которое я желаю </a:t>
            </a: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  приобрести </a:t>
            </a:r>
            <a:r>
              <a:rPr lang="ru-RU" sz="2800" dirty="0">
                <a:solidFill>
                  <a:prstClr val="black"/>
                </a:solidFill>
                <a:ea typeface="Times New Roman"/>
              </a:rPr>
              <a:t>больше всех других».</a:t>
            </a:r>
            <a:endParaRPr lang="ru-RU" sz="2400" dirty="0">
              <a:solidFill>
                <a:prstClr val="black"/>
              </a:solidFill>
              <a:ea typeface="Times New Roman"/>
            </a:endParaRP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           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Л.Н</a:t>
            </a:r>
            <a:r>
              <a:rPr lang="ru-RU" dirty="0">
                <a:solidFill>
                  <a:prstClr val="black"/>
                </a:solidFill>
              </a:rPr>
              <a:t>. Толстой</a:t>
            </a:r>
          </a:p>
        </p:txBody>
      </p:sp>
    </p:spTree>
    <p:extLst>
      <p:ext uri="{BB962C8B-B14F-4D97-AF65-F5344CB8AC3E}">
        <p14:creationId xmlns:p14="http://schemas.microsoft.com/office/powerpoint/2010/main" val="2073560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Когда по склонам вечной суеты                                                         </a:t>
            </a:r>
            <a:b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Бежать от неудач устанешь люто,</a:t>
            </a:r>
            <a:b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Направь шаги</a:t>
            </a:r>
            <a:b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Тропою</a:t>
            </a:r>
            <a:b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Доброты</a:t>
            </a:r>
            <a:b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333399"/>
                </a:solidFill>
                <a:latin typeface="Monotype Corsiva" pitchFamily="66" charset="0"/>
              </a:rPr>
              <a:t>И радость помоги найти кому-то.</a:t>
            </a:r>
            <a:r>
              <a:rPr lang="ru-RU" sz="3600" dirty="0">
                <a:solidFill>
                  <a:srgbClr val="333399"/>
                </a:solidFill>
                <a:latin typeface="Times New Roman" pitchFamily="18" charset="0"/>
              </a:rPr>
              <a:t>  </a:t>
            </a:r>
            <a:r>
              <a:rPr lang="ru-RU" sz="3600" dirty="0" smtClean="0">
                <a:solidFill>
                  <a:srgbClr val="333399"/>
                </a:solidFill>
                <a:latin typeface="Times New Roman" pitchFamily="18" charset="0"/>
              </a:rPr>
              <a:t>                            И. Романов</a:t>
            </a:r>
            <a:endParaRPr lang="ru-RU" sz="36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3" name="Picture 7" descr="Рисунок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6430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68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513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Как бы жизнь не летела -                                                                    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Дней своих не жалей,                                                                         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Делай доброе дело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Ради счастья людей. 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Чтобы сердце горело,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А не тлело во мгле,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Делай доброе дело -</a:t>
            </a:r>
            <a:b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</a:b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Тем живём на земле. </a:t>
            </a:r>
            <a:endParaRPr kumimoji="1" lang="ru-RU" sz="4400" b="1" kern="0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4400" b="1" kern="0" dirty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kumimoji="1" lang="ru-RU" sz="4400" b="1" kern="0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А. Лесных</a:t>
            </a:r>
            <a:endParaRPr kumimoji="1" lang="ru-RU" sz="4400" b="1" kern="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3" name="Picture 5" descr="кн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6352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855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Д. С. Лихачёв  «Письма о добром и прекрасном»</a:t>
            </a:r>
            <a:endParaRPr lang="ru-RU" dirty="0"/>
          </a:p>
        </p:txBody>
      </p:sp>
      <p:pic>
        <p:nvPicPr>
          <p:cNvPr id="4" name="Picture 5" descr="pl_0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70" y="1539236"/>
            <a:ext cx="4098646" cy="456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          А в чем самая большая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цель в жизни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? Я думаю: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увеличивать добро 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в окружающем нас. А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добро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 – это прежде всего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счастье всех людей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. Оно слагается из многого, и каждый раз жизнь ставит перед человеком задачу, которую важно уметь решать. Можно и в мелочи сделать добро человеку, можно и о крупном думать, но мелочь и крупное нельзя разделять. Многое, как я уже говорил,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начинается с мелочей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, зарождается в детстве и в близком.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         Большая цель добра начинается с малого – с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желания добра своим близким, 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но, расширяясь, она захватывает все более широкий круг вопросов.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        Это как  все слабее.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Любовь же и дружба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, разрастаясь и распространяясь на многое,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обретают новые силы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, становятся все выше, а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человек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, их центр,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82002B"/>
                </a:solidFill>
                <a:effectLst/>
                <a:uLnTx/>
                <a:uFillTx/>
              </a:rPr>
              <a:t>мудрее.</a:t>
            </a:r>
          </a:p>
        </p:txBody>
      </p:sp>
    </p:spTree>
    <p:extLst>
      <p:ext uri="{BB962C8B-B14F-4D97-AF65-F5344CB8AC3E}">
        <p14:creationId xmlns:p14="http://schemas.microsoft.com/office/powerpoint/2010/main" val="1362950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84" y="26064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В. Астафьев «Конь с розовой гривой»</a:t>
            </a:r>
            <a:endParaRPr lang="ru-R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7" y="1953024"/>
            <a:ext cx="4284000" cy="3384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56000" cy="2952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884124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И. С. Тургенев «Муму»</a:t>
            </a:r>
            <a:endParaRPr lang="ru-RU" dirty="0"/>
          </a:p>
        </p:txBody>
      </p:sp>
      <p:pic>
        <p:nvPicPr>
          <p:cNvPr id="4" name="Объект 3" descr="i_51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144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Л. Н. Толстой «Кавказский пленник»</a:t>
            </a:r>
            <a:endParaRPr lang="ru-RU" dirty="0"/>
          </a:p>
        </p:txBody>
      </p:sp>
      <p:pic>
        <p:nvPicPr>
          <p:cNvPr id="1026" name="Picture 2" descr="C:\Users\школа\Desktop\ка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98106"/>
            <a:ext cx="3857652" cy="4912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Е. Носов « Как патефон петуха от смерти спас»</a:t>
            </a:r>
            <a:endParaRPr lang="ru-RU" dirty="0"/>
          </a:p>
        </p:txBody>
      </p:sp>
      <p:pic>
        <p:nvPicPr>
          <p:cNvPr id="2050" name="Picture 2" descr="C:\Users\школа\Desktop\пате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643454" cy="3482591"/>
          </a:xfrm>
          <a:prstGeom prst="rect">
            <a:avLst/>
          </a:prstGeom>
          <a:noFill/>
        </p:spPr>
      </p:pic>
      <p:pic>
        <p:nvPicPr>
          <p:cNvPr id="2051" name="Picture 3" descr="C:\Users\школа\Desktop\пету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2971800" cy="3552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В. Распутин « Уроки французского»</a:t>
            </a:r>
            <a:endParaRPr lang="ru-RU" dirty="0"/>
          </a:p>
        </p:txBody>
      </p:sp>
      <p:pic>
        <p:nvPicPr>
          <p:cNvPr id="4" name="Pictur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480" y="2302605"/>
            <a:ext cx="2987040" cy="31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101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Без имени_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45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32" fill="hold"/>
                                        <p:tgtEl>
                                          <p:spTgt spid="129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400" dirty="0" smtClean="0">
                <a:ln>
                  <a:noFill/>
                </a:ln>
                <a:solidFill>
                  <a:srgbClr val="006600"/>
                </a:solidFill>
                <a:effectLst/>
                <a:latin typeface="Monotype Corsiva" pitchFamily="66" charset="0"/>
                <a:ea typeface="+mn-ea"/>
                <a:cs typeface="+mn-cs"/>
              </a:rPr>
              <a:t> 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32"/>
            <a:ext cx="5479504" cy="890392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7600" b="1" dirty="0" smtClean="0">
                <a:solidFill>
                  <a:srgbClr val="006600"/>
                </a:solidFill>
                <a:latin typeface="Monotype Corsiva" pitchFamily="66" charset="0"/>
              </a:rPr>
              <a:t> Сочинение- рассуждение</a:t>
            </a:r>
            <a:endParaRPr lang="ru-RU" sz="17600" b="1" dirty="0">
              <a:solidFill>
                <a:srgbClr val="0066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11560" y="1412776"/>
            <a:ext cx="4176712" cy="1368000"/>
          </a:xfrm>
          <a:prstGeom prst="cloudCallout">
            <a:avLst>
              <a:gd name="adj1" fmla="val 1046"/>
              <a:gd name="adj2" fmla="val 75921"/>
            </a:avLst>
          </a:prstGeom>
          <a:solidFill>
            <a:srgbClr val="00FFFF">
              <a:alpha val="1882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Тезис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547664" y="2925440"/>
            <a:ext cx="4176712" cy="1727200"/>
          </a:xfrm>
          <a:prstGeom prst="cloudCallout">
            <a:avLst>
              <a:gd name="adj1" fmla="val 1046"/>
              <a:gd name="adj2" fmla="val 75921"/>
            </a:avLst>
          </a:prstGeom>
          <a:solidFill>
            <a:srgbClr val="00FFFF">
              <a:alpha val="1882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Доказательство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800" kern="0" dirty="0" smtClean="0">
                <a:solidFill>
                  <a:sysClr val="windowText" lastClr="000000"/>
                </a:solidFill>
              </a:rPr>
              <a:t>…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28695" y="4433642"/>
            <a:ext cx="4176712" cy="1727200"/>
          </a:xfrm>
          <a:prstGeom prst="cloudCallout">
            <a:avLst>
              <a:gd name="adj1" fmla="val 1046"/>
              <a:gd name="adj2" fmla="val 75921"/>
            </a:avLst>
          </a:prstGeom>
          <a:solidFill>
            <a:srgbClr val="00FFFF">
              <a:alpha val="18823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684699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Как сформулировать тезис: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ru-RU" sz="3600" dirty="0">
                <a:solidFill>
                  <a:prstClr val="black">
                    <a:tint val="75000"/>
                  </a:prstClr>
                </a:solidFill>
              </a:rPr>
              <a:t>1) в виде предложения;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>
                    <a:tint val="75000"/>
                  </a:prstClr>
                </a:solidFill>
              </a:rPr>
              <a:t>2) риторического вопроса;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>
                    <a:tint val="75000"/>
                  </a:prstClr>
                </a:solidFill>
              </a:rPr>
              <a:t> 3) с помощью цитаты;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>
                    <a:tint val="75000"/>
                  </a:prstClr>
                </a:solidFill>
              </a:rPr>
              <a:t>4) с вопроса и ответа на него;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>
                    <a:tint val="75000"/>
                  </a:prstClr>
                </a:solidFill>
              </a:rPr>
              <a:t>5) умолчания.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1) </a:t>
            </a: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в виде предложения </a:t>
            </a: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Я считаю, что доброта- главное качество человека)</a:t>
            </a:r>
            <a:endParaRPr lang="ru-RU" sz="36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2) </a:t>
            </a: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риторического вопроса </a:t>
            </a: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Доброта-главное качество человека?)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 3) </a:t>
            </a: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с помощью цитаты 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(«С доброты человек начинается»)</a:t>
            </a:r>
            <a:endParaRPr lang="ru-RU" sz="36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4) </a:t>
            </a: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с вопроса и ответа на него</a:t>
            </a: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(С чего начинается человек? Конечно с доброты.)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dirty="0" smtClean="0">
                <a:solidFill>
                  <a:prstClr val="black">
                    <a:tint val="75000"/>
                  </a:prstClr>
                </a:solidFill>
              </a:rPr>
              <a:t>5) </a:t>
            </a:r>
            <a:r>
              <a:rPr lang="ru-RU" sz="2800" dirty="0" smtClean="0">
                <a:solidFill>
                  <a:prstClr val="black">
                    <a:tint val="75000"/>
                  </a:prstClr>
                </a:solidFill>
              </a:rPr>
              <a:t>умолчания.</a:t>
            </a:r>
            <a:r>
              <a:rPr lang="ru-RU" sz="2400" dirty="0" smtClean="0">
                <a:solidFill>
                  <a:prstClr val="black">
                    <a:tint val="75000"/>
                  </a:prstClr>
                </a:solidFill>
              </a:rPr>
              <a:t>(Доброта. Когда поизношу это слово,  то сразу становится светло и легко.)</a:t>
            </a:r>
            <a:endParaRPr lang="ru-RU" sz="2800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897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dirty="0">
                <a:ln>
                  <a:noFill/>
                </a:ln>
                <a:solidFill>
                  <a:srgbClr val="B00082"/>
                </a:solidFill>
                <a:effectLst/>
                <a:latin typeface="Comic Sans MS" pitchFamily="66" charset="0"/>
                <a:ea typeface="+mn-ea"/>
                <a:cs typeface="+mn-cs"/>
              </a:rPr>
              <a:t>Структура доказательства</a:t>
            </a:r>
            <a:r>
              <a:rPr lang="ru-RU" sz="4000" dirty="0">
                <a:ln>
                  <a:noFill/>
                </a:ln>
                <a:solidFill>
                  <a:srgbClr val="BC008B"/>
                </a:solidFill>
                <a:effectLst/>
                <a:latin typeface="Comic Sans MS" pitchFamily="66" charset="0"/>
                <a:ea typeface="+mn-ea"/>
                <a:cs typeface="+mn-cs"/>
              </a:rPr>
              <a:t>:</a:t>
            </a:r>
            <a:br>
              <a:rPr lang="ru-RU" sz="4000" dirty="0">
                <a:ln>
                  <a:noFill/>
                </a:ln>
                <a:solidFill>
                  <a:srgbClr val="BC008B"/>
                </a:solidFill>
                <a:effectLst/>
                <a:latin typeface="Comic Sans MS" pitchFamily="66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FF3399"/>
                </a:solidFill>
                <a:latin typeface="Monotype Corsiva" pitchFamily="66" charset="0"/>
              </a:rPr>
              <a:t>собственные                    пословицы  и    поговорки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FF3399"/>
                </a:solidFill>
                <a:latin typeface="Monotype Corsiva" pitchFamily="66" charset="0"/>
              </a:rPr>
              <a:t>суждения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       примеры из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>
                <a:solidFill>
                  <a:srgbClr val="CC33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   </a:t>
            </a:r>
            <a:r>
              <a:rPr lang="ru-RU" sz="3200" b="1" dirty="0" smtClean="0">
                <a:solidFill>
                  <a:srgbClr val="006600"/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художественной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>
                <a:solidFill>
                  <a:srgbClr val="CC33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      литературы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800080"/>
                </a:solidFill>
                <a:latin typeface="Monotype Corsiva" pitchFamily="66" charset="0"/>
              </a:rPr>
              <a:t>примеры из                          изречения  великих                                          </a:t>
            </a:r>
          </a:p>
          <a:p>
            <a:pPr marL="0" lvl="0" indent="0" fontAlgn="base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800080"/>
                </a:solidFill>
                <a:latin typeface="Monotype Corsiva" pitchFamily="66" charset="0"/>
              </a:rPr>
              <a:t>жизненного                            людей</a:t>
            </a:r>
            <a:endParaRPr lang="ru-RU" sz="3200" b="1" dirty="0">
              <a:solidFill>
                <a:srgbClr val="800080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>
                <a:solidFill>
                  <a:srgbClr val="800080"/>
                </a:solidFill>
                <a:latin typeface="Monotype Corsiva" pitchFamily="66" charset="0"/>
              </a:rPr>
              <a:t>опыта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   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marL="137160" indent="0">
              <a:buNone/>
            </a:pPr>
            <a:endParaRPr lang="ru-RU" sz="3200" dirty="0" smtClean="0"/>
          </a:p>
          <a:p>
            <a:pPr marL="13716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8903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1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800" dirty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+mn-ea"/>
                <a:cs typeface="+mn-cs"/>
              </a:rPr>
              <a:t>Как построить систему                      </a:t>
            </a:r>
            <a:br>
              <a:rPr lang="ru-RU" sz="4800" dirty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4800" dirty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+mn-ea"/>
                <a:cs typeface="+mn-cs"/>
              </a:rPr>
              <a:t>                  аргументации?</a:t>
            </a:r>
            <a:br>
              <a:rPr lang="ru-RU" sz="4800" dirty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9" descr="gl11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30" y="1196752"/>
            <a:ext cx="1481139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1628801"/>
            <a:ext cx="3203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800080"/>
                </a:solidFill>
                <a:latin typeface="Comic Sans MS" pitchFamily="66" charset="0"/>
              </a:rPr>
              <a:t>Используйте: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213576"/>
            <a:ext cx="4887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</a:rPr>
              <a:t>Я согласен…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339" y="2951947"/>
            <a:ext cx="60304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C3399"/>
                </a:solidFill>
                <a:latin typeface="Times New Roman" pitchFamily="18" charset="0"/>
              </a:rPr>
              <a:t>Я согласен с автором рассказа </a:t>
            </a:r>
            <a:r>
              <a:rPr lang="ru-RU" sz="3200" b="1" dirty="0" smtClean="0">
                <a:solidFill>
                  <a:srgbClr val="CC3399"/>
                </a:solidFill>
                <a:latin typeface="Times New Roman" pitchFamily="18" charset="0"/>
              </a:rPr>
              <a:t>в том</a:t>
            </a:r>
            <a:r>
              <a:rPr lang="ru-RU" sz="3200" b="1" dirty="0">
                <a:solidFill>
                  <a:srgbClr val="CC3399"/>
                </a:solidFill>
                <a:latin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C3399"/>
                </a:solidFill>
                <a:latin typeface="Times New Roman" pitchFamily="18" charset="0"/>
              </a:rPr>
              <a:t>что…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</a:rPr>
              <a:t>Мне </a:t>
            </a:r>
            <a:r>
              <a:rPr lang="ru-RU" sz="3200" b="1" dirty="0">
                <a:solidFill>
                  <a:srgbClr val="3333FF"/>
                </a:solidFill>
                <a:latin typeface="Times New Roman" pitchFamily="18" charset="0"/>
              </a:rPr>
              <a:t>близка мысль</a:t>
            </a:r>
            <a:r>
              <a:rPr lang="ru-RU" sz="3200" b="1" dirty="0" smtClean="0">
                <a:solidFill>
                  <a:srgbClr val="3333FF"/>
                </a:solidFill>
                <a:latin typeface="Times New Roman" pitchFamily="18" charset="0"/>
              </a:rPr>
              <a:t>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Разве можно не согласиться…</a:t>
            </a:r>
            <a:endParaRPr lang="ru-RU" sz="3200" b="1" dirty="0" smtClean="0">
              <a:solidFill>
                <a:srgbClr val="CC3399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</a:rPr>
              <a:t>Трудно не согласиться</a:t>
            </a:r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</a:rPr>
              <a:t>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C0099"/>
                </a:solidFill>
                <a:latin typeface="Times New Roman" pitchFamily="18" charset="0"/>
              </a:rPr>
              <a:t>Во-первых, во-вторых…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660066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CC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97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lnSpc>
                <a:spcPts val="1800"/>
              </a:lnSpc>
              <a:spcAft>
                <a:spcPts val="900"/>
              </a:spcAft>
            </a:pPr>
            <a:r>
              <a:rPr lang="ru-RU" sz="3600" kern="1800" dirty="0">
                <a:solidFill>
                  <a:srgbClr val="278402"/>
                </a:solidFill>
                <a:latin typeface="Comic Sans MS"/>
                <a:ea typeface="Times New Roman"/>
                <a:cs typeface="Times New Roman"/>
              </a:rPr>
              <a:t>17 февраля праздник "День </a:t>
            </a:r>
            <a:r>
              <a:rPr lang="ru-RU" kern="1800" dirty="0">
                <a:solidFill>
                  <a:srgbClr val="278402"/>
                </a:solidFill>
                <a:latin typeface="Comic Sans MS"/>
                <a:ea typeface="Times New Roman"/>
                <a:cs typeface="Times New Roman"/>
              </a:rPr>
              <a:t>добра"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" name="Объект 3" descr="17 февраля праздник &quot;День добра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84784"/>
            <a:ext cx="7236152" cy="435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09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3492500" algn="l"/>
              </a:tabLst>
            </a:pPr>
            <a:r>
              <a:rPr lang="ru-RU" sz="3600" dirty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Домашнее задание:</a:t>
            </a:r>
            <a:br>
              <a:rPr lang="ru-RU" sz="3600" dirty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1700" dirty="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660066"/>
                </a:solidFill>
                <a:latin typeface="Monotype Corsiva" pitchFamily="66" charset="0"/>
              </a:rPr>
              <a:t>Сочинение-рассуждение </a:t>
            </a:r>
            <a:endParaRPr lang="ru-RU" sz="3600" b="1" dirty="0">
              <a:solidFill>
                <a:srgbClr val="660066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660066"/>
                </a:solidFill>
                <a:latin typeface="Monotype Corsiva" pitchFamily="66" charset="0"/>
              </a:rPr>
              <a:t>на тему </a:t>
            </a:r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FF0066"/>
              </a:solidFill>
              <a:latin typeface="Monotype Corsiva" pitchFamily="66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 «С доброты </a:t>
            </a:r>
            <a:r>
              <a:rPr lang="ru-RU" sz="3600" b="1" dirty="0">
                <a:solidFill>
                  <a:srgbClr val="FF0066"/>
                </a:solidFill>
                <a:latin typeface="Monotype Corsiva" pitchFamily="66" charset="0"/>
              </a:rPr>
              <a:t>человек начинается»?</a:t>
            </a:r>
          </a:p>
          <a:p>
            <a:endParaRPr lang="ru-RU" dirty="0"/>
          </a:p>
        </p:txBody>
      </p:sp>
      <p:pic>
        <p:nvPicPr>
          <p:cNvPr id="4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501">
            <a:off x="4955581" y="2846398"/>
            <a:ext cx="3838575" cy="35433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26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нь добр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695325"/>
            <a:ext cx="57531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316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 февраля праздник &quot;День добр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548680"/>
            <a:ext cx="5472608" cy="50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465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764704"/>
            <a:ext cx="64807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054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620688"/>
            <a:ext cx="626469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698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137325"/>
                </a:solidFill>
                <a:latin typeface="Monotype Corsiva" pitchFamily="66" charset="0"/>
              </a:rPr>
              <a:t>Нет, не гибнет в жизни большой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137325"/>
                </a:solidFill>
                <a:latin typeface="Monotype Corsiva" pitchFamily="66" charset="0"/>
              </a:rPr>
              <a:t>        Всё, на что сердце твоё откликается.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137325"/>
                </a:solidFill>
                <a:latin typeface="Monotype Corsiva" pitchFamily="66" charset="0"/>
              </a:rPr>
              <a:t>  Живи беспокойно, живи с маетой: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137325"/>
                </a:solidFill>
                <a:latin typeface="Monotype Corsiva" pitchFamily="66" charset="0"/>
              </a:rPr>
              <a:t>С доброты человек начинается.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37325"/>
                </a:solidFill>
                <a:latin typeface="Monotype Corsiva" pitchFamily="66" charset="0"/>
              </a:rPr>
              <a:t>                          С. Иванов</a:t>
            </a:r>
          </a:p>
        </p:txBody>
      </p:sp>
    </p:spTree>
    <p:extLst>
      <p:ext uri="{BB962C8B-B14F-4D97-AF65-F5344CB8AC3E}">
        <p14:creationId xmlns:p14="http://schemas.microsoft.com/office/powerpoint/2010/main" val="1915364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752474"/>
            <a:ext cx="6912768" cy="541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431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620688"/>
            <a:ext cx="64807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019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620688"/>
            <a:ext cx="763284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680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620688"/>
            <a:ext cx="64087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786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548680"/>
            <a:ext cx="67687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736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ые и позитивные фотографии (86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620688"/>
            <a:ext cx="61206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509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3784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222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Подготовка к </a:t>
            </a:r>
            <a:b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сочинению-рассуждению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kumimoji="1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AC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Согласны ли вы с тем,</a:t>
            </a:r>
          </a:p>
          <a:p>
            <a:pPr lvl="0" fontAlgn="base">
              <a:spcAft>
                <a:spcPct val="0"/>
              </a:spcAft>
              <a:buNone/>
            </a:pPr>
            <a:r>
              <a:rPr kumimoji="1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AC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что «с доброты человек               </a:t>
            </a:r>
          </a:p>
          <a:p>
            <a:pPr lvl="0" fontAlgn="base">
              <a:spcAft>
                <a:spcPct val="0"/>
              </a:spcAft>
              <a:buNone/>
            </a:pPr>
            <a:r>
              <a:rPr kumimoji="1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AC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начинается»?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095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Сочинение- рассуждение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Тезис 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Доказательство</a:t>
            </a:r>
          </a:p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Вывод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165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6000" u="sng" kern="0" dirty="0" smtClean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000" u="sng" kern="0" dirty="0" smtClean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000" u="sng" kern="0" dirty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6000" u="sng" kern="0" dirty="0" smtClean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>ДОБРОТА</a:t>
            </a:r>
            <a:r>
              <a:rPr lang="ru-RU" sz="600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,</a:t>
            </a:r>
            <a:r>
              <a:rPr lang="ru-RU" sz="400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–ы, </a:t>
            </a:r>
            <a:r>
              <a:rPr lang="ru-RU" sz="4000" b="0" i="1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ж.</a:t>
            </a:r>
            <a:r>
              <a:rPr lang="ru-RU" sz="4000" b="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000" b="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добродушие, доброжелательство, </a:t>
            </a:r>
            <a:b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  <a:t>наклонность к добру, как качество </a:t>
            </a:r>
            <a:b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  <a:t>человека</a:t>
            </a:r>
            <a:r>
              <a:rPr lang="ru-RU" sz="3600" i="1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ru-RU" sz="2800" i="1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В.И. Даль</a:t>
            </a:r>
            <a:r>
              <a:rPr lang="ru-RU" sz="2800" b="0" i="1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«Толковый словарь живого великорусского    языка»)</a:t>
            </a:r>
            <a:br>
              <a:rPr lang="ru-RU" sz="2800" b="0" i="1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3600" i="1" dirty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4000" kern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3600" i="1" kern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/>
                <a:ea typeface="+mn-ea"/>
                <a:cs typeface="+mn-cs"/>
              </a:rPr>
              <a:t> </a:t>
            </a:r>
            <a:r>
              <a:rPr lang="ru-RU" sz="3200" b="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3200" b="0" kern="0" dirty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i="1" dirty="0">
                <a:solidFill>
                  <a:srgbClr val="990033"/>
                </a:solidFill>
                <a:latin typeface="Times New Roman" pitchFamily="18" charset="0"/>
              </a:rPr>
              <a:t>отзывчивость, душевное расположение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i="1" dirty="0">
                <a:solidFill>
                  <a:srgbClr val="990033"/>
                </a:solidFill>
                <a:latin typeface="Times New Roman" pitchFamily="18" charset="0"/>
              </a:rPr>
              <a:t> к людям, стремление делать добро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i="1" dirty="0">
                <a:solidFill>
                  <a:srgbClr val="990033"/>
                </a:solidFill>
                <a:latin typeface="Times New Roman" pitchFamily="18" charset="0"/>
              </a:rPr>
              <a:t> другим. </a:t>
            </a:r>
            <a:r>
              <a:rPr lang="ru-RU" sz="3600" i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>
                <a:solidFill>
                  <a:srgbClr val="000066"/>
                </a:solidFill>
                <a:latin typeface="Monotype Corsiva" pitchFamily="66" charset="0"/>
              </a:rPr>
              <a:t>   (</a:t>
            </a:r>
            <a:r>
              <a:rPr lang="ru-RU" b="1" i="1" dirty="0" err="1">
                <a:solidFill>
                  <a:srgbClr val="000066"/>
                </a:solidFill>
                <a:latin typeface="Monotype Corsiva" pitchFamily="66" charset="0"/>
              </a:rPr>
              <a:t>С.И.Ожегов</a:t>
            </a:r>
            <a:r>
              <a:rPr lang="ru-RU" i="1" dirty="0">
                <a:solidFill>
                  <a:srgbClr val="000066"/>
                </a:solidFill>
                <a:latin typeface="Monotype Corsiva" pitchFamily="66" charset="0"/>
              </a:rPr>
              <a:t> «Толковый словарь русского языка»)</a:t>
            </a:r>
          </a:p>
        </p:txBody>
      </p:sp>
    </p:spTree>
    <p:extLst>
      <p:ext uri="{BB962C8B-B14F-4D97-AF65-F5344CB8AC3E}">
        <p14:creationId xmlns:p14="http://schemas.microsoft.com/office/powerpoint/2010/main" val="26856768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60750" y="2717750"/>
            <a:ext cx="1422499" cy="1422499"/>
            <a:chOff x="1676312" y="1255541"/>
            <a:chExt cx="1422499" cy="1422499"/>
          </a:xfrm>
        </p:grpSpPr>
        <p:sp>
          <p:nvSpPr>
            <p:cNvPr id="3" name="Овал 2"/>
            <p:cNvSpPr/>
            <p:nvPr/>
          </p:nvSpPr>
          <p:spPr>
            <a:xfrm>
              <a:off x="1676312" y="1255541"/>
              <a:ext cx="1422499" cy="1422499"/>
            </a:xfrm>
            <a:prstGeom prst="ellipse">
              <a:avLst/>
            </a:prstGeom>
            <a:noFill/>
            <a:ln/>
            <a:effectLst/>
          </p:spPr>
        </p:sp>
        <p:sp>
          <p:nvSpPr>
            <p:cNvPr id="4" name="Овал 4"/>
            <p:cNvSpPr/>
            <p:nvPr/>
          </p:nvSpPr>
          <p:spPr>
            <a:xfrm>
              <a:off x="1884632" y="1463861"/>
              <a:ext cx="1005859" cy="10058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rgbClr r="0" g="0" b="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13150" y="2870150"/>
            <a:ext cx="1422499" cy="1422499"/>
            <a:chOff x="1676312" y="1255541"/>
            <a:chExt cx="1422499" cy="1422499"/>
          </a:xfrm>
        </p:grpSpPr>
        <p:sp>
          <p:nvSpPr>
            <p:cNvPr id="6" name="Овал 5"/>
            <p:cNvSpPr/>
            <p:nvPr/>
          </p:nvSpPr>
          <p:spPr>
            <a:xfrm>
              <a:off x="1676312" y="1255541"/>
              <a:ext cx="1422499" cy="1422499"/>
            </a:xfrm>
            <a:prstGeom prst="ellipse">
              <a:avLst/>
            </a:prstGeom>
            <a:noFill/>
            <a:ln/>
            <a:effectLst/>
          </p:spPr>
        </p:sp>
        <p:sp>
          <p:nvSpPr>
            <p:cNvPr id="7" name="Овал 4"/>
            <p:cNvSpPr/>
            <p:nvPr/>
          </p:nvSpPr>
          <p:spPr>
            <a:xfrm>
              <a:off x="1884632" y="1463861"/>
              <a:ext cx="1005859" cy="100585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rgbClr r="0" g="0" b="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Овал 4"/>
          <p:cNvSpPr/>
          <p:nvPr/>
        </p:nvSpPr>
        <p:spPr>
          <a:xfrm>
            <a:off x="4373870" y="3230870"/>
            <a:ext cx="1005859" cy="100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u="sng" kern="0" dirty="0" smtClean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>              ДОБРОТА</a:t>
            </a:r>
            <a:r>
              <a:rPr lang="ru-RU" sz="5400" kern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</a:t>
            </a:r>
            <a:br>
              <a:rPr lang="ru-RU" sz="5400" kern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</a:br>
            <a:r>
              <a:rPr lang="ru-RU" sz="5400" kern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+mn-ea"/>
                <a:cs typeface="+mn-cs"/>
              </a:rPr>
              <a:t>                благо</a:t>
            </a:r>
            <a:endParaRPr lang="ru-RU" sz="5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531629" y="2529632"/>
            <a:ext cx="70866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  добродушие</a:t>
            </a:r>
          </a:p>
          <a:p>
            <a:r>
              <a:rPr lang="ru-RU" sz="3200" dirty="0" smtClean="0"/>
              <a:t>добросердечие</a:t>
            </a:r>
          </a:p>
          <a:p>
            <a:r>
              <a:rPr lang="ru-RU" sz="3200" dirty="0" smtClean="0"/>
              <a:t>                                душевность</a:t>
            </a:r>
          </a:p>
          <a:p>
            <a:r>
              <a:rPr lang="ru-RU" sz="3200" dirty="0" smtClean="0"/>
              <a:t>милосердие</a:t>
            </a:r>
          </a:p>
          <a:p>
            <a:r>
              <a:rPr lang="ru-RU" sz="3200" dirty="0" smtClean="0"/>
              <a:t>              отзывчивость</a:t>
            </a:r>
          </a:p>
          <a:p>
            <a:r>
              <a:rPr lang="ru-RU" sz="3200" dirty="0" smtClean="0"/>
              <a:t>                                              сострадание</a:t>
            </a:r>
          </a:p>
          <a:p>
            <a:r>
              <a:rPr lang="ru-RU" sz="3200" dirty="0" smtClean="0"/>
              <a:t>человечность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5783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400" dirty="0" smtClean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+mn-ea"/>
                <a:cs typeface="+mn-cs"/>
              </a:rPr>
            </a:br>
            <a:r>
              <a:rPr lang="ru-RU" sz="4400" dirty="0" smtClean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+mn-ea"/>
                <a:cs typeface="+mn-cs"/>
              </a:rPr>
              <a:t>Пословицы </a:t>
            </a:r>
            <a:r>
              <a:rPr lang="ru-RU" sz="4400" dirty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+mn-ea"/>
                <a:cs typeface="+mn-cs"/>
              </a:rPr>
              <a:t>и </a:t>
            </a:r>
            <a:r>
              <a:rPr lang="ru-RU" sz="4400" dirty="0" smtClean="0">
                <a:ln>
                  <a:noFill/>
                </a:ln>
                <a:solidFill>
                  <a:srgbClr val="000066"/>
                </a:solidFill>
                <a:effectLst/>
                <a:latin typeface="Comic Sans MS" pitchFamily="66" charset="0"/>
                <a:ea typeface="+mn-ea"/>
                <a:cs typeface="+mn-cs"/>
              </a:rPr>
              <a:t>поговорки</a:t>
            </a:r>
            <a:r>
              <a:rPr lang="ru-RU" sz="4400" b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4400" b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4400" b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6000" u="sng" kern="0" dirty="0" smtClean="0">
                <a:ln>
                  <a:noFill/>
                </a:ln>
                <a:solidFill>
                  <a:srgbClr val="220797"/>
                </a:solidFill>
                <a:effectLst/>
                <a:latin typeface="Monotype Corsiva" pitchFamily="66" charset="0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137160" indent="0">
              <a:buNone/>
            </a:pPr>
            <a:r>
              <a:rPr lang="ru-RU" sz="4000" b="1" i="1" dirty="0">
                <a:solidFill>
                  <a:srgbClr val="006600"/>
                </a:solidFill>
                <a:latin typeface="Times New Roman" pitchFamily="18" charset="0"/>
              </a:rPr>
              <a:t>Доброта без разума пуста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Times New Roman" pitchFamily="18" charset="0"/>
              </a:rPr>
              <a:t>Доброе дело питает и душу, и тело.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>
                <a:solidFill>
                  <a:srgbClr val="A50021"/>
                </a:solidFill>
                <a:latin typeface="Times New Roman" pitchFamily="18" charset="0"/>
              </a:rPr>
              <a:t>Добро творить – себя веселить.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endParaRPr lang="ru-RU" sz="40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>
                <a:solidFill>
                  <a:srgbClr val="FF9900"/>
                </a:solidFill>
                <a:latin typeface="Times New Roman" pitchFamily="18" charset="0"/>
              </a:rPr>
              <a:t>От добра худа не бывает.</a:t>
            </a:r>
            <a:r>
              <a:rPr lang="ru-RU" sz="4000" dirty="0">
                <a:solidFill>
                  <a:srgbClr val="FF9900"/>
                </a:solidFill>
                <a:latin typeface="Times New Roman" pitchFamily="18" charset="0"/>
              </a:rPr>
              <a:t> 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>
                <a:solidFill>
                  <a:srgbClr val="9A009A"/>
                </a:solidFill>
                <a:latin typeface="Times New Roman" pitchFamily="18" charset="0"/>
              </a:rPr>
              <a:t>За добро злом не платят.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>
                <a:solidFill>
                  <a:srgbClr val="00C1EE"/>
                </a:solidFill>
                <a:latin typeface="Times New Roman" pitchFamily="18" charset="0"/>
              </a:rPr>
              <a:t>Жизнь дана на добрые дела.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</a:rPr>
              <a:t>Не ищи красоты, ищи доброты.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57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Великие люди о доброте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  ищи красоты, ищи        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</a:rPr>
              <a:t>Добро же творя,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не ленитесь  ни на что                                                   что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хорошее.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Владимир Мономах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                     1053-1125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" name="Picture 6" descr="P3752i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1420813"/>
            <a:ext cx="3626064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45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638</Words>
  <Application>Microsoft Office PowerPoint</Application>
  <PresentationFormat>Экран (4:3)</PresentationFormat>
  <Paragraphs>115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</vt:lpstr>
      <vt:lpstr>Презентация PowerPoint</vt:lpstr>
      <vt:lpstr>Презентация PowerPoint</vt:lpstr>
      <vt:lpstr>Подготовка к  сочинению-рассуждению  </vt:lpstr>
      <vt:lpstr>Сочинение- рассуждение</vt:lpstr>
      <vt:lpstr>    ДОБРОТА, –ы, ж. добродушие, доброжелательство,  наклонность к добру, как качество  человека. В.И. Даль «Толковый словарь живого великорусского    языка»)     </vt:lpstr>
      <vt:lpstr>              ДОБРОТА                  благо</vt:lpstr>
      <vt:lpstr> Пословицы и поговорки   </vt:lpstr>
      <vt:lpstr>Великие люди о доброте</vt:lpstr>
      <vt:lpstr>Михаил Пришвин   «Доброта - это солнце, которое согревает    душу человека».  </vt:lpstr>
      <vt:lpstr>Презентация PowerPoint</vt:lpstr>
      <vt:lpstr>Презентация PowerPoint</vt:lpstr>
      <vt:lpstr>Д. С. Лихачёв  «Письма о добром и прекрасном»</vt:lpstr>
      <vt:lpstr>Презентация PowerPoint</vt:lpstr>
      <vt:lpstr>В. Астафьев «Конь с розовой гривой»</vt:lpstr>
      <vt:lpstr>И. С. Тургенев «Муму»</vt:lpstr>
      <vt:lpstr>Л. Н. Толстой «Кавказский пленник»</vt:lpstr>
      <vt:lpstr>Е. Носов « Как патефон петуха от смерти спас»</vt:lpstr>
      <vt:lpstr>В. Распутин « Уроки французского»</vt:lpstr>
      <vt:lpstr> </vt:lpstr>
      <vt:lpstr>Как сформулировать тезис:</vt:lpstr>
      <vt:lpstr>Структура доказательства:  </vt:lpstr>
      <vt:lpstr>Как построить систему                                         аргументации? </vt:lpstr>
      <vt:lpstr>17 февраля праздник "День добра"</vt:lpstr>
      <vt:lpstr>Домашнее задание: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Алёнинград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Алёна</dc:creator>
  <cp:lastModifiedBy>Алёна</cp:lastModifiedBy>
  <cp:revision>37</cp:revision>
  <dcterms:created xsi:type="dcterms:W3CDTF">2015-11-16T18:46:55Z</dcterms:created>
  <dcterms:modified xsi:type="dcterms:W3CDTF">2015-12-13T18:10:24Z</dcterms:modified>
</cp:coreProperties>
</file>