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83" r:id="rId3"/>
    <p:sldId id="256" r:id="rId4"/>
    <p:sldId id="258" r:id="rId5"/>
    <p:sldId id="257" r:id="rId6"/>
    <p:sldId id="259" r:id="rId7"/>
    <p:sldId id="260" r:id="rId8"/>
    <p:sldId id="261" r:id="rId9"/>
    <p:sldId id="262" r:id="rId10"/>
    <p:sldId id="263" r:id="rId11"/>
    <p:sldId id="270" r:id="rId12"/>
    <p:sldId id="281" r:id="rId13"/>
    <p:sldId id="264" r:id="rId14"/>
    <p:sldId id="265" r:id="rId15"/>
    <p:sldId id="266" r:id="rId16"/>
    <p:sldId id="267" r:id="rId17"/>
    <p:sldId id="268" r:id="rId18"/>
    <p:sldId id="269" r:id="rId19"/>
    <p:sldId id="271" r:id="rId20"/>
    <p:sldId id="284" r:id="rId21"/>
    <p:sldId id="274" r:id="rId22"/>
    <p:sldId id="275" r:id="rId23"/>
    <p:sldId id="273" r:id="rId24"/>
    <p:sldId id="276" r:id="rId25"/>
    <p:sldId id="277" r:id="rId26"/>
    <p:sldId id="279" r:id="rId27"/>
    <p:sldId id="285" r:id="rId28"/>
    <p:sldId id="27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C308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860" autoAdjust="0"/>
    <p:restoredTop sz="92652" autoAdjust="0"/>
  </p:normalViewPr>
  <p:slideViewPr>
    <p:cSldViewPr>
      <p:cViewPr varScale="1">
        <p:scale>
          <a:sx n="83" d="100"/>
          <a:sy n="83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518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1599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4642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328416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3071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8686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1192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7943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479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111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990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65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18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2046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232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4739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773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36448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17.xml"/><Relationship Id="rId18" Type="http://schemas.openxmlformats.org/officeDocument/2006/relationships/slide" Target="slide22.xml"/><Relationship Id="rId26" Type="http://schemas.openxmlformats.org/officeDocument/2006/relationships/slide" Target="slide10.xml"/><Relationship Id="rId3" Type="http://schemas.openxmlformats.org/officeDocument/2006/relationships/slide" Target="slide6.xml"/><Relationship Id="rId21" Type="http://schemas.openxmlformats.org/officeDocument/2006/relationships/slide" Target="slide25.xml"/><Relationship Id="rId7" Type="http://schemas.openxmlformats.org/officeDocument/2006/relationships/slide" Target="slide11.xml"/><Relationship Id="rId12" Type="http://schemas.openxmlformats.org/officeDocument/2006/relationships/slide" Target="slide16.xml"/><Relationship Id="rId17" Type="http://schemas.openxmlformats.org/officeDocument/2006/relationships/slide" Target="slide21.xml"/><Relationship Id="rId25" Type="http://schemas.openxmlformats.org/officeDocument/2006/relationships/slide" Target="slide4.xml"/><Relationship Id="rId2" Type="http://schemas.openxmlformats.org/officeDocument/2006/relationships/slide" Target="slide5.xml"/><Relationship Id="rId16" Type="http://schemas.openxmlformats.org/officeDocument/2006/relationships/slide" Target="slide20.xml"/><Relationship Id="rId20" Type="http://schemas.openxmlformats.org/officeDocument/2006/relationships/slide" Target="slide2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11" Type="http://schemas.openxmlformats.org/officeDocument/2006/relationships/slide" Target="slide15.xml"/><Relationship Id="rId24" Type="http://schemas.openxmlformats.org/officeDocument/2006/relationships/slide" Target="slide28.xml"/><Relationship Id="rId5" Type="http://schemas.openxmlformats.org/officeDocument/2006/relationships/slide" Target="slide8.xml"/><Relationship Id="rId15" Type="http://schemas.openxmlformats.org/officeDocument/2006/relationships/slide" Target="slide19.xml"/><Relationship Id="rId23" Type="http://schemas.openxmlformats.org/officeDocument/2006/relationships/slide" Target="slide27.xml"/><Relationship Id="rId10" Type="http://schemas.openxmlformats.org/officeDocument/2006/relationships/slide" Target="slide14.xml"/><Relationship Id="rId19" Type="http://schemas.openxmlformats.org/officeDocument/2006/relationships/slide" Target="slide23.xml"/><Relationship Id="rId4" Type="http://schemas.openxmlformats.org/officeDocument/2006/relationships/slide" Target="slide7.xml"/><Relationship Id="rId9" Type="http://schemas.openxmlformats.org/officeDocument/2006/relationships/slide" Target="slide13.xml"/><Relationship Id="rId14" Type="http://schemas.openxmlformats.org/officeDocument/2006/relationships/slide" Target="slide18.xml"/><Relationship Id="rId22" Type="http://schemas.openxmlformats.org/officeDocument/2006/relationships/slide" Target="slide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628801"/>
            <a:ext cx="8424936" cy="259228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Своя игра </a:t>
            </a:r>
            <a:br>
              <a:rPr lang="ru-RU" b="1" dirty="0" smtClean="0">
                <a:solidFill>
                  <a:srgbClr val="FFFF00"/>
                </a:solidFill>
              </a:rPr>
            </a:br>
            <a:r>
              <a:rPr lang="ru-RU" b="1" dirty="0" smtClean="0">
                <a:solidFill>
                  <a:srgbClr val="FFFF00"/>
                </a:solidFill>
              </a:rPr>
              <a:t>«Мир в начале нового времени»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188640"/>
            <a:ext cx="6400800" cy="17526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22</a:t>
            </a:r>
            <a:r>
              <a:rPr lang="ru-RU" sz="2800" b="1" dirty="0" smtClean="0"/>
              <a:t>.10.19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398822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Назовите хронологические рамки Гражданской войны в США.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824" y="3959591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1861-1865 гг.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7" name="Управляющая кнопка: в конец 6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Constantia" pitchFamily="18" charset="0"/>
              </a:rPr>
              <a:t>В каком году был убит Авраам Линкольн</a:t>
            </a:r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?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1865 г.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Constantia" pitchFamily="18" charset="0"/>
              </a:rPr>
              <a:t>В каком году Наполеон III установил режим личной власти?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1852 г.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Constantia" pitchFamily="18" charset="0"/>
              </a:rPr>
              <a:t>Назовите время правления Теодора Рузвельта.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5824" y="3929074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>
                <a:latin typeface="Constantia" pitchFamily="18" charset="0"/>
              </a:rPr>
              <a:t>1901-1909 гг.</a:t>
            </a: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itchFamily="18" charset="0"/>
              </a:rPr>
              <a:t>Крайняя </a:t>
            </a:r>
            <a:r>
              <a:rPr lang="ru-RU" sz="2400" b="1" dirty="0">
                <a:solidFill>
                  <a:schemeClr val="tx1"/>
                </a:solidFill>
                <a:latin typeface="Constantia" pitchFamily="18" charset="0"/>
              </a:rPr>
              <a:t>форма национализма, выражающаяся в проповеди национальной исключительности, разжигании национальной вражды и ненависти, противопоставлении интересов одной нации интересам других, якобы «неполноценных», наций и народов. 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шовинизм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onstantia" pitchFamily="18" charset="0"/>
              </a:rPr>
              <a:t>Государственно-территориальное образование, обладающее </a:t>
            </a:r>
            <a:r>
              <a:rPr lang="ru-RU" sz="2800" b="1" dirty="0">
                <a:solidFill>
                  <a:schemeClr val="tx1"/>
                </a:solidFill>
                <a:latin typeface="Constantia" pitchFamily="18" charset="0"/>
              </a:rPr>
              <a:t>внутренним самоуправлением в Британской империи, </a:t>
            </a:r>
            <a:r>
              <a:rPr lang="ru-RU" sz="2800" b="1" dirty="0" smtClean="0">
                <a:solidFill>
                  <a:schemeClr val="tx1"/>
                </a:solidFill>
                <a:latin typeface="Constantia" pitchFamily="18" charset="0"/>
              </a:rPr>
              <a:t>главой которого </a:t>
            </a:r>
            <a:r>
              <a:rPr lang="ru-RU" sz="2800" b="1" dirty="0">
                <a:solidFill>
                  <a:schemeClr val="tx1"/>
                </a:solidFill>
                <a:latin typeface="Constantia" pitchFamily="18" charset="0"/>
              </a:rPr>
              <a:t>являлся британский монарх, представляемый генерал-губернатором.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доминион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5705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Constantia" pitchFamily="18" charset="0"/>
              </a:rPr>
              <a:t>Территория, отведённая для проживания сохранившихся коренных жителей страны (в США, Южной Африке и Австралии).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резервация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9848" y="611991"/>
            <a:ext cx="5784304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99592" y="620688"/>
            <a:ext cx="7200800" cy="3074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onstantia" pitchFamily="18" charset="0"/>
              </a:rPr>
              <a:t>Политика </a:t>
            </a:r>
            <a:r>
              <a:rPr lang="ru-RU" sz="2800" b="1" dirty="0">
                <a:solidFill>
                  <a:schemeClr val="tx1"/>
                </a:solidFill>
                <a:latin typeface="Constantia" pitchFamily="18" charset="0"/>
              </a:rPr>
              <a:t>принудительного разделения социумов. </a:t>
            </a:r>
            <a:r>
              <a:rPr lang="ru-RU" sz="2800" b="1" dirty="0" smtClean="0">
                <a:solidFill>
                  <a:schemeClr val="tx1"/>
                </a:solidFill>
                <a:latin typeface="Constantia" pitchFamily="18" charset="0"/>
              </a:rPr>
              <a:t>Одна </a:t>
            </a:r>
            <a:r>
              <a:rPr lang="ru-RU" sz="2800" b="1" dirty="0">
                <a:solidFill>
                  <a:schemeClr val="tx1"/>
                </a:solidFill>
                <a:latin typeface="Constantia" pitchFamily="18" charset="0"/>
              </a:rPr>
              <a:t>из форм религиозной и расовой дискриминации (отделение группы по расовому или этническому признаку).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сегрегация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8" name="Управляющая кнопка: в конец 7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8083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Форма </a:t>
            </a:r>
            <a:r>
              <a:rPr lang="ru-RU" sz="3600" b="1" dirty="0">
                <a:solidFill>
                  <a:schemeClr val="tx1"/>
                </a:solidFill>
                <a:latin typeface="Constantia" pitchFamily="18" charset="0"/>
              </a:rPr>
              <a:t>межгосударственных отношений, при которой одно государство находится под защитой (в первую очередь, военной) другого государства. </a:t>
            </a:r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latin typeface="Constantia" pitchFamily="18" charset="0"/>
              </a:rPr>
              <a:t>протекторат</a:t>
            </a:r>
            <a:endParaRPr lang="ru-RU" sz="48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onstantia" pitchFamily="18" charset="0"/>
              </a:rPr>
              <a:t>Кого называют «железным канцлером?</a:t>
            </a:r>
            <a:endParaRPr lang="ru-RU" sz="28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Отто фон Бисмарка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b="1" dirty="0" smtClean="0">
                <a:latin typeface="Constantia" pitchFamily="18" charset="0"/>
              </a:rPr>
              <a:t>Правила игры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1662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b="1" dirty="0" smtClean="0"/>
              <a:t>Ученики выбирает капитанов.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Каждая команда по очереди выбирает вопрос (цена вопроса в баллах указана).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В некоторых вопросах спрятан кот в мешке. Если команде попался кот в мешке, то отвечает ТОЛЬКО капитан команды – сразу и без подсказок. 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Если команда не ответила на вопрос или ответила неверно, то право ответа переходит к другой команде.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За КАЖДОЕ нарушение дисциплины (крики, шум, попытка перебить отвечающую команду или учителя, ответ вне очереди) – ШТРАФ 20 БАЛЛОВ.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Команда-победитель получает </a:t>
            </a:r>
            <a:r>
              <a:rPr lang="ru-RU" sz="4300" b="1" dirty="0" smtClean="0"/>
              <a:t>пятерки</a:t>
            </a:r>
            <a:r>
              <a:rPr lang="ru-RU" b="1" dirty="0" smtClean="0"/>
              <a:t>, все остальные </a:t>
            </a:r>
            <a:r>
              <a:rPr lang="ru-RU" sz="3000" b="1" dirty="0" smtClean="0"/>
              <a:t>ЧЕТВЕРКИ</a:t>
            </a:r>
            <a:r>
              <a:rPr lang="ru-RU" sz="4300" b="1" dirty="0" smtClean="0"/>
              <a:t> </a:t>
            </a:r>
            <a:r>
              <a:rPr lang="ru-RU" b="1" dirty="0" smtClean="0"/>
              <a:t>и </a:t>
            </a:r>
            <a:r>
              <a:rPr lang="ru-RU" sz="3000" b="1" dirty="0" smtClean="0"/>
              <a:t>ТРОЙКИ</a:t>
            </a:r>
            <a:r>
              <a:rPr lang="ru-RU" b="1" dirty="0" smtClean="0"/>
              <a:t> соответственно</a:t>
            </a:r>
            <a:r>
              <a:rPr lang="ru-RU" sz="3900" b="1" dirty="0" smtClean="0"/>
              <a:t>.</a:t>
            </a:r>
            <a:endParaRPr lang="ru-RU" b="1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endParaRPr lang="ru-RU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668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88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Constantia" pitchFamily="18" charset="0"/>
              </a:rPr>
              <a:t>Кого называют «Итальянский Ллойд Джордж»?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Constantia" pitchFamily="18" charset="0"/>
              </a:rPr>
              <a:t>Джованни </a:t>
            </a:r>
            <a:r>
              <a:rPr lang="ru-RU" sz="4400" b="1" dirty="0" err="1">
                <a:latin typeface="Constantia" pitchFamily="18" charset="0"/>
              </a:rPr>
              <a:t>Джолитти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7840" y="647068"/>
            <a:ext cx="5784304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474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Как звали фермера, возглавившего восстание против рабства в США в 1859 г.?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onstantia" pitchFamily="18" charset="0"/>
              </a:rPr>
              <a:t>Джон Браун</a:t>
            </a:r>
            <a:endParaRPr lang="ru-RU" sz="40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itchFamily="18" charset="0"/>
              </a:rPr>
              <a:t>Как звали короля Италии, правившего в течение 46 лет, наиболее бурных в истории страны?</a:t>
            </a:r>
            <a:endParaRPr lang="ru-RU" sz="24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Виктор Эммануил </a:t>
            </a:r>
            <a:r>
              <a:rPr lang="en-US" sz="4400" b="1" dirty="0" smtClean="0">
                <a:latin typeface="Constantia" pitchFamily="18" charset="0"/>
              </a:rPr>
              <a:t>III</a:t>
            </a:r>
            <a:r>
              <a:rPr lang="ru-RU" sz="4400" b="1" dirty="0" smtClean="0">
                <a:latin typeface="Constantia" pitchFamily="18" charset="0"/>
              </a:rPr>
              <a:t> 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1602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Кому принадлежат слова: </a:t>
            </a:r>
          </a:p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«Вы видите во мне последнего европейского монарха «старой школы»?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Францу Иосифу </a:t>
            </a:r>
            <a:r>
              <a:rPr lang="en-US" sz="4400" b="1" dirty="0" smtClean="0">
                <a:latin typeface="Constantia" pitchFamily="18" charset="0"/>
              </a:rPr>
              <a:t>I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1602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Какое государство к 1913 г. вышло на первое место по уровню экономической мощи?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США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Какое государство установило протекторат над </a:t>
            </a:r>
            <a:r>
              <a:rPr lang="ru-RU" sz="3600" b="1" dirty="0" err="1" smtClean="0">
                <a:solidFill>
                  <a:schemeClr val="tx1"/>
                </a:solidFill>
                <a:latin typeface="Constantia" pitchFamily="18" charset="0"/>
              </a:rPr>
              <a:t>Комбоджей</a:t>
            </a:r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 в 1863 г.?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Франция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0521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Какое государство провозгласило «мировую политику»?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Германия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88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Constantia" pitchFamily="18" charset="0"/>
              </a:rPr>
              <a:t>Какое государство примкнуло к Антанте в 1907 г.?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Россия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9848" y="620688"/>
            <a:ext cx="5784304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45715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Какое государство захватило Триполитанию на севере Африки в 1911-1912 гг.?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Италия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836712"/>
            <a:ext cx="3203848" cy="914400"/>
          </a:xfrm>
          <a:prstGeom prst="roundRect">
            <a:avLst/>
          </a:prstGeom>
          <a:solidFill>
            <a:srgbClr val="DC30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onstantia" pitchFamily="18" charset="0"/>
                <a:ea typeface="Batang" pitchFamily="18" charset="-127"/>
              </a:rPr>
              <a:t>Даты</a:t>
            </a:r>
            <a:endParaRPr lang="ru-RU" sz="2800" b="1" dirty="0">
              <a:solidFill>
                <a:schemeClr val="tx1"/>
              </a:solidFill>
              <a:latin typeface="Constantia" pitchFamily="18" charset="0"/>
              <a:ea typeface="Batang" pitchFamily="18" charset="-127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355976" y="836712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0070C0"/>
                </a:solidFill>
                <a:latin typeface="Constantia" pitchFamily="18" charset="0"/>
                <a:hlinkClick r:id="rId2" action="ppaction://hlinksldjump"/>
              </a:rPr>
              <a:t>20</a:t>
            </a:r>
            <a:endParaRPr lang="ru-RU" sz="6000" b="1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08104" y="836712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3" action="ppaction://hlinksldjump"/>
              </a:rPr>
              <a:t>30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60232" y="836712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4" action="ppaction://hlinksldjump"/>
              </a:rPr>
              <a:t>40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812360" y="836712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5" action="ppaction://hlinksldjump"/>
              </a:rPr>
              <a:t>50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0" y="1772816"/>
            <a:ext cx="3203848" cy="914400"/>
          </a:xfrm>
          <a:prstGeom prst="roundRect">
            <a:avLst/>
          </a:prstGeom>
          <a:solidFill>
            <a:srgbClr val="DC30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Constantia" pitchFamily="18" charset="0"/>
              </a:rPr>
              <a:t>События</a:t>
            </a:r>
            <a:endParaRPr lang="ru-RU" sz="2800" b="1" dirty="0">
              <a:latin typeface="Constantia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03848" y="1772816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6" action="ppaction://hlinksldjump"/>
              </a:rPr>
              <a:t>10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508104" y="1772816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7" action="ppaction://hlinksldjump"/>
              </a:rPr>
              <a:t>30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660232" y="1772816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8" action="ppaction://hlinksldjump"/>
              </a:rPr>
              <a:t>40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812360" y="1772816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9" action="ppaction://hlinksldjump"/>
              </a:rPr>
              <a:t>50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0" y="2708920"/>
            <a:ext cx="3203848" cy="914400"/>
          </a:xfrm>
          <a:prstGeom prst="roundRect">
            <a:avLst/>
          </a:prstGeom>
          <a:solidFill>
            <a:srgbClr val="DC30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Constantia" pitchFamily="18" charset="0"/>
              </a:rPr>
              <a:t>Понятия</a:t>
            </a:r>
            <a:endParaRPr lang="ru-RU" sz="2800" b="1" dirty="0">
              <a:latin typeface="Constantia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03848" y="2708920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10" action="ppaction://hlinksldjump"/>
              </a:rPr>
              <a:t>10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55976" y="2708920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11" action="ppaction://hlinksldjump"/>
              </a:rPr>
              <a:t>20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508104" y="2708920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12" action="ppaction://hlinksldjump"/>
              </a:rPr>
              <a:t>30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660232" y="2708920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13" action="ppaction://hlinksldjump"/>
              </a:rPr>
              <a:t>40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812360" y="2708920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14" action="ppaction://hlinksldjump"/>
              </a:rPr>
              <a:t>50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0" y="3645024"/>
            <a:ext cx="3203848" cy="914400"/>
          </a:xfrm>
          <a:prstGeom prst="roundRect">
            <a:avLst/>
          </a:prstGeom>
          <a:solidFill>
            <a:srgbClr val="DC30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Constantia" pitchFamily="18" charset="0"/>
              </a:rPr>
              <a:t>Личности</a:t>
            </a:r>
            <a:endParaRPr lang="ru-RU" sz="2800" b="1" dirty="0">
              <a:latin typeface="Constantia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203848" y="3645024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15" action="ppaction://hlinksldjump"/>
              </a:rPr>
              <a:t>10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355976" y="3645024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16" action="ppaction://hlinksldjump"/>
              </a:rPr>
              <a:t>20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508104" y="3645024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17" action="ppaction://hlinksldjump"/>
              </a:rPr>
              <a:t>30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660232" y="3645024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18" action="ppaction://hlinksldjump"/>
              </a:rPr>
              <a:t>40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812360" y="3645024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19" action="ppaction://hlinksldjump"/>
              </a:rPr>
              <a:t>50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0" y="4581128"/>
            <a:ext cx="3203848" cy="1008112"/>
          </a:xfrm>
          <a:prstGeom prst="roundRect">
            <a:avLst/>
          </a:prstGeom>
          <a:solidFill>
            <a:srgbClr val="DC30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latin typeface="Constantia" pitchFamily="18" charset="0"/>
              </a:rPr>
              <a:t>Страны</a:t>
            </a:r>
            <a:endParaRPr lang="ru-RU" sz="2300" b="1" dirty="0">
              <a:latin typeface="Constantia" pitchFamily="18" charset="0"/>
            </a:endParaRPr>
          </a:p>
        </p:txBody>
      </p:sp>
      <p:sp>
        <p:nvSpPr>
          <p:cNvPr id="28" name="Скругленный прямоугольник 27">
            <a:hlinkClick r:id="rId20" action="ppaction://hlinksldjump"/>
          </p:cNvPr>
          <p:cNvSpPr/>
          <p:nvPr/>
        </p:nvSpPr>
        <p:spPr>
          <a:xfrm>
            <a:off x="3203848" y="4581128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20" action="ppaction://hlinksldjump"/>
              </a:rPr>
              <a:t>10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355976" y="4581128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21" action="ppaction://hlinksldjump"/>
              </a:rPr>
              <a:t>20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508104" y="4581128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22" action="ppaction://hlinksldjump"/>
              </a:rPr>
              <a:t>30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660232" y="4581128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23" action="ppaction://hlinksldjump"/>
              </a:rPr>
              <a:t>40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812360" y="4581128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24" action="ppaction://hlinksldjump"/>
              </a:rPr>
              <a:t>50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203848" y="836712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25" action="ppaction://hlinksldjump"/>
              </a:rPr>
              <a:t>10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4355976" y="1772816"/>
            <a:ext cx="115212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  <a:hlinkClick r:id="rId26" action="ppaction://hlinksldjump"/>
              </a:rPr>
              <a:t>20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Какое событие произошло </a:t>
            </a:r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в 1562-1598 гг.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3786190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b="1" dirty="0">
              <a:latin typeface="Constantia" pitchFamily="18" charset="0"/>
            </a:endParaRPr>
          </a:p>
        </p:txBody>
      </p:sp>
      <p:sp>
        <p:nvSpPr>
          <p:cNvPr id="6" name="Управляющая кнопка: в конец 5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Какой закон был принят в Великобритании в 1914 г.?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824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Закон о гомруле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В 1875 г. в Германии образовалась эта партия. 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4005064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Constantia" pitchFamily="18" charset="0"/>
              </a:rPr>
              <a:t>Социал-демократическая партия Германии (СДПГ)</a:t>
            </a:r>
            <a:endParaRPr lang="ru-RU" sz="32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740352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620688"/>
            <a:ext cx="5784304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В 1882 г. был образован этот военно-политический блок?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Тройственный союз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Как называется международная конференция 1815 г.?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Венский конгресс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00800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nstantia" pitchFamily="18" charset="0"/>
              </a:rPr>
              <a:t>Назовите хронологические рамки Крымской войны.</a:t>
            </a:r>
            <a:endParaRPr lang="ru-RU" sz="36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933056"/>
            <a:ext cx="8640960" cy="1850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Constantia" pitchFamily="18" charset="0"/>
              </a:rPr>
              <a:t>1853-1856 г. </a:t>
            </a:r>
            <a:endParaRPr lang="ru-RU" sz="4400" b="1" dirty="0">
              <a:latin typeface="Constantia" pitchFamily="18" charset="0"/>
            </a:endParaRPr>
          </a:p>
        </p:txBody>
      </p:sp>
      <p:sp>
        <p:nvSpPr>
          <p:cNvPr id="4" name="Управляющая кнопка: в конец 3">
            <a:hlinkClick r:id="rId2" action="ppaction://hlinksldjump" highlightClick="1"/>
          </p:cNvPr>
          <p:cNvSpPr/>
          <p:nvPr/>
        </p:nvSpPr>
        <p:spPr>
          <a:xfrm>
            <a:off x="7812360" y="6021288"/>
            <a:ext cx="1114424" cy="836712"/>
          </a:xfrm>
          <a:prstGeom prst="actionButtonEn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9848" y="620688"/>
            <a:ext cx="5784304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TM04033921[[fn=Дамаск]]</Template>
  <TotalTime>750</TotalTime>
  <Words>488</Words>
  <Application>Microsoft Office PowerPoint</Application>
  <PresentationFormat>Экран (4:3)</PresentationFormat>
  <Paragraphs>89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Damask</vt:lpstr>
      <vt:lpstr>Своя игра  «Мир в начале нового времени»</vt:lpstr>
      <vt:lpstr>Правила игры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GreatUser</dc:creator>
  <cp:lastModifiedBy>Каб-100</cp:lastModifiedBy>
  <cp:revision>52</cp:revision>
  <dcterms:created xsi:type="dcterms:W3CDTF">2013-12-10T15:34:52Z</dcterms:created>
  <dcterms:modified xsi:type="dcterms:W3CDTF">2019-10-21T10:21:57Z</dcterms:modified>
</cp:coreProperties>
</file>